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1"/>
  </p:notesMasterIdLst>
  <p:sldIdLst>
    <p:sldId id="257" r:id="rId3"/>
    <p:sldId id="475" r:id="rId4"/>
    <p:sldId id="451" r:id="rId5"/>
    <p:sldId id="452" r:id="rId6"/>
    <p:sldId id="454" r:id="rId7"/>
    <p:sldId id="456" r:id="rId8"/>
    <p:sldId id="481" r:id="rId9"/>
    <p:sldId id="434" r:id="rId10"/>
    <p:sldId id="433" r:id="rId11"/>
    <p:sldId id="444" r:id="rId12"/>
    <p:sldId id="431" r:id="rId13"/>
    <p:sldId id="457" r:id="rId14"/>
    <p:sldId id="458" r:id="rId15"/>
    <p:sldId id="459" r:id="rId16"/>
    <p:sldId id="460" r:id="rId17"/>
    <p:sldId id="455" r:id="rId18"/>
    <p:sldId id="484" r:id="rId19"/>
    <p:sldId id="482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8C296-77E7-41BA-83A9-C955299DAB33}" type="datetimeFigureOut">
              <a:rPr lang="fr-CH" smtClean="0"/>
              <a:t>14.09.2023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CDDC2-1A75-4C01-845D-6FD3BFCAFB0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4214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Le sous-titre vient ici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e libre 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7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31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e libre 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fr-FR" noProof="0" dirty="0"/>
              <a:t>Modifiez le</a:t>
            </a:r>
          </a:p>
        </p:txBody>
      </p:sp>
    </p:spTree>
    <p:extLst>
      <p:ext uri="{BB962C8B-B14F-4D97-AF65-F5344CB8AC3E}">
        <p14:creationId xmlns:p14="http://schemas.microsoft.com/office/powerpoint/2010/main" val="399868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e libre 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sme 18" descr="Envelop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sme 19" descr="Réseau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ous-titr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courrier électronique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 dirty="0"/>
              <a:t>Url site web ici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71386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Le sous-titre vient ici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e libre 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01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0454" y="6260507"/>
            <a:ext cx="353795" cy="414929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orme libre 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0" name="Forme libre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</p:grp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9976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orme libre 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" name="Forme libre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" name="Forme libre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054" y="6261436"/>
            <a:ext cx="353003" cy="414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63852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orme libre 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0" name="Forme libre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2" name="Forme libre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054" y="6261436"/>
            <a:ext cx="353003" cy="414000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3815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orme libre 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3" name="Forme libre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4" name="Forme libre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054" y="6261436"/>
            <a:ext cx="353003" cy="414000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22896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’image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e libre 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19" name="Titr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054" y="6261436"/>
            <a:ext cx="353003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4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orme libre 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2" name="Forme libre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3" name="Forme libre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054" y="6261436"/>
            <a:ext cx="353003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17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2000" y="528000"/>
            <a:ext cx="8160000" cy="528000"/>
          </a:xfrm>
        </p:spPr>
        <p:txBody>
          <a:bodyPr anchor="t" anchorCtr="0"/>
          <a:lstStyle>
            <a:lvl1pPr algn="l">
              <a:defRPr sz="2667" spc="67" baseline="0">
                <a:solidFill>
                  <a:srgbClr val="00726F"/>
                </a:solidFill>
              </a:defRPr>
            </a:lvl1pPr>
          </a:lstStyle>
          <a:p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39" y="419896"/>
            <a:ext cx="1347867" cy="638891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057972" y="6080280"/>
            <a:ext cx="1680000" cy="288000"/>
          </a:xfrm>
        </p:spPr>
        <p:txBody>
          <a:bodyPr/>
          <a:lstStyle>
            <a:lvl1pPr marL="0" indent="0">
              <a:buFontTx/>
              <a:buNone/>
              <a:defRPr sz="1867" spc="67" baseline="0">
                <a:solidFill>
                  <a:srgbClr val="BBCF00"/>
                </a:solidFill>
                <a:latin typeface="NeueSans Pro Bold" pitchFamily="2" charset="0"/>
              </a:defRPr>
            </a:lvl1pPr>
          </a:lstStyle>
          <a:p>
            <a:pPr lvl="0"/>
            <a:r>
              <a:rPr lang="de-CH" dirty="0"/>
              <a:t>Kanton Bern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792000" y="1608000"/>
            <a:ext cx="10800000" cy="4320000"/>
          </a:xfrm>
        </p:spPr>
        <p:txBody>
          <a:bodyPr/>
          <a:lstStyle>
            <a:lvl1pPr marL="359824" indent="-359824">
              <a:buClr>
                <a:srgbClr val="00726F"/>
              </a:buClr>
              <a:buFont typeface="Symbol" panose="05050102010706020507" pitchFamily="18" charset="2"/>
              <a:buChar char="-"/>
              <a:defRPr b="0">
                <a:solidFill>
                  <a:schemeClr val="tx1"/>
                </a:solidFill>
              </a:defRPr>
            </a:lvl1pPr>
            <a:lvl2pPr marL="956709" indent="-347125">
              <a:buClr>
                <a:srgbClr val="00726F"/>
              </a:buClr>
              <a:buFont typeface="Symbol" panose="05050102010706020507" pitchFamily="18" charset="2"/>
              <a:buChar char="-"/>
              <a:defRPr b="0">
                <a:solidFill>
                  <a:schemeClr val="tx1"/>
                </a:solidFill>
              </a:defRPr>
            </a:lvl2pPr>
            <a:lvl3pPr marL="1553594" indent="-334425">
              <a:buClr>
                <a:srgbClr val="00726F"/>
              </a:buClr>
              <a:buFont typeface="Symbol" panose="05050102010706020507" pitchFamily="18" charset="2"/>
              <a:buChar char="-"/>
              <a:defRPr b="0">
                <a:solidFill>
                  <a:schemeClr val="tx1"/>
                </a:solidFill>
              </a:defRPr>
            </a:lvl3pPr>
            <a:lvl4pPr marL="2150480" indent="-321725">
              <a:buClr>
                <a:srgbClr val="00726F"/>
              </a:buClr>
              <a:buFont typeface="Symbol" panose="05050102010706020507" pitchFamily="18" charset="2"/>
              <a:buChar char="-"/>
              <a:defRPr b="0">
                <a:solidFill>
                  <a:schemeClr val="tx1"/>
                </a:solidFill>
              </a:defRPr>
            </a:lvl4pPr>
            <a:lvl5pPr marL="2747365" indent="-309026">
              <a:buClr>
                <a:srgbClr val="00726F"/>
              </a:buClr>
              <a:buFont typeface="Symbol" panose="05050102010706020507" pitchFamily="18" charset="2"/>
              <a:buChar char="-"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2018219" y="6072000"/>
            <a:ext cx="6958101" cy="3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 err="1"/>
              <a:t>Thème</a:t>
            </a:r>
            <a:r>
              <a:rPr lang="de-CH" dirty="0"/>
              <a:t> / </a:t>
            </a:r>
            <a:r>
              <a:rPr lang="de-CH" dirty="0" err="1"/>
              <a:t>événement</a:t>
            </a:r>
            <a:r>
              <a:rPr lang="de-CH" dirty="0"/>
              <a:t> / </a:t>
            </a:r>
            <a:r>
              <a:rPr lang="de-CH" dirty="0" err="1"/>
              <a:t>auteur</a:t>
            </a:r>
            <a:r>
              <a:rPr lang="de-CH" dirty="0"/>
              <a:t> / </a:t>
            </a:r>
            <a:r>
              <a:rPr lang="de-CH" dirty="0" err="1"/>
              <a:t>date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>
          <a:xfrm>
            <a:off x="792000" y="6072000"/>
            <a:ext cx="1248139" cy="336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Page </a:t>
            </a:r>
            <a:fld id="{453031DB-0871-4B44-8BA0-CCE754DA64B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62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Le sous-titre vient ici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e libre 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804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u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2000" y="528000"/>
            <a:ext cx="8160000" cy="528000"/>
          </a:xfrm>
        </p:spPr>
        <p:txBody>
          <a:bodyPr anchor="t" anchorCtr="0"/>
          <a:lstStyle>
            <a:lvl1pPr algn="l">
              <a:defRPr sz="2667" spc="67" baseline="0">
                <a:solidFill>
                  <a:srgbClr val="00726F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057972" y="6080280"/>
            <a:ext cx="1680000" cy="288000"/>
          </a:xfrm>
        </p:spPr>
        <p:txBody>
          <a:bodyPr/>
          <a:lstStyle>
            <a:lvl1pPr marL="0" indent="0">
              <a:buFontTx/>
              <a:buNone/>
              <a:defRPr sz="1867" spc="67" baseline="0">
                <a:solidFill>
                  <a:srgbClr val="BBCF00"/>
                </a:solidFill>
                <a:latin typeface="NeueSans Pro Bold" pitchFamily="2" charset="0"/>
              </a:defRPr>
            </a:lvl1pPr>
          </a:lstStyle>
          <a:p>
            <a:pPr lvl="0"/>
            <a:r>
              <a:rPr lang="de-CH" dirty="0"/>
              <a:t>Kanton Bern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2018219" y="6072000"/>
            <a:ext cx="6958101" cy="3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Thème / événement / auteur / date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>
          <a:xfrm>
            <a:off x="792000" y="6072000"/>
            <a:ext cx="1248139" cy="336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453031DB-0871-4B44-8BA0-CCE754DA64B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>
          <a:xfrm>
            <a:off x="792000" y="1680000"/>
            <a:ext cx="5136000" cy="393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6288617" y="1608000"/>
            <a:ext cx="5136000" cy="403590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39" y="419896"/>
            <a:ext cx="1347867" cy="6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7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2000" y="528000"/>
            <a:ext cx="8160000" cy="528000"/>
          </a:xfrm>
        </p:spPr>
        <p:txBody>
          <a:bodyPr anchor="t" anchorCtr="0"/>
          <a:lstStyle>
            <a:lvl1pPr algn="l">
              <a:defRPr sz="2667" spc="67" baseline="0">
                <a:solidFill>
                  <a:srgbClr val="00726F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057972" y="6080280"/>
            <a:ext cx="1680000" cy="288000"/>
          </a:xfrm>
        </p:spPr>
        <p:txBody>
          <a:bodyPr/>
          <a:lstStyle>
            <a:lvl1pPr marL="0" indent="0">
              <a:buFontTx/>
              <a:buNone/>
              <a:defRPr sz="1867" spc="67" baseline="0">
                <a:solidFill>
                  <a:srgbClr val="BBCF00"/>
                </a:solidFill>
                <a:latin typeface="NeueSans Pro Bold" pitchFamily="2" charset="0"/>
              </a:defRPr>
            </a:lvl1pPr>
          </a:lstStyle>
          <a:p>
            <a:pPr lvl="0"/>
            <a:r>
              <a:rPr lang="de-CH" dirty="0"/>
              <a:t>Kanton Bern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2018219" y="6072000"/>
            <a:ext cx="6958101" cy="3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 err="1"/>
              <a:t>Thème</a:t>
            </a:r>
            <a:r>
              <a:rPr lang="de-CH" dirty="0"/>
              <a:t> / </a:t>
            </a:r>
            <a:r>
              <a:rPr lang="de-CH" dirty="0" err="1"/>
              <a:t>événement</a:t>
            </a:r>
            <a:r>
              <a:rPr lang="de-CH" dirty="0"/>
              <a:t> / </a:t>
            </a:r>
            <a:r>
              <a:rPr lang="de-CH" dirty="0" err="1"/>
              <a:t>auteur</a:t>
            </a:r>
            <a:r>
              <a:rPr lang="de-CH" dirty="0"/>
              <a:t> / </a:t>
            </a:r>
            <a:r>
              <a:rPr lang="de-CH" dirty="0" err="1"/>
              <a:t>date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>
          <a:xfrm>
            <a:off x="792000" y="6072000"/>
            <a:ext cx="1248139" cy="336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Page </a:t>
            </a:r>
            <a:fld id="{453031DB-0871-4B44-8BA0-CCE754DA64B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>
          <a:xfrm>
            <a:off x="791999" y="1680000"/>
            <a:ext cx="10618951" cy="393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39" y="419896"/>
            <a:ext cx="1347867" cy="6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71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2000" y="528000"/>
            <a:ext cx="8160000" cy="528000"/>
          </a:xfrm>
        </p:spPr>
        <p:txBody>
          <a:bodyPr anchor="t" anchorCtr="0"/>
          <a:lstStyle>
            <a:lvl1pPr algn="l">
              <a:defRPr sz="2667" spc="67" baseline="0">
                <a:solidFill>
                  <a:srgbClr val="00726F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057972" y="6080280"/>
            <a:ext cx="1680000" cy="288000"/>
          </a:xfrm>
        </p:spPr>
        <p:txBody>
          <a:bodyPr/>
          <a:lstStyle>
            <a:lvl1pPr marL="0" indent="0">
              <a:buFontTx/>
              <a:buNone/>
              <a:defRPr sz="1867" spc="67" baseline="0">
                <a:solidFill>
                  <a:srgbClr val="BBCF00"/>
                </a:solidFill>
                <a:latin typeface="NeueSans Pro Bold" pitchFamily="2" charset="0"/>
              </a:defRPr>
            </a:lvl1pPr>
          </a:lstStyle>
          <a:p>
            <a:pPr lvl="0"/>
            <a:r>
              <a:rPr lang="de-CH" dirty="0"/>
              <a:t>Kanton Bern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2018219" y="6072000"/>
            <a:ext cx="6958101" cy="3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 err="1"/>
              <a:t>Thème</a:t>
            </a:r>
            <a:r>
              <a:rPr lang="de-CH" dirty="0"/>
              <a:t> / </a:t>
            </a:r>
            <a:r>
              <a:rPr lang="de-CH" dirty="0" err="1"/>
              <a:t>événement</a:t>
            </a:r>
            <a:r>
              <a:rPr lang="de-CH" dirty="0"/>
              <a:t> / </a:t>
            </a:r>
            <a:r>
              <a:rPr lang="de-CH" dirty="0" err="1"/>
              <a:t>auteur</a:t>
            </a:r>
            <a:r>
              <a:rPr lang="de-CH" dirty="0"/>
              <a:t> / </a:t>
            </a:r>
            <a:r>
              <a:rPr lang="de-CH" dirty="0" err="1"/>
              <a:t>date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>
          <a:xfrm>
            <a:off x="792000" y="6072000"/>
            <a:ext cx="1248139" cy="336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Page </a:t>
            </a:r>
            <a:fld id="{453031DB-0871-4B44-8BA0-CCE754DA64B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>
          <a:xfrm>
            <a:off x="792000" y="1680000"/>
            <a:ext cx="5169600" cy="393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e-CH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/>
          </p:nvPr>
        </p:nvSpPr>
        <p:spPr>
          <a:xfrm>
            <a:off x="6239999" y="1680000"/>
            <a:ext cx="5170951" cy="393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39" y="419896"/>
            <a:ext cx="1347867" cy="6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05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2000" y="528000"/>
            <a:ext cx="8160000" cy="528000"/>
          </a:xfrm>
        </p:spPr>
        <p:txBody>
          <a:bodyPr anchor="t" anchorCtr="0"/>
          <a:lstStyle>
            <a:lvl1pPr algn="l">
              <a:defRPr sz="2667" spc="67" baseline="0">
                <a:solidFill>
                  <a:srgbClr val="00726F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057972" y="6080280"/>
            <a:ext cx="1680000" cy="288000"/>
          </a:xfrm>
        </p:spPr>
        <p:txBody>
          <a:bodyPr/>
          <a:lstStyle>
            <a:lvl1pPr marL="0" indent="0">
              <a:buFontTx/>
              <a:buNone/>
              <a:defRPr sz="1867" spc="67" baseline="0">
                <a:solidFill>
                  <a:srgbClr val="BBCF00"/>
                </a:solidFill>
                <a:latin typeface="NeueSans Pro Bold" pitchFamily="2" charset="0"/>
              </a:defRPr>
            </a:lvl1pPr>
          </a:lstStyle>
          <a:p>
            <a:pPr lvl="0"/>
            <a:r>
              <a:rPr lang="de-CH" dirty="0"/>
              <a:t>Kanton Bern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2018219" y="6072000"/>
            <a:ext cx="6958101" cy="3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 err="1"/>
              <a:t>Thème</a:t>
            </a:r>
            <a:r>
              <a:rPr lang="de-CH" dirty="0"/>
              <a:t> / </a:t>
            </a:r>
            <a:r>
              <a:rPr lang="de-CH" dirty="0" err="1"/>
              <a:t>événement</a:t>
            </a:r>
            <a:r>
              <a:rPr lang="de-CH" dirty="0"/>
              <a:t> / </a:t>
            </a:r>
            <a:r>
              <a:rPr lang="de-CH" dirty="0" err="1"/>
              <a:t>auteur</a:t>
            </a:r>
            <a:r>
              <a:rPr lang="de-CH" dirty="0"/>
              <a:t> / </a:t>
            </a:r>
            <a:r>
              <a:rPr lang="de-CH" dirty="0" err="1"/>
              <a:t>date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>
          <a:xfrm>
            <a:off x="792000" y="6072000"/>
            <a:ext cx="1248139" cy="336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Page </a:t>
            </a:r>
            <a:fld id="{453031DB-0871-4B44-8BA0-CCE754DA64B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>
          <a:xfrm>
            <a:off x="792000" y="1680000"/>
            <a:ext cx="5169600" cy="297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e-CH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/>
          </p:nvPr>
        </p:nvSpPr>
        <p:spPr>
          <a:xfrm>
            <a:off x="6239999" y="1680000"/>
            <a:ext cx="5170951" cy="297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92000" y="4848001"/>
            <a:ext cx="5169600" cy="960967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6240000" y="4848001"/>
            <a:ext cx="5169600" cy="960967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39" y="419896"/>
            <a:ext cx="1347867" cy="6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23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2000" y="528000"/>
            <a:ext cx="8160000" cy="528000"/>
          </a:xfrm>
        </p:spPr>
        <p:txBody>
          <a:bodyPr anchor="t" anchorCtr="0"/>
          <a:lstStyle>
            <a:lvl1pPr algn="l">
              <a:defRPr sz="2667" spc="67" baseline="0">
                <a:solidFill>
                  <a:srgbClr val="00726F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057972" y="6080280"/>
            <a:ext cx="1680000" cy="288000"/>
          </a:xfrm>
        </p:spPr>
        <p:txBody>
          <a:bodyPr/>
          <a:lstStyle>
            <a:lvl1pPr marL="0" indent="0">
              <a:buFontTx/>
              <a:buNone/>
              <a:defRPr sz="1867" spc="67" baseline="0">
                <a:solidFill>
                  <a:srgbClr val="BBCF00"/>
                </a:solidFill>
                <a:latin typeface="NeueSans Pro Bold" pitchFamily="2" charset="0"/>
              </a:defRPr>
            </a:lvl1pPr>
          </a:lstStyle>
          <a:p>
            <a:pPr lvl="0"/>
            <a:r>
              <a:rPr lang="de-CH" dirty="0"/>
              <a:t>Kanton Bern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2018219" y="6072000"/>
            <a:ext cx="6958101" cy="3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 err="1"/>
              <a:t>Thème</a:t>
            </a:r>
            <a:r>
              <a:rPr lang="de-CH" dirty="0"/>
              <a:t> / </a:t>
            </a:r>
            <a:r>
              <a:rPr lang="de-CH" dirty="0" err="1"/>
              <a:t>événement</a:t>
            </a:r>
            <a:r>
              <a:rPr lang="de-CH" dirty="0"/>
              <a:t> / </a:t>
            </a:r>
            <a:r>
              <a:rPr lang="de-CH" dirty="0" err="1"/>
              <a:t>auteur</a:t>
            </a:r>
            <a:r>
              <a:rPr lang="de-CH" dirty="0"/>
              <a:t> / </a:t>
            </a:r>
            <a:r>
              <a:rPr lang="de-CH" dirty="0" err="1"/>
              <a:t>date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>
          <a:xfrm>
            <a:off x="792000" y="6072000"/>
            <a:ext cx="1248139" cy="336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Page </a:t>
            </a:r>
            <a:fld id="{453031DB-0871-4B44-8BA0-CCE754DA64B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>
          <a:xfrm>
            <a:off x="792000" y="1680000"/>
            <a:ext cx="3312000" cy="211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e-CH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/>
          </p:nvPr>
        </p:nvSpPr>
        <p:spPr>
          <a:xfrm>
            <a:off x="4463819" y="1680000"/>
            <a:ext cx="3312000" cy="211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92000" y="3985400"/>
            <a:ext cx="3312000" cy="1824000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4464000" y="3984000"/>
            <a:ext cx="3312000" cy="1824000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20"/>
          </p:nvPr>
        </p:nvSpPr>
        <p:spPr>
          <a:xfrm>
            <a:off x="8112001" y="1680000"/>
            <a:ext cx="3298951" cy="211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e-CH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8112000" y="3984000"/>
            <a:ext cx="3297600" cy="1824000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39" y="419896"/>
            <a:ext cx="1347867" cy="6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3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2000" y="528000"/>
            <a:ext cx="8160000" cy="528000"/>
          </a:xfrm>
        </p:spPr>
        <p:txBody>
          <a:bodyPr anchor="t" anchorCtr="0"/>
          <a:lstStyle>
            <a:lvl1pPr algn="l">
              <a:defRPr sz="2667" spc="67" baseline="0">
                <a:solidFill>
                  <a:srgbClr val="00726F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057972" y="6080280"/>
            <a:ext cx="1680000" cy="288000"/>
          </a:xfrm>
        </p:spPr>
        <p:txBody>
          <a:bodyPr/>
          <a:lstStyle>
            <a:lvl1pPr marL="0" indent="0">
              <a:buFontTx/>
              <a:buNone/>
              <a:defRPr sz="1867" spc="67" baseline="0">
                <a:solidFill>
                  <a:srgbClr val="BBCF00"/>
                </a:solidFill>
                <a:latin typeface="NeueSans Pro Bold" pitchFamily="2" charset="0"/>
              </a:defRPr>
            </a:lvl1pPr>
          </a:lstStyle>
          <a:p>
            <a:pPr lvl="0"/>
            <a:r>
              <a:rPr lang="de-CH" dirty="0"/>
              <a:t>Kanton Bern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2018219" y="6072000"/>
            <a:ext cx="6958101" cy="3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 err="1"/>
              <a:t>Thème</a:t>
            </a:r>
            <a:r>
              <a:rPr lang="de-CH" dirty="0"/>
              <a:t> / </a:t>
            </a:r>
            <a:r>
              <a:rPr lang="de-CH" dirty="0" err="1"/>
              <a:t>événement</a:t>
            </a:r>
            <a:r>
              <a:rPr lang="de-CH" dirty="0"/>
              <a:t> / </a:t>
            </a:r>
            <a:r>
              <a:rPr lang="de-CH" dirty="0" err="1"/>
              <a:t>auteur</a:t>
            </a:r>
            <a:r>
              <a:rPr lang="de-CH" dirty="0"/>
              <a:t> / </a:t>
            </a:r>
            <a:r>
              <a:rPr lang="de-CH" dirty="0" err="1"/>
              <a:t>date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>
          <a:xfrm>
            <a:off x="792000" y="6072000"/>
            <a:ext cx="1248139" cy="336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Page </a:t>
            </a:r>
            <a:fld id="{453031DB-0871-4B44-8BA0-CCE754DA64B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>
          <a:xfrm>
            <a:off x="792000" y="1680000"/>
            <a:ext cx="6960000" cy="393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e-CH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/>
          </p:nvPr>
        </p:nvSpPr>
        <p:spPr>
          <a:xfrm>
            <a:off x="8144997" y="3601033"/>
            <a:ext cx="3263776" cy="201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e-CH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8146424" y="1624461"/>
            <a:ext cx="3264000" cy="1708528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39" y="419896"/>
            <a:ext cx="1347867" cy="6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9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2000" y="528000"/>
            <a:ext cx="8160000" cy="528000"/>
          </a:xfrm>
        </p:spPr>
        <p:txBody>
          <a:bodyPr anchor="t" anchorCtr="0"/>
          <a:lstStyle>
            <a:lvl1pPr algn="l">
              <a:defRPr sz="2667" spc="67" baseline="0">
                <a:solidFill>
                  <a:srgbClr val="00726F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057972" y="6080280"/>
            <a:ext cx="1680000" cy="288000"/>
          </a:xfrm>
        </p:spPr>
        <p:txBody>
          <a:bodyPr/>
          <a:lstStyle>
            <a:lvl1pPr marL="0" indent="0">
              <a:buFontTx/>
              <a:buNone/>
              <a:defRPr sz="1867" spc="67" baseline="0">
                <a:solidFill>
                  <a:srgbClr val="BBCF00"/>
                </a:solidFill>
                <a:latin typeface="NeueSans Pro Bold" pitchFamily="2" charset="0"/>
              </a:defRPr>
            </a:lvl1pPr>
          </a:lstStyle>
          <a:p>
            <a:pPr lvl="0"/>
            <a:r>
              <a:rPr lang="de-CH" dirty="0"/>
              <a:t>Kanton Bern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2018219" y="6072000"/>
            <a:ext cx="6958101" cy="3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 err="1"/>
              <a:t>Thème</a:t>
            </a:r>
            <a:r>
              <a:rPr lang="de-CH" dirty="0"/>
              <a:t> / </a:t>
            </a:r>
            <a:r>
              <a:rPr lang="de-CH" dirty="0" err="1"/>
              <a:t>événement</a:t>
            </a:r>
            <a:r>
              <a:rPr lang="de-CH" dirty="0"/>
              <a:t> / </a:t>
            </a:r>
            <a:r>
              <a:rPr lang="de-CH" dirty="0" err="1"/>
              <a:t>auteur</a:t>
            </a:r>
            <a:r>
              <a:rPr lang="de-CH" dirty="0"/>
              <a:t> / </a:t>
            </a:r>
            <a:r>
              <a:rPr lang="de-CH" dirty="0" err="1"/>
              <a:t>date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>
          <a:xfrm>
            <a:off x="792000" y="6072000"/>
            <a:ext cx="1248139" cy="336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Page </a:t>
            </a:r>
            <a:fld id="{453031DB-0871-4B44-8BA0-CCE754DA64B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>
          <a:xfrm>
            <a:off x="792000" y="1680000"/>
            <a:ext cx="3312000" cy="393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4464050" y="1608000"/>
            <a:ext cx="7008283" cy="4008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39" y="419896"/>
            <a:ext cx="1347867" cy="6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76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2000" y="528000"/>
            <a:ext cx="8160000" cy="528000"/>
          </a:xfrm>
        </p:spPr>
        <p:txBody>
          <a:bodyPr anchor="t" anchorCtr="0"/>
          <a:lstStyle>
            <a:lvl1pPr algn="l">
              <a:defRPr sz="2667" spc="67" baseline="0">
                <a:solidFill>
                  <a:srgbClr val="00726F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057972" y="6080280"/>
            <a:ext cx="1680000" cy="288000"/>
          </a:xfrm>
        </p:spPr>
        <p:txBody>
          <a:bodyPr/>
          <a:lstStyle>
            <a:lvl1pPr marL="0" indent="0">
              <a:buFontTx/>
              <a:buNone/>
              <a:defRPr sz="1867" spc="67" baseline="0">
                <a:solidFill>
                  <a:srgbClr val="BBCF00"/>
                </a:solidFill>
                <a:latin typeface="NeueSans Pro Bold" pitchFamily="2" charset="0"/>
              </a:defRPr>
            </a:lvl1pPr>
          </a:lstStyle>
          <a:p>
            <a:pPr lvl="0"/>
            <a:r>
              <a:rPr lang="de-CH" dirty="0"/>
              <a:t>Kanton Bern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2018219" y="6072000"/>
            <a:ext cx="6958101" cy="3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 err="1"/>
              <a:t>Thème</a:t>
            </a:r>
            <a:r>
              <a:rPr lang="de-CH" dirty="0"/>
              <a:t> / </a:t>
            </a:r>
            <a:r>
              <a:rPr lang="de-CH" dirty="0" err="1"/>
              <a:t>événement</a:t>
            </a:r>
            <a:r>
              <a:rPr lang="de-CH" dirty="0"/>
              <a:t> / </a:t>
            </a:r>
            <a:r>
              <a:rPr lang="de-CH" dirty="0" err="1"/>
              <a:t>auteur</a:t>
            </a:r>
            <a:r>
              <a:rPr lang="de-CH" dirty="0"/>
              <a:t> / </a:t>
            </a:r>
            <a:r>
              <a:rPr lang="de-CH" dirty="0" err="1"/>
              <a:t>date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>
          <a:xfrm>
            <a:off x="792000" y="6072000"/>
            <a:ext cx="1248139" cy="336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Page </a:t>
            </a:r>
            <a:fld id="{453031DB-0871-4B44-8BA0-CCE754DA64B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>
          <a:xfrm>
            <a:off x="4453108" y="1680000"/>
            <a:ext cx="6957843" cy="393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92000" y="1627664"/>
            <a:ext cx="3479797" cy="3984000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609585" indent="0">
              <a:buFontTx/>
              <a:buNone/>
              <a:defRPr sz="1867"/>
            </a:lvl2pPr>
            <a:lvl3pPr marL="1219170" indent="0">
              <a:buFontTx/>
              <a:buNone/>
              <a:defRPr sz="1867"/>
            </a:lvl3pPr>
            <a:lvl4pPr marL="1828754" indent="0">
              <a:buFontTx/>
              <a:buNone/>
              <a:defRPr sz="1867"/>
            </a:lvl4pPr>
            <a:lvl5pPr marL="2438339" indent="0">
              <a:buFontTx/>
              <a:buNone/>
              <a:defRPr sz="1867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39" y="419896"/>
            <a:ext cx="1347867" cy="6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28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Grafik/Tabe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2000" y="528000"/>
            <a:ext cx="8160000" cy="528000"/>
          </a:xfrm>
        </p:spPr>
        <p:txBody>
          <a:bodyPr anchor="t" anchorCtr="0"/>
          <a:lstStyle>
            <a:lvl1pPr algn="l">
              <a:defRPr sz="2667" spc="67" baseline="0">
                <a:solidFill>
                  <a:srgbClr val="00726F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057972" y="6080280"/>
            <a:ext cx="1680000" cy="288000"/>
          </a:xfrm>
        </p:spPr>
        <p:txBody>
          <a:bodyPr/>
          <a:lstStyle>
            <a:lvl1pPr marL="0" indent="0">
              <a:buFontTx/>
              <a:buNone/>
              <a:defRPr sz="1867" spc="67" baseline="0">
                <a:solidFill>
                  <a:srgbClr val="BBCF00"/>
                </a:solidFill>
                <a:latin typeface="NeueSans Pro Bold" pitchFamily="2" charset="0"/>
              </a:defRPr>
            </a:lvl1pPr>
          </a:lstStyle>
          <a:p>
            <a:pPr lvl="0"/>
            <a:r>
              <a:rPr lang="de-CH" dirty="0"/>
              <a:t>Kanton Bern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2018219" y="6072000"/>
            <a:ext cx="6958101" cy="3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 err="1"/>
              <a:t>Thème</a:t>
            </a:r>
            <a:r>
              <a:rPr lang="de-CH" dirty="0"/>
              <a:t> / </a:t>
            </a:r>
            <a:r>
              <a:rPr lang="de-CH" dirty="0" err="1"/>
              <a:t>événement</a:t>
            </a:r>
            <a:r>
              <a:rPr lang="de-CH" dirty="0"/>
              <a:t> / </a:t>
            </a:r>
            <a:r>
              <a:rPr lang="de-CH" dirty="0" err="1"/>
              <a:t>auteur</a:t>
            </a:r>
            <a:r>
              <a:rPr lang="de-CH" dirty="0"/>
              <a:t> / </a:t>
            </a:r>
            <a:r>
              <a:rPr lang="de-CH" dirty="0" err="1"/>
              <a:t>date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>
          <a:xfrm>
            <a:off x="792000" y="6072000"/>
            <a:ext cx="1248139" cy="336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Page </a:t>
            </a:r>
            <a:fld id="{453031DB-0871-4B44-8BA0-CCE754DA64B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 hasCustomPrompt="1"/>
          </p:nvPr>
        </p:nvSpPr>
        <p:spPr>
          <a:xfrm>
            <a:off x="792001" y="1689099"/>
            <a:ext cx="10609505" cy="42389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 dirty="0"/>
              <a:t>Grafik/Tabelle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39" y="419896"/>
            <a:ext cx="1347867" cy="6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6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’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Le texte factice vient ici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0454" y="6260507"/>
            <a:ext cx="353795" cy="414929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50169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054" y="6261436"/>
            <a:ext cx="353003" cy="4140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orme libre 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2" name="Forme libre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3" name="Forme libre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4854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au contenu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054" y="6261436"/>
            <a:ext cx="353003" cy="414000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8" name="Espace réservé d’image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9693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3" name="Espace réservé d’image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icône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054" y="6261436"/>
            <a:ext cx="353003" cy="414000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409499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e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accent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054" y="6261436"/>
            <a:ext cx="353003" cy="414000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 dirty="0"/>
              <a:t>La rubrique 01 inclut ici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 dirty="0"/>
              <a:t>La rubrique 02 inclut ici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4" name="Espace réservé d’image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icône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9" name="Espace réservé d’image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26814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orme libre 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3" name="Forme libre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4" name="Forme libre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054" y="6261436"/>
            <a:ext cx="353003" cy="414000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460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orme libre 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" name="Forme libre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8" name="Forme libre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23" name="Ovale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4" name="Ovale 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5" name="Ovale 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7" name="Forme libre : Forme 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054" y="6261436"/>
            <a:ext cx="353003" cy="414000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1" name="Espace réservé d’image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’image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3" name="Espace réservé d’image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 dirty="0"/>
              <a:t>Cadre 01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 dirty="0"/>
              <a:t>Cadre 01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 dirty="0"/>
              <a:t>Cadre 01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 dirty="0"/>
              <a:t>Cadre 01</a:t>
            </a:r>
          </a:p>
        </p:txBody>
      </p:sp>
    </p:spTree>
    <p:extLst>
      <p:ext uri="{BB962C8B-B14F-4D97-AF65-F5344CB8AC3E}">
        <p14:creationId xmlns:p14="http://schemas.microsoft.com/office/powerpoint/2010/main" val="245406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EC748F-88DB-4BA1-B6AB-BE1A47757B27}" type="datetime1">
              <a:rPr lang="fr-FR" noProof="0" smtClean="0"/>
              <a:t>14/09/2023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0454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198884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3332989"/>
            <a:ext cx="10972800" cy="2793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967542" y="6356351"/>
            <a:ext cx="961554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33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 err="1"/>
              <a:t>Thème</a:t>
            </a:r>
            <a:r>
              <a:rPr lang="de-CH" dirty="0"/>
              <a:t> / </a:t>
            </a:r>
            <a:r>
              <a:rPr lang="de-CH" dirty="0" err="1"/>
              <a:t>événement</a:t>
            </a:r>
            <a:r>
              <a:rPr lang="de-CH" dirty="0"/>
              <a:t> / </a:t>
            </a:r>
            <a:r>
              <a:rPr lang="de-CH" dirty="0" err="1"/>
              <a:t>auteur</a:t>
            </a:r>
            <a:r>
              <a:rPr lang="de-CH" dirty="0"/>
              <a:t> / </a:t>
            </a:r>
            <a:r>
              <a:rPr lang="de-CH" dirty="0" err="1"/>
              <a:t>date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623392" y="6356351"/>
            <a:ext cx="1248139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Page </a:t>
            </a:r>
            <a:fld id="{453031DB-0871-4B44-8BA0-CCE754DA64B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063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4267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00726F"/>
        </a:buClr>
        <a:buFont typeface="Symbol" panose="05050102010706020507" pitchFamily="18" charset="2"/>
        <a:buChar char="-"/>
        <a:defRPr sz="2667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00726F"/>
        </a:buClr>
        <a:buFont typeface="Symbol" panose="05050102010706020507" pitchFamily="18" charset="2"/>
        <a:buChar char="-"/>
        <a:defRPr sz="2667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Clr>
          <a:srgbClr val="00726F"/>
        </a:buClr>
        <a:buFont typeface="Symbol" panose="05050102010706020507" pitchFamily="18" charset="2"/>
        <a:buChar char="-"/>
        <a:defRPr sz="2667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Clr>
          <a:srgbClr val="00726F"/>
        </a:buClr>
        <a:buFont typeface="Symbol" panose="05050102010706020507" pitchFamily="18" charset="2"/>
        <a:buChar char="-"/>
        <a:defRPr sz="2667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Clr>
          <a:srgbClr val="00726F"/>
        </a:buClr>
        <a:buFont typeface="Symbol" panose="05050102010706020507" pitchFamily="18" charset="2"/>
        <a:buChar char="-"/>
        <a:defRPr sz="2667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2173288"/>
            <a:ext cx="5143500" cy="1531507"/>
          </a:xfrm>
        </p:spPr>
        <p:txBody>
          <a:bodyPr rtlCol="0"/>
          <a:lstStyle/>
          <a:p>
            <a:pPr algn="ctr" rtl="0"/>
            <a:r>
              <a:rPr lang="fr-FR" sz="3200" dirty="0">
                <a:latin typeface="Palatino Linotype" panose="02040502050505030304" pitchFamily="18" charset="0"/>
              </a:rPr>
              <a:t>Matinée « BIEN VIEILIR DANS LA BROYE </a:t>
            </a:r>
            <a:r>
              <a:rPr lang="fr-FR" sz="3600" dirty="0"/>
              <a:t>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5842" y="4279971"/>
            <a:ext cx="5143500" cy="1374723"/>
          </a:xfrm>
        </p:spPr>
        <p:txBody>
          <a:bodyPr rtlCol="0"/>
          <a:lstStyle/>
          <a:p>
            <a:pPr algn="ctr" rtl="0"/>
            <a:r>
              <a:rPr lang="fr-FR" sz="2000" b="1" dirty="0">
                <a:latin typeface="Palatino Linotype" panose="02040502050505030304" pitchFamily="18" charset="0"/>
              </a:rPr>
              <a:t> Comment est né le concept senior + de la commune de </a:t>
            </a:r>
            <a:r>
              <a:rPr lang="fr-FR" sz="2000" b="1" dirty="0" err="1">
                <a:latin typeface="Palatino Linotype" panose="02040502050505030304" pitchFamily="18" charset="0"/>
              </a:rPr>
              <a:t>cugy</a:t>
            </a:r>
            <a:endParaRPr lang="fr-FR" sz="2000" b="1" dirty="0">
              <a:latin typeface="Palatino Linotype" panose="02040502050505030304" pitchFamily="18" charset="0"/>
            </a:endParaRPr>
          </a:p>
          <a:p>
            <a:pPr algn="ctr" rtl="0"/>
            <a:endParaRPr lang="fr-FR" sz="2000" b="1" dirty="0">
              <a:latin typeface="Palatino Linotype" panose="02040502050505030304" pitchFamily="18" charset="0"/>
            </a:endParaRPr>
          </a:p>
          <a:p>
            <a:pPr algn="ctr" rtl="0"/>
            <a:r>
              <a:rPr lang="fr-FR" sz="2000" b="1" dirty="0">
                <a:latin typeface="Palatino Linotype" panose="02040502050505030304" pitchFamily="18" charset="0"/>
              </a:rPr>
              <a:t>Samedi 23 septembre 2023</a:t>
            </a:r>
          </a:p>
        </p:txBody>
      </p:sp>
      <p:pic>
        <p:nvPicPr>
          <p:cNvPr id="10" name="Espace réservé d’image 9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652658" y="693970"/>
            <a:ext cx="5305661" cy="5305661"/>
          </a:xfr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D966E-F348-665A-D16B-EA986843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1. Le développement personnel / PROPOSITIONS (2)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DFC8C5-6AA2-AB01-B8B4-0CB84500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fr-FR" noProof="0" smtClean="0"/>
              <a:pPr rtl="0"/>
              <a:t>10</a:t>
            </a:fld>
            <a:endParaRPr lang="fr-FR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B5E6BE-D457-F6E3-584F-22B0C830D785}"/>
              </a:ext>
            </a:extLst>
          </p:cNvPr>
          <p:cNvSpPr txBox="1"/>
          <p:nvPr/>
        </p:nvSpPr>
        <p:spPr>
          <a:xfrm>
            <a:off x="522209" y="1459179"/>
            <a:ext cx="1098871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62230" lvl="0" indent="-4572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99135" algn="l"/>
                <a:tab pos="699770" algn="l"/>
              </a:tabLst>
            </a:pP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Donner la possibilité de suivre des cours de perfectionnement de conduite (</a:t>
            </a:r>
            <a:r>
              <a:rPr lang="fr-CH" sz="2600" b="1" i="1" dirty="0" err="1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refresh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).</a:t>
            </a:r>
            <a:endParaRPr lang="fr-CH" sz="2600" b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99135" algn="l"/>
                <a:tab pos="699770" algn="l"/>
              </a:tabLst>
            </a:pP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Système</a:t>
            </a:r>
            <a:r>
              <a:rPr lang="fr-CH" sz="2600" b="1" i="1" spc="-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de</a:t>
            </a:r>
            <a:r>
              <a:rPr lang="fr-CH" sz="2600" b="1" i="1" spc="-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prise</a:t>
            </a:r>
            <a:r>
              <a:rPr lang="fr-CH" sz="2600" b="1" i="1" spc="-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de</a:t>
            </a:r>
            <a:r>
              <a:rPr lang="fr-CH" sz="2600" b="1" i="1" spc="-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température</a:t>
            </a:r>
            <a:r>
              <a:rPr lang="fr-CH" sz="2600" b="1" i="1" spc="-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du moral des seniors.</a:t>
            </a:r>
            <a:endParaRPr lang="fr-CH" sz="2600" b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99135" algn="l"/>
                <a:tab pos="699770" algn="l"/>
              </a:tabLst>
            </a:pP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Mise sur pied de cours de cuisine.</a:t>
            </a:r>
            <a:endParaRPr lang="fr-CH" sz="2600" b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99135" algn="l"/>
                <a:tab pos="699770" algn="l"/>
              </a:tabLst>
            </a:pP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Marche à suivre lors du décès d’un partenaire.</a:t>
            </a:r>
            <a:endParaRPr lang="fr-CH" sz="2600" b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99135" algn="l"/>
                <a:tab pos="699770" algn="l"/>
              </a:tabLst>
            </a:pP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Informations sur les directives anticipées et le mandat pour cause d’inaptitude.</a:t>
            </a:r>
          </a:p>
          <a:p>
            <a:pPr marL="457200" marR="6223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699135" algn="l"/>
                <a:tab pos="699770" algn="l"/>
              </a:tabLst>
              <a:defRPr/>
            </a:pP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Inciter</a:t>
            </a:r>
            <a:r>
              <a:rPr kumimoji="0" lang="fr-CH" sz="2600" b="1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les</a:t>
            </a:r>
            <a:r>
              <a:rPr kumimoji="0" lang="fr-CH" sz="2600" b="1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seniors</a:t>
            </a:r>
            <a:r>
              <a:rPr kumimoji="0" lang="fr-CH" sz="2600" b="1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par</a:t>
            </a:r>
            <a:r>
              <a:rPr kumimoji="0" lang="fr-CH" sz="2600" b="1" i="1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le</a:t>
            </a:r>
            <a:r>
              <a:rPr kumimoji="0" lang="fr-CH" sz="2600" b="1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biais</a:t>
            </a:r>
            <a:r>
              <a:rPr kumimoji="0" lang="fr-CH" sz="2600" b="1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du</a:t>
            </a:r>
            <a:r>
              <a:rPr kumimoji="0" lang="fr-CH" sz="2600" b="1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journal</a:t>
            </a:r>
            <a:r>
              <a:rPr kumimoji="0" lang="fr-CH" sz="2600" b="1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communal</a:t>
            </a:r>
            <a:r>
              <a:rPr kumimoji="0" lang="fr-CH" sz="2600" b="1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à</a:t>
            </a:r>
            <a:r>
              <a:rPr kumimoji="0" lang="fr-CH" sz="2600" b="1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exercer</a:t>
            </a:r>
            <a:r>
              <a:rPr kumimoji="0" lang="fr-CH" sz="2600" b="1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du</a:t>
            </a:r>
            <a:r>
              <a:rPr kumimoji="0" lang="fr-CH" sz="2600" b="1" i="1" u="none" strike="noStrike" kern="1200" cap="none" spc="-2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 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bénévolat.</a:t>
            </a:r>
            <a:endParaRPr kumimoji="0" lang="fr-CH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99135" algn="l"/>
                <a:tab pos="699770" algn="l"/>
              </a:tabLst>
            </a:pPr>
            <a:endParaRPr lang="fr-CH" sz="2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1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A1E51-83D5-6EAB-B4C8-469C0848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1. LE Développement PERSONNEL / plan de mesures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30CA8D-3A7C-E262-76DA-AAE76E61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fr-FR" noProof="0" smtClean="0"/>
              <a:pPr rtl="0"/>
              <a:t>11</a:t>
            </a:fld>
            <a:endParaRPr lang="fr-FR" noProof="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D743289-B26D-530D-7736-E7D4BB1CC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698673"/>
              </p:ext>
            </p:extLst>
          </p:nvPr>
        </p:nvGraphicFramePr>
        <p:xfrm>
          <a:off x="449634" y="1503422"/>
          <a:ext cx="10914062" cy="4742813"/>
        </p:xfrm>
        <a:graphic>
          <a:graphicData uri="http://schemas.openxmlformats.org/drawingml/2006/table">
            <a:tbl>
              <a:tblPr firstRow="1" firstCol="1" bandRow="1"/>
              <a:tblGrid>
                <a:gridCol w="919135">
                  <a:extLst>
                    <a:ext uri="{9D8B030D-6E8A-4147-A177-3AD203B41FA5}">
                      <a16:colId xmlns:a16="http://schemas.microsoft.com/office/drawing/2014/main" val="2551979292"/>
                    </a:ext>
                  </a:extLst>
                </a:gridCol>
                <a:gridCol w="9994927">
                  <a:extLst>
                    <a:ext uri="{9D8B030D-6E8A-4147-A177-3AD203B41FA5}">
                      <a16:colId xmlns:a16="http://schemas.microsoft.com/office/drawing/2014/main" val="2454675836"/>
                    </a:ext>
                  </a:extLst>
                </a:gridCol>
              </a:tblGrid>
              <a:tr h="9417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26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fr-CH" sz="2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26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Organiser et mettre en place des cours informatiques et créer un service de support pour les seniors (helpdesk).</a:t>
                      </a:r>
                      <a:endParaRPr lang="fr-CH" sz="2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912968"/>
                  </a:ext>
                </a:extLst>
              </a:tr>
              <a:tr h="1003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26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fr-CH" sz="2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26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Organiser une formation pour l’utilisation du bancomat, de l’e-</a:t>
                      </a:r>
                      <a:r>
                        <a:rPr lang="fr-CH" sz="2600" b="1" i="1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banking</a:t>
                      </a:r>
                      <a:r>
                        <a:rPr lang="fr-CH" sz="26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(tablette et smartphone) et le paiement par QR Code. </a:t>
                      </a:r>
                      <a:endParaRPr lang="fr-CH" sz="2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260694"/>
                  </a:ext>
                </a:extLst>
              </a:tr>
              <a:tr h="5719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26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fr-CH" sz="2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223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9135" algn="l"/>
                          <a:tab pos="699770" algn="l"/>
                        </a:tabLst>
                        <a:defRPr/>
                      </a:pPr>
                      <a:r>
                        <a:rPr lang="fr-CH" sz="2600" b="1" i="1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Mettre en place un ou des groupes de marche.</a:t>
                      </a:r>
                      <a:endParaRPr lang="fr-CH" sz="2600" b="1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355843"/>
                  </a:ext>
                </a:extLst>
              </a:tr>
              <a:tr h="1395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26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600" b="1" i="1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Organisation d’un parcours-découverte par année afin d’améliorer les connaissances diverses, exemple connaissances des plantes, des champignons, des arbres, etc.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651"/>
                  </a:ext>
                </a:extLst>
              </a:tr>
              <a:tr h="5513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26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26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Organiser et mettre en place des cours de cuisine en faveur des seniors.</a:t>
                      </a:r>
                      <a:endParaRPr lang="fr-CH" sz="2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034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6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A1E51-83D5-6EAB-B4C8-469C0848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1. LE Développement PERSONNEL / feuille de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30CA8D-3A7C-E262-76DA-AAE76E61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fr-FR" noProof="0" smtClean="0"/>
              <a:pPr/>
              <a:t>12</a:t>
            </a:fld>
            <a:endParaRPr lang="fr-FR" noProof="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5D3080-1DD1-0657-A9BD-FD4AB09E9B1F}"/>
              </a:ext>
            </a:extLst>
          </p:cNvPr>
          <p:cNvSpPr txBox="1"/>
          <p:nvPr/>
        </p:nvSpPr>
        <p:spPr>
          <a:xfrm>
            <a:off x="609600" y="1708484"/>
            <a:ext cx="10507579" cy="474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H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  Organiser et mettre en place des cours informatiques et créer un service de support pour les seniors (helpdesk)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H" sz="2800" b="1" i="1" dirty="0">
              <a:solidFill>
                <a:srgbClr val="000000"/>
              </a:solidFill>
              <a:effectLst/>
              <a:highlight>
                <a:srgbClr val="FFFF00"/>
              </a:highlight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 : Pro </a:t>
            </a:r>
            <a:r>
              <a:rPr lang="fr-CH" b="1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Senectute</a:t>
            </a: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collaboration avec le </a:t>
            </a:r>
            <a:r>
              <a:rPr lang="fr-CH" b="1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CdS</a:t>
            </a:r>
            <a:endParaRPr lang="fr-CH" b="1" i="1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Fréquence : </a:t>
            </a:r>
            <a:r>
              <a:rPr lang="fr-CH" b="1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intervalle régulier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Budget : financé par le budget courant des activités dédiées aux Seniors + participation financière des personnes inscrites </a:t>
            </a:r>
            <a:br>
              <a:rPr lang="fr-CH" b="1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H" b="1" i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Estimation à charge du </a:t>
            </a:r>
            <a:r>
              <a:rPr lang="fr-CH" b="1" i="1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CdS</a:t>
            </a:r>
            <a:r>
              <a:rPr lang="fr-CH" b="1" i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1’500.-</a:t>
            </a:r>
            <a:endParaRPr lang="fr-CH" b="1" i="1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Priorité : 1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Avis du CC : OK, mesure à chiffrer dans le budget courant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H" sz="3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97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A1E51-83D5-6EAB-B4C8-469C0848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1. LE Développement PERSONNEL / feuille de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30CA8D-3A7C-E262-76DA-AAE76E61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fr-FR" noProof="0" smtClean="0"/>
              <a:pPr/>
              <a:t>13</a:t>
            </a:fld>
            <a:endParaRPr lang="fr-FR" noProof="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5D3080-1DD1-0657-A9BD-FD4AB09E9B1F}"/>
              </a:ext>
            </a:extLst>
          </p:cNvPr>
          <p:cNvSpPr txBox="1"/>
          <p:nvPr/>
        </p:nvSpPr>
        <p:spPr>
          <a:xfrm>
            <a:off x="609600" y="1708484"/>
            <a:ext cx="10507579" cy="404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  Organiser une formation pour l’utilisation du bancomat, de l’e-</a:t>
            </a:r>
            <a:r>
              <a:rPr lang="fr-CH" sz="2800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banking</a:t>
            </a:r>
            <a:r>
              <a:rPr lang="fr-CH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(tablette et smartphone) et le paiement par QR Code </a:t>
            </a:r>
            <a:br>
              <a:rPr lang="fr-CH" sz="28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H" sz="28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 : </a:t>
            </a:r>
            <a:r>
              <a:rPr lang="fr-CH" b="1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CdS</a:t>
            </a: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avec le concours d’une banque régionale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Fréquence : selon la demande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Budget : néant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Priorité : 1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Avis du CC : OK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H" sz="3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A1E51-83D5-6EAB-B4C8-469C0848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1. LE Développement PERSONNEL / feuille de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30CA8D-3A7C-E262-76DA-AAE76E61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fr-FR" noProof="0" smtClean="0"/>
              <a:pPr/>
              <a:t>14</a:t>
            </a:fld>
            <a:endParaRPr lang="fr-FR" noProof="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5D3080-1DD1-0657-A9BD-FD4AB09E9B1F}"/>
              </a:ext>
            </a:extLst>
          </p:cNvPr>
          <p:cNvSpPr txBox="1"/>
          <p:nvPr/>
        </p:nvSpPr>
        <p:spPr>
          <a:xfrm>
            <a:off x="609600" y="1708484"/>
            <a:ext cx="10507579" cy="368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2800" b="1" i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  Mettre en place un ou des groupes de marche </a:t>
            </a:r>
            <a:endParaRPr lang="fr-CH" sz="2400" b="1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H" sz="28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 : </a:t>
            </a:r>
            <a:r>
              <a:rPr lang="fr-CH" b="1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CdS</a:t>
            </a: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Fréquence : selon accord entre les participants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Budget : néant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Priorité : 1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Avis du CC : OK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H" sz="3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4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A1E51-83D5-6EAB-B4C8-469C0848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1. LE Développement PERSONNEL / feuille de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30CA8D-3A7C-E262-76DA-AAE76E61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fr-FR" noProof="0" smtClean="0"/>
              <a:pPr/>
              <a:t>15</a:t>
            </a:fld>
            <a:endParaRPr lang="fr-FR" noProof="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5D3080-1DD1-0657-A9BD-FD4AB09E9B1F}"/>
              </a:ext>
            </a:extLst>
          </p:cNvPr>
          <p:cNvSpPr txBox="1"/>
          <p:nvPr/>
        </p:nvSpPr>
        <p:spPr>
          <a:xfrm>
            <a:off x="609600" y="1708484"/>
            <a:ext cx="10507579" cy="540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945" marR="62230">
              <a:spcBef>
                <a:spcPts val="600"/>
              </a:spcBef>
              <a:spcAft>
                <a:spcPts val="0"/>
              </a:spcAft>
              <a:tabLst>
                <a:tab pos="699135" algn="l"/>
                <a:tab pos="699770" algn="l"/>
              </a:tabLst>
            </a:pPr>
            <a:r>
              <a:rPr lang="fr-CH" sz="2800" b="1" i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  Organisation d’un parcours-découverte afin d’améliorer les connaissances diverses (exemples : connaissances des plantes, des champignons, des arbres, </a:t>
            </a:r>
            <a:r>
              <a:rPr lang="fr-CH" sz="2800" b="1" i="1" kern="12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fr-CH" sz="2800" b="1" i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CH" sz="2800" b="1" dirty="0">
              <a:effectLst/>
              <a:highlight>
                <a:srgbClr val="FFFF00"/>
              </a:highlight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H" sz="28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 : </a:t>
            </a:r>
            <a:r>
              <a:rPr lang="fr-CH" b="1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CdS</a:t>
            </a: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Fréquence : 1x par année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Budget : financé par le budget courant des activités dédiées aux Seniors + participation financière des personnes inscrites</a:t>
            </a:r>
            <a:br>
              <a:rPr lang="fr-CH" b="1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H" b="1" i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Estimation à charge du </a:t>
            </a:r>
            <a:r>
              <a:rPr lang="fr-CH" b="1" i="1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CdS</a:t>
            </a:r>
            <a:r>
              <a:rPr lang="fr-CH" b="1" i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1’000.-</a:t>
            </a:r>
            <a:endParaRPr lang="fr-CH" b="1" i="1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Priorité : 2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Avis du CC : OK, mesure à chiffrer dans le budget courant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fr-CH" b="1" i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H" sz="3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3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05A7E-7C39-15EC-5A1E-A2FEF8CE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7006"/>
            <a:ext cx="11150600" cy="920336"/>
          </a:xfrm>
        </p:spPr>
        <p:txBody>
          <a:bodyPr/>
          <a:lstStyle/>
          <a:p>
            <a:r>
              <a:rPr lang="fr-CH" dirty="0"/>
              <a:t>La suite …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7E43FB-83CF-D159-B0A6-C2864269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fr-FR" noProof="0" smtClean="0"/>
              <a:pPr rtl="0"/>
              <a:t>16</a:t>
            </a:fld>
            <a:endParaRPr lang="fr-FR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DAE081-F656-8C07-6599-B7CAC531A2C5}"/>
              </a:ext>
            </a:extLst>
          </p:cNvPr>
          <p:cNvSpPr txBox="1"/>
          <p:nvPr/>
        </p:nvSpPr>
        <p:spPr>
          <a:xfrm>
            <a:off x="555372" y="1565043"/>
            <a:ext cx="10808324" cy="4433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sz="30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des mesures avec la création de plusieurs groupes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sz="30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séance de comité par mois </a:t>
            </a:r>
            <a:endParaRPr lang="fr-CH" sz="30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sz="30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Elaboration d’un programme d’activités semestriel </a:t>
            </a:r>
            <a:endParaRPr lang="fr-CH" sz="30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sz="30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régulière sur le site Internet et le journal communal (Le Lien).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sz="30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Soutien aux activités locales de Pro </a:t>
            </a:r>
            <a:r>
              <a:rPr lang="fr-CH" sz="30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Senectute</a:t>
            </a:r>
            <a:r>
              <a:rPr lang="fr-CH" sz="30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table d’hôtes et gym pour les aînés </a:t>
            </a:r>
          </a:p>
        </p:txBody>
      </p:sp>
    </p:spTree>
    <p:extLst>
      <p:ext uri="{BB962C8B-B14F-4D97-AF65-F5344CB8AC3E}">
        <p14:creationId xmlns:p14="http://schemas.microsoft.com/office/powerpoint/2010/main" val="878340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05A7E-7C39-15EC-5A1E-A2FEF8CE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7006"/>
            <a:ext cx="11150600" cy="920336"/>
          </a:xfrm>
        </p:spPr>
        <p:txBody>
          <a:bodyPr/>
          <a:lstStyle/>
          <a:p>
            <a:r>
              <a:rPr lang="fr-FR" dirty="0"/>
              <a:t>Bilan des 1ères expériences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7E43FB-83CF-D159-B0A6-C2864269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fr-FR" noProof="0" smtClean="0"/>
              <a:pPr rtl="0"/>
              <a:t>17</a:t>
            </a:fld>
            <a:endParaRPr lang="fr-FR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DAE081-F656-8C07-6599-B7CAC531A2C5}"/>
              </a:ext>
            </a:extLst>
          </p:cNvPr>
          <p:cNvSpPr txBox="1"/>
          <p:nvPr/>
        </p:nvSpPr>
        <p:spPr>
          <a:xfrm>
            <a:off x="555372" y="1565043"/>
            <a:ext cx="10808324" cy="4662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Certaines activités marchent mieux que d’autres, ex. La table de bistrot, l’après-midi récréatif, les conférences.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Proposer une collaboration intercommunale pour quelques activités, ex. cours informatique, e-</a:t>
            </a:r>
            <a:r>
              <a:rPr lang="fr-FR" sz="26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banking</a:t>
            </a:r>
            <a:r>
              <a:rPr lang="fr-FR" sz="2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cybercafé, groupes de marche, cours de cuisine. Il faudrait à minima un bassin de population de 4 à 5’000 habitants.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pas vouloir trop en faire, ex. visites à domicile et promenades accompagnées. On entre dans la sphère privée.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Répondre aux besoins : Prochaine nouvelle activité au 01.01.2024 : ouverture d’une permanence administrative</a:t>
            </a:r>
            <a:endParaRPr lang="fr-CH" sz="26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9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05A7E-7C39-15EC-5A1E-A2FEF8CE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7006"/>
            <a:ext cx="11150600" cy="920336"/>
          </a:xfrm>
        </p:spPr>
        <p:txBody>
          <a:bodyPr/>
          <a:lstStyle/>
          <a:p>
            <a:r>
              <a:rPr lang="fr-FR" dirty="0"/>
              <a:t>L</a:t>
            </a:r>
            <a:r>
              <a:rPr lang="fr-CH" dirty="0"/>
              <a:t>es </a:t>
            </a:r>
            <a:r>
              <a:rPr lang="fr-CH" dirty="0" err="1"/>
              <a:t>defis</a:t>
            </a:r>
            <a:r>
              <a:rPr lang="fr-CH" dirty="0"/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7E43FB-83CF-D159-B0A6-C2864269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fr-FR" noProof="0" smtClean="0"/>
              <a:pPr rtl="0"/>
              <a:t>18</a:t>
            </a:fld>
            <a:endParaRPr lang="fr-FR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DAE081-F656-8C07-6599-B7CAC531A2C5}"/>
              </a:ext>
            </a:extLst>
          </p:cNvPr>
          <p:cNvSpPr txBox="1"/>
          <p:nvPr/>
        </p:nvSpPr>
        <p:spPr>
          <a:xfrm>
            <a:off x="555372" y="1565043"/>
            <a:ext cx="10808324" cy="5329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Être un partenaire reconnu du Conseil communal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Être indépendant de l’administration communale pour le fonctionnement de la commission (du conseil)  - tous bénévoles – séance le matin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Elaborer un programme d’activités tous les 6 mois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Ancrer les activités dans la durée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Attirer les seniors à nos activités, en particulier celles et ceux qui souffrent de solitude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Adapter l’offre en fonction de la demande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fr-FR" sz="3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2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E42CD-548E-E867-5762-43B93641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764032"/>
          </a:xfrm>
        </p:spPr>
        <p:txBody>
          <a:bodyPr/>
          <a:lstStyle/>
          <a:p>
            <a:r>
              <a:rPr lang="fr-CH" dirty="0"/>
              <a:t>Mission donnée au conseil des seniors </a:t>
            </a:r>
            <a:endParaRPr lang="fr-CH" dirty="0">
              <a:latin typeface="Palatino Linotype" panose="0204050205050503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158E884-CCE0-88EA-2686-9D08D64E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fr-FR" noProof="0" smtClean="0"/>
              <a:pPr rtl="0"/>
              <a:t>2</a:t>
            </a:fld>
            <a:endParaRPr lang="fr-FR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A75460-DA18-10DD-0A19-40A142B246DB}"/>
              </a:ext>
            </a:extLst>
          </p:cNvPr>
          <p:cNvSpPr txBox="1"/>
          <p:nvPr/>
        </p:nvSpPr>
        <p:spPr>
          <a:xfrm>
            <a:off x="515938" y="1474645"/>
            <a:ext cx="9592950" cy="4457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CH" sz="2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Commission Seniors, dénommée le Conseil des Seniors de Cugy (le </a:t>
            </a:r>
            <a:r>
              <a:rPr lang="fr-CH" sz="2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CdS</a:t>
            </a:r>
            <a:r>
              <a:rPr lang="fr-CH" sz="2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été constituée en mars 2022 dans le but d’élaborer un concept communal visant à améliorer la qualité de vie des aînés dans plusieurs domaines d’intervention définis. </a:t>
            </a:r>
            <a:br>
              <a:rPr lang="fr-CH" sz="2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H" sz="26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CH" sz="2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fois le concept établi et validé par le Conseil communal, le </a:t>
            </a:r>
            <a:r>
              <a:rPr lang="fr-CH" sz="26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CdS</a:t>
            </a:r>
            <a:r>
              <a:rPr lang="fr-CH" sz="26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doit assurer la mise en œuvre du plan de mesures et trouver les moyens et ressources nécessaires</a:t>
            </a:r>
            <a:r>
              <a:rPr lang="fr-CH" sz="2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CH" sz="2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6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833C5-D183-AE9A-0D69-BA4266D48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812158"/>
          </a:xfrm>
        </p:spPr>
        <p:txBody>
          <a:bodyPr/>
          <a:lstStyle/>
          <a:p>
            <a:r>
              <a:rPr lang="fr-CH" dirty="0"/>
              <a:t>Composition du conseil des seniors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B8A2ED1-AE87-C708-12BB-4F358F48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fr-FR" noProof="0" smtClean="0"/>
              <a:pPr rtl="0"/>
              <a:t>3</a:t>
            </a:fld>
            <a:endParaRPr lang="fr-FR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E64FAB-380F-E98B-E901-CBFCD3DEFBD7}"/>
              </a:ext>
            </a:extLst>
          </p:cNvPr>
          <p:cNvSpPr txBox="1"/>
          <p:nvPr/>
        </p:nvSpPr>
        <p:spPr>
          <a:xfrm>
            <a:off x="674113" y="1430503"/>
            <a:ext cx="10843774" cy="422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H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Conseil est composé de :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CH" sz="16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r-CH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retraités/</a:t>
            </a:r>
            <a:r>
              <a:rPr lang="fr-CH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ées</a:t>
            </a:r>
            <a:r>
              <a:rPr lang="fr-CH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dont une membre active auprès de Pro </a:t>
            </a:r>
            <a:r>
              <a:rPr lang="fr-CH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Senectute</a:t>
            </a:r>
            <a:endParaRPr lang="fr-CH" sz="24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r-CH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personne active dans plusieurs organisations de la Commune (paroisse, bibliothèque, etc.)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r-CH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représentant du Conseil </a:t>
            </a:r>
            <a:r>
              <a:rPr lang="fr-CH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communal en charge des affaires sociales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r-CH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représentante du Conseil général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r-CH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secrétaire</a:t>
            </a:r>
            <a:endParaRPr lang="fr-CH" sz="24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fr-CH" sz="16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H" sz="2000" b="1" dirty="0">
                <a:effectLst/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CH" sz="2000" b="1" dirty="0"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CH" sz="2000" b="1" dirty="0">
                <a:effectLst/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onseil des Seniors est placé sous la responsabilité du Conseil communal</a:t>
            </a:r>
            <a:endParaRPr lang="fr-CH" sz="2000" dirty="0">
              <a:effectLst/>
              <a:highlight>
                <a:srgbClr val="FFFF00"/>
              </a:highlight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H" sz="1300" b="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H" sz="1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6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8459D-D97D-3119-AEF0-F2840F0D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95691"/>
            <a:ext cx="11150600" cy="920336"/>
          </a:xfrm>
        </p:spPr>
        <p:txBody>
          <a:bodyPr/>
          <a:lstStyle/>
          <a:p>
            <a:r>
              <a:rPr lang="fr-CH" dirty="0"/>
              <a:t>Les objectifs du concept seniors+ de la commune de </a:t>
            </a:r>
            <a:r>
              <a:rPr lang="fr-CH" dirty="0" err="1"/>
              <a:t>cugy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EE5A52D-096F-7429-AEB1-8CE85AE9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fr-FR" noProof="0" smtClean="0"/>
              <a:pPr rtl="0"/>
              <a:t>4</a:t>
            </a:fld>
            <a:endParaRPr lang="fr-FR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A65D81-1011-6E91-270D-77415498DB4F}"/>
              </a:ext>
            </a:extLst>
          </p:cNvPr>
          <p:cNvSpPr txBox="1"/>
          <p:nvPr/>
        </p:nvSpPr>
        <p:spPr>
          <a:xfrm>
            <a:off x="515938" y="1597797"/>
            <a:ext cx="10765402" cy="47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favoriser le maintien à domicile le plus longtemps possible ;</a:t>
            </a:r>
            <a:endParaRPr lang="fr-CH" sz="26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conserver une bonne santé mentale et physique ;</a:t>
            </a:r>
            <a:endParaRPr lang="fr-CH" sz="26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garder l’autonomie ;</a:t>
            </a:r>
            <a:endParaRPr lang="fr-CH" sz="26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éviter l’isolement, en participant régulièrement à la vie associative et culturelle ; veiller à l’intégration des seniors dans la société ;</a:t>
            </a:r>
            <a:endParaRPr lang="fr-CH" sz="26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améliorer l’information et le soutien administratif aux aînés(es), développer l’échange et le partage de connaissances ;</a:t>
            </a:r>
            <a:endParaRPr lang="fr-CH" sz="26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favoriser l’accessibilité des espaces extérieurs et des bâtiments publics pour tous les seniors indépendamment de leur degré de mobilité ;</a:t>
            </a:r>
            <a:endParaRPr lang="fr-CH" sz="26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3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3EE80-2907-D8F6-00BA-5640B54E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707884"/>
          </a:xfrm>
        </p:spPr>
        <p:txBody>
          <a:bodyPr/>
          <a:lstStyle/>
          <a:p>
            <a:r>
              <a:rPr lang="fr-CH" dirty="0"/>
              <a:t>Les 5 domaines d’intervention de seniors+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CDD4A-A5E5-11FC-BA55-879094BE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fr-FR" noProof="0" smtClean="0"/>
              <a:pPr rtl="0"/>
              <a:t>5</a:t>
            </a:fld>
            <a:endParaRPr lang="fr-FR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AA32A2-A922-AE68-D261-AF5FAA51A5D5}"/>
              </a:ext>
            </a:extLst>
          </p:cNvPr>
          <p:cNvSpPr txBox="1"/>
          <p:nvPr/>
        </p:nvSpPr>
        <p:spPr>
          <a:xfrm>
            <a:off x="563754" y="1625269"/>
            <a:ext cx="11102784" cy="3607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CH" sz="28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(Le travail)</a:t>
            </a:r>
            <a:endParaRPr lang="fr-CH" sz="2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CH" sz="28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CH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développement personnel</a:t>
            </a:r>
            <a:endParaRPr lang="fr-CH" sz="28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CH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vie associative et communautaire</a:t>
            </a:r>
            <a:endParaRPr lang="fr-CH" sz="28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CH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infrastructures, l’habitat et les services</a:t>
            </a:r>
            <a:endParaRPr lang="fr-CH" sz="28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CH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soins et l’accompagnement social à la personne fragilisée</a:t>
            </a:r>
            <a:endParaRPr lang="fr-CH" sz="28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CH" sz="2800" b="1" dirty="0">
                <a:solidFill>
                  <a:srgbClr val="3E3E4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</a:t>
            </a:r>
            <a:r>
              <a:rPr lang="fr-CH" sz="2800" b="1" dirty="0">
                <a:solidFill>
                  <a:srgbClr val="3E3E4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nformation et la communication</a:t>
            </a:r>
            <a:endParaRPr lang="fr-CH" sz="28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6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9A3D94-67AC-59B8-5B31-1C565744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fr-FR" noProof="0" smtClean="0"/>
              <a:pPr rtl="0"/>
              <a:t>6</a:t>
            </a:fld>
            <a:endParaRPr lang="fr-FR" noProof="0" dirty="0"/>
          </a:p>
        </p:txBody>
      </p:sp>
      <p:pic>
        <p:nvPicPr>
          <p:cNvPr id="4" name="Image 3" descr="Une image contenant texte, personne, capture d’écran, Prospectus&#10;&#10;Description générée automatiquement">
            <a:extLst>
              <a:ext uri="{FF2B5EF4-FFF2-40B4-BE49-F238E27FC236}">
                <a16:creationId xmlns:a16="http://schemas.microsoft.com/office/drawing/2014/main" id="{68F2B0BB-1616-54C4-51BF-10B332D4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04" y="0"/>
            <a:ext cx="4580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1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3EE80-2907-D8F6-00BA-5640B54E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707884"/>
          </a:xfrm>
        </p:spPr>
        <p:txBody>
          <a:bodyPr/>
          <a:lstStyle/>
          <a:p>
            <a:r>
              <a:rPr lang="fr-FR" dirty="0"/>
              <a:t>P</a:t>
            </a:r>
            <a:r>
              <a:rPr lang="fr-CH" dirty="0" err="1"/>
              <a:t>résentation</a:t>
            </a:r>
            <a:r>
              <a:rPr lang="fr-CH" dirty="0"/>
              <a:t> de la démarche du </a:t>
            </a:r>
            <a:r>
              <a:rPr lang="fr-CH" dirty="0" err="1"/>
              <a:t>cds</a:t>
            </a:r>
            <a:r>
              <a:rPr lang="fr-CH" dirty="0"/>
              <a:t> de </a:t>
            </a:r>
            <a:r>
              <a:rPr lang="fr-CH" dirty="0" err="1"/>
              <a:t>cugy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CDD4A-A5E5-11FC-BA55-879094BE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fr-FR" noProof="0" smtClean="0"/>
              <a:pPr rtl="0"/>
              <a:t>7</a:t>
            </a:fld>
            <a:endParaRPr lang="fr-FR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AA32A2-A922-AE68-D261-AF5FAA51A5D5}"/>
              </a:ext>
            </a:extLst>
          </p:cNvPr>
          <p:cNvSpPr txBox="1"/>
          <p:nvPr/>
        </p:nvSpPr>
        <p:spPr>
          <a:xfrm>
            <a:off x="563754" y="1625269"/>
            <a:ext cx="9786356" cy="5144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200"/>
              </a:spcAft>
            </a:pPr>
            <a:r>
              <a:rPr lang="fr-CH" sz="28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vous présentons la démarche que nous avons faite pour chaque domaine d’intervention. Nous choisissons le domaine du développement personnel.</a:t>
            </a:r>
          </a:p>
          <a:p>
            <a:pPr marL="514350" lvl="0" indent="-514350" algn="just">
              <a:lnSpc>
                <a:spcPct val="107000"/>
              </a:lnSpc>
              <a:spcAft>
                <a:spcPts val="1200"/>
              </a:spcAft>
              <a:buAutoNum type="arabicPeriod"/>
            </a:pPr>
            <a:r>
              <a:rPr lang="fr-CH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qui existe dans la commune (éventuellement utiliser les sondages existants)</a:t>
            </a:r>
          </a:p>
          <a:p>
            <a:pPr marL="514350" lvl="0" indent="-514350" algn="just">
              <a:lnSpc>
                <a:spcPct val="107000"/>
              </a:lnSpc>
              <a:spcAft>
                <a:spcPts val="1200"/>
              </a:spcAft>
              <a:buAutoNum type="arabicPeriod"/>
            </a:pPr>
            <a:r>
              <a:rPr lang="fr-CH" sz="28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propositions possibles, réalistes et réalisables </a:t>
            </a:r>
          </a:p>
          <a:p>
            <a:pPr marL="514350" lvl="0" indent="-514350" algn="just">
              <a:lnSpc>
                <a:spcPct val="107000"/>
              </a:lnSpc>
              <a:spcAft>
                <a:spcPts val="1200"/>
              </a:spcAft>
              <a:buAutoNum type="arabicPeriod"/>
            </a:pPr>
            <a:r>
              <a:rPr lang="fr-CH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plan de mesure</a:t>
            </a:r>
            <a:r>
              <a:rPr lang="fr-CH" sz="28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  <a:p>
            <a:pPr marL="514350" lvl="0" indent="-514350" algn="just">
              <a:lnSpc>
                <a:spcPct val="107000"/>
              </a:lnSpc>
              <a:spcAft>
                <a:spcPts val="1200"/>
              </a:spcAft>
              <a:buAutoNum type="arabicPeriod"/>
            </a:pPr>
            <a:r>
              <a:rPr lang="fr-CH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feuille de projet ou feuille de route </a:t>
            </a:r>
          </a:p>
          <a:p>
            <a:pPr marL="514350" lvl="0" indent="-514350" algn="just">
              <a:lnSpc>
                <a:spcPct val="107000"/>
              </a:lnSpc>
              <a:spcAft>
                <a:spcPts val="1200"/>
              </a:spcAft>
              <a:buAutoNum type="arabicPeriod"/>
            </a:pPr>
            <a:endParaRPr lang="fr-CH" sz="28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7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78D51-5F36-41A4-528F-A6000130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1. Le développement personnel / CE QUI EXISTE DANS LA COMMUNE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C6A941E-41C8-3AD8-1621-9B77F9DE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fr-FR" noProof="0" smtClean="0"/>
              <a:pPr rtl="0"/>
              <a:t>8</a:t>
            </a:fld>
            <a:endParaRPr lang="fr-FR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89C7F7-56A7-BF97-8DE3-68A90252F891}"/>
              </a:ext>
            </a:extLst>
          </p:cNvPr>
          <p:cNvSpPr txBox="1"/>
          <p:nvPr/>
        </p:nvSpPr>
        <p:spPr>
          <a:xfrm>
            <a:off x="515938" y="1435479"/>
            <a:ext cx="1075783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699135" algn="l"/>
                <a:tab pos="699770" algn="l"/>
              </a:tabLst>
            </a:pP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Gym</a:t>
            </a:r>
            <a:r>
              <a:rPr lang="fr-CH" sz="2600" b="1" i="1" spc="-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des</a:t>
            </a:r>
            <a:r>
              <a:rPr lang="fr-CH" sz="2600" b="1" i="1" spc="-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aînés</a:t>
            </a:r>
            <a:r>
              <a:rPr lang="fr-CH" sz="2600" b="1" i="1" spc="-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(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Pro </a:t>
            </a:r>
            <a:r>
              <a:rPr lang="fr-CH" sz="2600" b="1" i="1" dirty="0" err="1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Senectute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 </a:t>
            </a:r>
            <a:endParaRPr lang="fr-CH" sz="2600" b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699135" algn="l"/>
                <a:tab pos="699770" algn="l"/>
              </a:tabLst>
            </a:pP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Le</a:t>
            </a:r>
            <a:r>
              <a:rPr lang="fr-CH" sz="2600" b="1" i="1" spc="-1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repas</a:t>
            </a:r>
            <a:r>
              <a:rPr lang="fr-CH" sz="2600" b="1" i="1" spc="-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des</a:t>
            </a:r>
            <a:r>
              <a:rPr lang="fr-CH" sz="2600" b="1" i="1" spc="-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Aînés (Commune)</a:t>
            </a:r>
            <a:endParaRPr lang="fr-CH" sz="2600" b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699135" algn="l"/>
                <a:tab pos="699770" algn="l"/>
              </a:tabLst>
            </a:pP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Le</a:t>
            </a:r>
            <a:r>
              <a:rPr lang="fr-CH" sz="2600" b="1" i="1" spc="-1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miel offert aux octogénaires à Noël (Commune)</a:t>
            </a:r>
            <a:endParaRPr lang="fr-CH" sz="2600" b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699135" algn="l"/>
                <a:tab pos="699770" algn="l"/>
              </a:tabLst>
            </a:pP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La</a:t>
            </a:r>
            <a:r>
              <a:rPr lang="fr-CH" sz="2600" b="1" i="1" spc="-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sortie</a:t>
            </a:r>
            <a:r>
              <a:rPr lang="fr-CH" sz="2600" b="1" i="1" spc="-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des aînés (USL)</a:t>
            </a:r>
            <a:endParaRPr lang="fr-CH" sz="2600" b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699135" algn="l"/>
                <a:tab pos="699770" algn="l"/>
              </a:tabLst>
            </a:pP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Les</a:t>
            </a:r>
            <a:r>
              <a:rPr lang="fr-CH" sz="2600" b="1" i="1" spc="-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après-midis récréatifs (Samaritaines)</a:t>
            </a:r>
            <a:endParaRPr lang="fr-CH" sz="2600" b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699135" algn="l"/>
                <a:tab pos="699770" algn="l"/>
              </a:tabLst>
            </a:pPr>
            <a:r>
              <a:rPr lang="fr-CH" sz="2600" b="1" i="1" spc="-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Après-midis cartes et lotos (Brigitte Pochon et Christine </a:t>
            </a:r>
            <a:r>
              <a:rPr lang="fr-CH" sz="2600" b="1" i="1" spc="-5" dirty="0" err="1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Rossier</a:t>
            </a:r>
            <a:r>
              <a:rPr lang="fr-CH" sz="2600" b="1" i="1" spc="-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)</a:t>
            </a: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699135" algn="l"/>
                <a:tab pos="699770" algn="l"/>
              </a:tabLst>
            </a:pP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Le loto des aînés</a:t>
            </a:r>
            <a:r>
              <a:rPr lang="fr-CH" sz="2600" b="1" i="1" spc="-28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 (USL)</a:t>
            </a:r>
            <a:endParaRPr lang="fr-CH" sz="2600" b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0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D966E-F348-665A-D16B-EA986843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1. Le développement personnel / PROPOSITIONS (1)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DFC8C5-6AA2-AB01-B8B4-0CB84500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fr-FR" noProof="0" smtClean="0"/>
              <a:pPr rtl="0"/>
              <a:t>9</a:t>
            </a:fld>
            <a:endParaRPr lang="fr-FR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B5E6BE-D457-F6E3-584F-22B0C830D785}"/>
              </a:ext>
            </a:extLst>
          </p:cNvPr>
          <p:cNvSpPr txBox="1"/>
          <p:nvPr/>
        </p:nvSpPr>
        <p:spPr>
          <a:xfrm>
            <a:off x="522209" y="1464788"/>
            <a:ext cx="10988717" cy="446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59690" lvl="0" indent="-4572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99135" algn="l"/>
                <a:tab pos="699770" algn="l"/>
              </a:tabLst>
            </a:pP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Promouvoir la gymnastique Senior dispensée par Pro </a:t>
            </a:r>
            <a:r>
              <a:rPr lang="fr-CH" sz="2600" b="1" i="1" dirty="0" err="1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Senectute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699135" algn="l"/>
                <a:tab pos="699770" algn="l"/>
              </a:tabLst>
              <a:defRPr/>
            </a:pP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Mise</a:t>
            </a:r>
            <a:r>
              <a:rPr kumimoji="0" lang="fr-CH" sz="2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en</a:t>
            </a:r>
            <a:r>
              <a:rPr kumimoji="0" lang="fr-CH" sz="2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place</a:t>
            </a:r>
            <a:r>
              <a:rPr kumimoji="0" lang="fr-CH" sz="2600" b="1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d’un groupe de marche. </a:t>
            </a:r>
            <a:endParaRPr kumimoji="0" lang="fr-CH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699135" algn="l"/>
                <a:tab pos="699770" algn="l"/>
              </a:tabLst>
              <a:defRPr/>
            </a:pPr>
            <a:r>
              <a:rPr lang="fr-CH" sz="2600" b="1" i="1" dirty="0">
                <a:solidFill>
                  <a:prstClr val="black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Mise en place d’un groupe Vélo et/ou Vélo électrique. </a:t>
            </a:r>
            <a:endParaRPr lang="fr-CH" sz="2600" b="1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699135" algn="l"/>
                <a:tab pos="699770" algn="l"/>
              </a:tabLst>
              <a:defRPr/>
            </a:pPr>
            <a:r>
              <a:rPr kumimoji="0" lang="fr-CH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</a:rPr>
              <a:t>Organisation de parcours-découvertes, exemple connaissance des champignons, des plantes, des arbres, etc.</a:t>
            </a:r>
            <a:endParaRPr kumimoji="0" lang="fr-CH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457200" marR="59690" lvl="0" indent="-4572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99135" algn="l"/>
                <a:tab pos="699770" algn="l"/>
              </a:tabLst>
            </a:pP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Soutenir</a:t>
            </a:r>
            <a:r>
              <a:rPr lang="fr-CH" sz="2600" b="1" i="1" spc="5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le</a:t>
            </a:r>
            <a:r>
              <a:rPr lang="fr-CH" sz="2600" b="1" i="1" spc="4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développement</a:t>
            </a:r>
            <a:r>
              <a:rPr lang="fr-CH" sz="2600" b="1" i="1" spc="5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de</a:t>
            </a:r>
            <a:r>
              <a:rPr lang="fr-CH" sz="2600" b="1" i="1" spc="5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cours</a:t>
            </a:r>
            <a:r>
              <a:rPr lang="fr-CH" sz="2600" b="1" i="1" spc="5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informatiques</a:t>
            </a:r>
            <a:r>
              <a:rPr lang="fr-CH" sz="2600" b="1" i="1" spc="5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pour</a:t>
            </a:r>
            <a:r>
              <a:rPr lang="fr-CH" sz="2600" b="1" i="1" spc="5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les</a:t>
            </a:r>
            <a:r>
              <a:rPr lang="fr-CH" sz="2600" b="1" i="1" spc="5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seniors</a:t>
            </a:r>
            <a:r>
              <a:rPr lang="fr-CH" sz="2600" b="1" i="1" spc="-28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 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pour lutter contre la fracture numérique (ordinateur, tablette, smartphone, photos, liseuse, etc…).</a:t>
            </a:r>
            <a:endParaRPr lang="fr-CH" sz="2600" b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457200" marR="61595" lvl="0" indent="-457200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99135" algn="l"/>
                <a:tab pos="699770" algn="l"/>
              </a:tabLst>
            </a:pP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Organiser</a:t>
            </a:r>
            <a:r>
              <a:rPr lang="fr-CH" sz="2600" b="1" i="1" spc="9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des</a:t>
            </a:r>
            <a:r>
              <a:rPr lang="fr-CH" sz="2600" b="1" i="1" spc="9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cours</a:t>
            </a:r>
            <a:r>
              <a:rPr lang="fr-CH" sz="2600" b="1" i="1" spc="9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pratiques</a:t>
            </a:r>
            <a:r>
              <a:rPr lang="fr-CH" sz="2600" b="1" i="1" spc="9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pour</a:t>
            </a:r>
            <a:r>
              <a:rPr lang="fr-CH" sz="2600" b="1" i="1" spc="9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le</a:t>
            </a:r>
            <a:r>
              <a:rPr lang="fr-CH" sz="2600" b="1" i="1" spc="9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retrait</a:t>
            </a:r>
            <a:r>
              <a:rPr lang="fr-CH" sz="2600" b="1" i="1" spc="1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d’argent</a:t>
            </a:r>
            <a:r>
              <a:rPr lang="fr-CH" sz="2600" b="1" i="1" spc="1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au</a:t>
            </a:r>
            <a:r>
              <a:rPr lang="fr-CH" sz="2600" b="1" i="1" spc="9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bancomat</a:t>
            </a:r>
            <a:r>
              <a:rPr lang="fr-CH" sz="2600" b="1" i="1" spc="95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, le paiement par QR code et la </a:t>
            </a:r>
            <a:r>
              <a:rPr lang="fr-CH" sz="2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prise de billet CFF.</a:t>
            </a:r>
            <a:endParaRPr lang="fr-CH" sz="2600" b="1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5826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356_TF34076243" id="{4913AA83-2306-4E2D-8830-C2A4E9B3D067}" vid="{57B55DBD-592B-4A90-8C6D-F8F746751AD2}"/>
    </a:ext>
  </a:extLst>
</a:theme>
</file>

<file path=ppt/theme/theme2.xml><?xml version="1.0" encoding="utf-8"?>
<a:theme xmlns:a="http://schemas.openxmlformats.org/drawingml/2006/main" name="PSC Inhaltsfolien">
  <a:themeElements>
    <a:clrScheme name="Pro Senectute">
      <a:dk1>
        <a:srgbClr val="000000"/>
      </a:dk1>
      <a:lt1>
        <a:srgbClr val="FFFFFF"/>
      </a:lt1>
      <a:dk2>
        <a:srgbClr val="00726F"/>
      </a:dk2>
      <a:lt2>
        <a:srgbClr val="FFFFFF"/>
      </a:lt2>
      <a:accent1>
        <a:srgbClr val="BBCF00"/>
      </a:accent1>
      <a:accent2>
        <a:srgbClr val="37AA32"/>
      </a:accent2>
      <a:accent3>
        <a:srgbClr val="FFED00"/>
      </a:accent3>
      <a:accent4>
        <a:srgbClr val="007B48"/>
      </a:accent4>
      <a:accent5>
        <a:srgbClr val="00726F"/>
      </a:accent5>
      <a:accent6>
        <a:srgbClr val="005771"/>
      </a:accent6>
      <a:hlink>
        <a:srgbClr val="0000FF"/>
      </a:hlink>
      <a:folHlink>
        <a:srgbClr val="800080"/>
      </a:folHlink>
    </a:clrScheme>
    <a:fontScheme name="Pro Senectu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1246</Words>
  <Application>Microsoft Office PowerPoint</Application>
  <PresentationFormat>Grand écran</PresentationFormat>
  <Paragraphs>138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Corbel</vt:lpstr>
      <vt:lpstr>NeueSans Pro Bold</vt:lpstr>
      <vt:lpstr>Palatino Linotype</vt:lpstr>
      <vt:lpstr>Symbol</vt:lpstr>
      <vt:lpstr>Times New Roman</vt:lpstr>
      <vt:lpstr>Verdana</vt:lpstr>
      <vt:lpstr>Wingdings</vt:lpstr>
      <vt:lpstr>1_Thème Office</vt:lpstr>
      <vt:lpstr>PSC Inhaltsfolien</vt:lpstr>
      <vt:lpstr>Matinée « BIEN VIEILIR DANS LA BROYE »</vt:lpstr>
      <vt:lpstr>Mission donnée au conseil des seniors </vt:lpstr>
      <vt:lpstr>Composition du conseil des seniors</vt:lpstr>
      <vt:lpstr>Les objectifs du concept seniors+ de la commune de cugy</vt:lpstr>
      <vt:lpstr>Les 5 domaines d’intervention de seniors+ </vt:lpstr>
      <vt:lpstr>Présentation PowerPoint</vt:lpstr>
      <vt:lpstr>Présentation de la démarche du cds de cugy</vt:lpstr>
      <vt:lpstr>1. Le développement personnel / CE QUI EXISTE DANS LA COMMUNE </vt:lpstr>
      <vt:lpstr>1. Le développement personnel / PROPOSITIONS (1)</vt:lpstr>
      <vt:lpstr>1. Le développement personnel / PROPOSITIONS (2)</vt:lpstr>
      <vt:lpstr>1. LE Développement PERSONNEL / plan de mesures</vt:lpstr>
      <vt:lpstr>1. LE Développement PERSONNEL / feuille de projet</vt:lpstr>
      <vt:lpstr>1. LE Développement PERSONNEL / feuille de projet</vt:lpstr>
      <vt:lpstr>1. LE Développement PERSONNEL / feuille de projet</vt:lpstr>
      <vt:lpstr>1. LE Développement PERSONNEL / feuille de projet</vt:lpstr>
      <vt:lpstr>La suite … </vt:lpstr>
      <vt:lpstr>Bilan des 1ères expériences</vt:lpstr>
      <vt:lpstr>Les defis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senior+  CUGY</dc:title>
  <dc:creator>Alex Glardon</dc:creator>
  <cp:lastModifiedBy>Volery Aline</cp:lastModifiedBy>
  <cp:revision>73</cp:revision>
  <dcterms:created xsi:type="dcterms:W3CDTF">2022-03-11T07:06:18Z</dcterms:created>
  <dcterms:modified xsi:type="dcterms:W3CDTF">2023-09-14T12:57:43Z</dcterms:modified>
</cp:coreProperties>
</file>