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6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7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8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9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929" r:id="rId2"/>
    <p:sldId id="939" r:id="rId3"/>
    <p:sldId id="915" r:id="rId4"/>
    <p:sldId id="917" r:id="rId5"/>
    <p:sldId id="542" r:id="rId6"/>
    <p:sldId id="918" r:id="rId7"/>
    <p:sldId id="546" r:id="rId8"/>
    <p:sldId id="919" r:id="rId9"/>
    <p:sldId id="544" r:id="rId10"/>
    <p:sldId id="923" r:id="rId11"/>
    <p:sldId id="924" r:id="rId12"/>
    <p:sldId id="925" r:id="rId13"/>
    <p:sldId id="926" r:id="rId14"/>
    <p:sldId id="927" r:id="rId15"/>
    <p:sldId id="928" r:id="rId16"/>
    <p:sldId id="941" r:id="rId17"/>
    <p:sldId id="931" r:id="rId18"/>
    <p:sldId id="932" r:id="rId19"/>
    <p:sldId id="933" r:id="rId20"/>
    <p:sldId id="934" r:id="rId21"/>
    <p:sldId id="935" r:id="rId22"/>
    <p:sldId id="936" r:id="rId23"/>
    <p:sldId id="937" r:id="rId24"/>
    <p:sldId id="938" r:id="rId25"/>
    <p:sldId id="930" r:id="rId26"/>
    <p:sldId id="332" r:id="rId27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60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60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60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60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6000"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9B99"/>
    <a:srgbClr val="E40000"/>
    <a:srgbClr val="D60000"/>
    <a:srgbClr val="FFC4C3"/>
    <a:srgbClr val="CCFF99"/>
    <a:srgbClr val="FFFFCC"/>
    <a:srgbClr val="FFFF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68024" autoAdjust="0"/>
  </p:normalViewPr>
  <p:slideViewPr>
    <p:cSldViewPr>
      <p:cViewPr varScale="1">
        <p:scale>
          <a:sx n="78" d="100"/>
          <a:sy n="78" d="100"/>
        </p:scale>
        <p:origin x="28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1867" y="-6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2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124196E3-51AC-460B-B6F8-21A3789292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843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4:43:41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4:43:41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4:43:41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4:43:41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4:43:41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4:43:41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4:43:41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4:43:41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4:43:41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2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fld id="{6D6B57DE-F232-4EE6-8EFD-F9401583F8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050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6B57DE-F232-4EE6-8EFD-F9401583F82E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616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6B57DE-F232-4EE6-8EFD-F9401583F82E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036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6B57DE-F232-4EE6-8EFD-F9401583F82E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832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6B57DE-F232-4EE6-8EFD-F9401583F82E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816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6B57DE-F232-4EE6-8EFD-F9401583F82E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786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6B57DE-F232-4EE6-8EFD-F9401583F82E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685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9E0B29-D166-415A-8CE1-371E64FA5CF6}" type="slidenum">
              <a:rPr kumimoji="0" lang="fr-CH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CH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03344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9E0B29-D166-415A-8CE1-371E64FA5CF6}" type="slidenum">
              <a:rPr kumimoji="0" lang="fr-CH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CH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247534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9E0B29-D166-415A-8CE1-371E64FA5CF6}" type="slidenum">
              <a:rPr kumimoji="0" lang="fr-CH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CH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88267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6B57DE-F232-4EE6-8EFD-F9401583F82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933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6B57DE-F232-4EE6-8EFD-F9401583F82E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924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6B57DE-F232-4EE6-8EFD-F9401583F82E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427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B4BD2B-B261-4862-96A3-4E25D70D86DD}" type="slidenum">
              <a:rPr lang="fr-CH" altLang="fr-FR" smtClean="0"/>
              <a:pPr/>
              <a:t>5</a:t>
            </a:fld>
            <a:endParaRPr lang="fr-CH" altLang="fr-FR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6B57DE-F232-4EE6-8EFD-F9401583F82E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957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ADB2DC-66F4-4BD7-8759-EF2C5F0156C4}" type="slidenum">
              <a:rPr lang="fr-CH" altLang="fr-FR" smtClean="0"/>
              <a:pPr/>
              <a:t>7</a:t>
            </a:fld>
            <a:endParaRPr lang="fr-CH" altLang="fr-FR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9E0B29-D166-415A-8CE1-371E64FA5CF6}" type="slidenum">
              <a:rPr lang="fr-CH" altLang="fr-FR" smtClean="0"/>
              <a:pPr/>
              <a:t>9</a:t>
            </a:fld>
            <a:endParaRPr lang="fr-CH" altLang="fr-F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6B57DE-F232-4EE6-8EFD-F9401583F82E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294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6B57DE-F232-4EE6-8EFD-F9401583F82E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881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6B57DE-F232-4EE6-8EFD-F9401583F82E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0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C09028B-2F9C-9D55-9FB3-5549176F7CB7}"/>
              </a:ext>
            </a:extLst>
          </p:cNvPr>
          <p:cNvCxnSpPr/>
          <p:nvPr userDrawn="1"/>
        </p:nvCxnSpPr>
        <p:spPr>
          <a:xfrm>
            <a:off x="250825" y="365125"/>
            <a:ext cx="0" cy="58118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e la date 4">
            <a:extLst>
              <a:ext uri="{FF2B5EF4-FFF2-40B4-BE49-F238E27FC236}">
                <a16:creationId xmlns:a16="http://schemas.microsoft.com/office/drawing/2014/main" id="{D49136CE-F679-1540-256A-5F1BDF477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95000"/>
                    <a:lumOff val="5000"/>
                  </a:prstClr>
                </a:solidFill>
              </a:defRPr>
            </a:lvl1pPr>
          </a:lstStyle>
          <a:p>
            <a:pPr>
              <a:defRPr/>
            </a:pPr>
            <a:fld id="{736A0473-EB69-4462-B6CC-F300B684CB3B}" type="datetime3">
              <a:rPr lang="fr-FR"/>
              <a:pPr>
                <a:defRPr/>
              </a:pPr>
              <a:t>14.09.23</a:t>
            </a:fld>
            <a:endParaRPr lang="fr-CH" dirty="0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FC34E5DC-FAE3-F7EE-0D60-E1475B357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95000"/>
                    <a:lumOff val="5000"/>
                  </a:prstClr>
                </a:solidFill>
              </a:defRPr>
            </a:lvl1pPr>
          </a:lstStyle>
          <a:p>
            <a:pPr>
              <a:defRPr/>
            </a:pPr>
            <a:r>
              <a:rPr lang="fr-CH"/>
              <a:t>Service Migration-Intégration</a:t>
            </a:r>
          </a:p>
        </p:txBody>
      </p:sp>
    </p:spTree>
    <p:extLst>
      <p:ext uri="{BB962C8B-B14F-4D97-AF65-F5344CB8AC3E}">
        <p14:creationId xmlns:p14="http://schemas.microsoft.com/office/powerpoint/2010/main" val="236840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213ED7E0-8403-552E-63C1-73C809073739}"/>
              </a:ext>
            </a:extLst>
          </p:cNvPr>
          <p:cNvCxnSpPr/>
          <p:nvPr userDrawn="1"/>
        </p:nvCxnSpPr>
        <p:spPr>
          <a:xfrm>
            <a:off x="250825" y="365125"/>
            <a:ext cx="0" cy="58118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2093BC10-7279-E322-1C50-1D7D4AAAE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95000"/>
                    <a:lumOff val="5000"/>
                  </a:prstClr>
                </a:solidFill>
              </a:defRPr>
            </a:lvl1pPr>
          </a:lstStyle>
          <a:p>
            <a:pPr>
              <a:defRPr/>
            </a:pPr>
            <a:fld id="{8BB48E96-34BF-44CA-A52C-3109054B3D0B}" type="datetime3">
              <a:rPr lang="fr-FR"/>
              <a:pPr>
                <a:defRPr/>
              </a:pPr>
              <a:t>14.09.23</a:t>
            </a:fld>
            <a:endParaRPr lang="fr-CH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A3CF3A4-C626-A145-6A2E-AEEE05E3C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95000"/>
                    <a:lumOff val="5000"/>
                  </a:prstClr>
                </a:solidFill>
              </a:defRPr>
            </a:lvl1pPr>
          </a:lstStyle>
          <a:p>
            <a:pPr>
              <a:defRPr/>
            </a:pPr>
            <a:r>
              <a:rPr lang="fr-CH"/>
              <a:t>Service Migration-Intégration</a:t>
            </a:r>
          </a:p>
        </p:txBody>
      </p:sp>
    </p:spTree>
    <p:extLst>
      <p:ext uri="{BB962C8B-B14F-4D97-AF65-F5344CB8AC3E}">
        <p14:creationId xmlns:p14="http://schemas.microsoft.com/office/powerpoint/2010/main" val="299968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8E17-A532-4C79-879A-56C6426A14F0}" type="datetimeFigureOut">
              <a:rPr lang="fr-CH" smtClean="0"/>
              <a:t>14.09.2023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7E7B-2014-4ABF-9BD1-6C9DC5EEB05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0365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FD8E17-A532-4C79-879A-56C6426A14F0}" type="datetimeFigureOut">
              <a:rPr kumimoji="0" lang="fr-CH" sz="900" b="0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14.09.2023</a:t>
            </a:fld>
            <a:endParaRPr kumimoji="0" lang="fr-CH" sz="900" b="0" i="1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900" b="0" i="1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B97E7B-2014-4ABF-9BD1-6C9DC5EEB055}" type="slidenum">
              <a:rPr kumimoji="0" lang="fr-CH" sz="60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H" sz="6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078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>
            <a:extLst>
              <a:ext uri="{FF2B5EF4-FFF2-40B4-BE49-F238E27FC236}">
                <a16:creationId xmlns:a16="http://schemas.microsoft.com/office/drawing/2014/main" id="{A177F313-0088-431F-B521-D3BDE4C240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6921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fr-CH" altLang="fr-FR"/>
          </a:p>
        </p:txBody>
      </p:sp>
      <p:sp>
        <p:nvSpPr>
          <p:cNvPr id="2051" name="Espace réservé du texte 2">
            <a:extLst>
              <a:ext uri="{FF2B5EF4-FFF2-40B4-BE49-F238E27FC236}">
                <a16:creationId xmlns:a16="http://schemas.microsoft.com/office/drawing/2014/main" id="{B568D9FF-8D8D-679A-B797-B3760B31F1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060575"/>
            <a:ext cx="8229600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fr-CH" alt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31056B-B734-C9B3-389F-8D0EA85E80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21463" y="63087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CC89A-4305-48A3-92A4-047289B412B7}" type="datetime3">
              <a:rPr lang="fr-FR"/>
              <a:pPr>
                <a:defRPr/>
              </a:pPr>
              <a:t>14.09.23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7B7E42-F76E-29B1-CCEC-53672F3F4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8313" y="630872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H"/>
              <a:t>Service Migration-Intégration</a:t>
            </a:r>
          </a:p>
        </p:txBody>
      </p:sp>
      <p:pic>
        <p:nvPicPr>
          <p:cNvPr id="2054" name="Picture 2" descr="L:\Curty\Administration\Modèles\Logo CRf - 2012.jpg">
            <a:extLst>
              <a:ext uri="{FF2B5EF4-FFF2-40B4-BE49-F238E27FC236}">
                <a16:creationId xmlns:a16="http://schemas.microsoft.com/office/drawing/2014/main" id="{757D5E04-257C-B492-D407-717D13E12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"/>
            <a:ext cx="25273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01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720" r:id="rId3"/>
    <p:sldLayoutId id="2147483721" r:id="rId4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3.svg"/><Relationship Id="rId3" Type="http://schemas.openxmlformats.org/officeDocument/2006/relationships/customXml" Target="../ink/ink6.xml"/><Relationship Id="rId7" Type="http://schemas.openxmlformats.org/officeDocument/2006/relationships/image" Target="../media/image57.svg"/><Relationship Id="rId12" Type="http://schemas.openxmlformats.org/officeDocument/2006/relationships/image" Target="../media/image2.png"/><Relationship Id="rId17" Type="http://schemas.openxmlformats.org/officeDocument/2006/relationships/image" Target="../media/image68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4.svg"/><Relationship Id="rId5" Type="http://schemas.openxmlformats.org/officeDocument/2006/relationships/image" Target="../media/image4.jpeg"/><Relationship Id="rId15" Type="http://schemas.openxmlformats.org/officeDocument/2006/relationships/image" Target="../media/image66.svg"/><Relationship Id="rId10" Type="http://schemas.openxmlformats.org/officeDocument/2006/relationships/image" Target="../media/image63.png"/><Relationship Id="rId4" Type="http://schemas.openxmlformats.org/officeDocument/2006/relationships/image" Target="../media/image430.png"/><Relationship Id="rId9" Type="http://schemas.openxmlformats.org/officeDocument/2006/relationships/image" Target="../media/image62.svg"/><Relationship Id="rId1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73.svg"/><Relationship Id="rId18" Type="http://schemas.openxmlformats.org/officeDocument/2006/relationships/image" Target="../media/image78.png"/><Relationship Id="rId3" Type="http://schemas.openxmlformats.org/officeDocument/2006/relationships/customXml" Target="../ink/ink7.xml"/><Relationship Id="rId21" Type="http://schemas.openxmlformats.org/officeDocument/2006/relationships/image" Target="../media/image81.svg"/><Relationship Id="rId7" Type="http://schemas.openxmlformats.org/officeDocument/2006/relationships/image" Target="../media/image57.svg"/><Relationship Id="rId12" Type="http://schemas.openxmlformats.org/officeDocument/2006/relationships/image" Target="../media/image72.png"/><Relationship Id="rId17" Type="http://schemas.openxmlformats.org/officeDocument/2006/relationships/image" Target="../media/image77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71.svg"/><Relationship Id="rId5" Type="http://schemas.openxmlformats.org/officeDocument/2006/relationships/image" Target="../media/image4.jpeg"/><Relationship Id="rId15" Type="http://schemas.openxmlformats.org/officeDocument/2006/relationships/image" Target="../media/image75.svg"/><Relationship Id="rId10" Type="http://schemas.openxmlformats.org/officeDocument/2006/relationships/image" Target="../media/image70.png"/><Relationship Id="rId19" Type="http://schemas.openxmlformats.org/officeDocument/2006/relationships/image" Target="../media/image79.svg"/><Relationship Id="rId4" Type="http://schemas.openxmlformats.org/officeDocument/2006/relationships/image" Target="../media/image73.png"/><Relationship Id="rId9" Type="http://schemas.openxmlformats.org/officeDocument/2006/relationships/image" Target="../media/image62.svg"/><Relationship Id="rId14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87.svg"/><Relationship Id="rId18" Type="http://schemas.openxmlformats.org/officeDocument/2006/relationships/image" Target="../media/image92.png"/><Relationship Id="rId3" Type="http://schemas.openxmlformats.org/officeDocument/2006/relationships/customXml" Target="../ink/ink8.xml"/><Relationship Id="rId21" Type="http://schemas.openxmlformats.org/officeDocument/2006/relationships/image" Target="../media/image95.svg"/><Relationship Id="rId7" Type="http://schemas.openxmlformats.org/officeDocument/2006/relationships/image" Target="../media/image62.svg"/><Relationship Id="rId12" Type="http://schemas.openxmlformats.org/officeDocument/2006/relationships/image" Target="../media/image86.png"/><Relationship Id="rId17" Type="http://schemas.openxmlformats.org/officeDocument/2006/relationships/image" Target="../media/image91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84.svg"/><Relationship Id="rId5" Type="http://schemas.openxmlformats.org/officeDocument/2006/relationships/image" Target="../media/image4.jpeg"/><Relationship Id="rId15" Type="http://schemas.openxmlformats.org/officeDocument/2006/relationships/image" Target="../media/image89.svg"/><Relationship Id="rId10" Type="http://schemas.openxmlformats.org/officeDocument/2006/relationships/image" Target="../media/image83.png"/><Relationship Id="rId19" Type="http://schemas.openxmlformats.org/officeDocument/2006/relationships/image" Target="../media/image93.svg"/><Relationship Id="rId4" Type="http://schemas.openxmlformats.org/officeDocument/2006/relationships/image" Target="../media/image85.png"/><Relationship Id="rId9" Type="http://schemas.openxmlformats.org/officeDocument/2006/relationships/image" Target="../media/image71.svg"/><Relationship Id="rId14" Type="http://schemas.openxmlformats.org/officeDocument/2006/relationships/image" Target="../media/image8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100.png"/><Relationship Id="rId18" Type="http://schemas.openxmlformats.org/officeDocument/2006/relationships/image" Target="../media/image105.svg"/><Relationship Id="rId3" Type="http://schemas.openxmlformats.org/officeDocument/2006/relationships/customXml" Target="../ink/ink9.xml"/><Relationship Id="rId7" Type="http://schemas.openxmlformats.org/officeDocument/2006/relationships/image" Target="../media/image71.sv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0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98.png"/><Relationship Id="rId5" Type="http://schemas.openxmlformats.org/officeDocument/2006/relationships/image" Target="../media/image4.jpe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4" Type="http://schemas.openxmlformats.org/officeDocument/2006/relationships/image" Target="../media/image85.png"/><Relationship Id="rId9" Type="http://schemas.openxmlformats.org/officeDocument/2006/relationships/image" Target="../media/image95.svg"/><Relationship Id="rId14" Type="http://schemas.openxmlformats.org/officeDocument/2006/relationships/image" Target="../media/image10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sv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12" Type="http://schemas.openxmlformats.org/officeDocument/2006/relationships/image" Target="../media/image6.sv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.png"/><Relationship Id="rId5" Type="http://schemas.openxmlformats.org/officeDocument/2006/relationships/customXml" Target="../ink/ink1.xml"/><Relationship Id="rId15" Type="http://schemas.openxmlformats.org/officeDocument/2006/relationships/image" Target="../media/image9.png"/><Relationship Id="rId10" Type="http://schemas.openxmlformats.org/officeDocument/2006/relationships/image" Target="../media/image4.jpeg"/><Relationship Id="rId19" Type="http://schemas.openxmlformats.org/officeDocument/2006/relationships/image" Target="../media/image13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8.svg"/><Relationship Id="rId22" Type="http://schemas.openxmlformats.org/officeDocument/2006/relationships/image" Target="../media/image1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1.jpg@01D9E00E.FC6483B0" TargetMode="External"/><Relationship Id="rId4" Type="http://schemas.openxmlformats.org/officeDocument/2006/relationships/image" Target="../media/image10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7.png"/><Relationship Id="rId18" Type="http://schemas.openxmlformats.org/officeDocument/2006/relationships/image" Target="../media/image22.svg"/><Relationship Id="rId3" Type="http://schemas.openxmlformats.org/officeDocument/2006/relationships/image" Target="../media/image18.svg"/><Relationship Id="rId21" Type="http://schemas.openxmlformats.org/officeDocument/2006/relationships/image" Target="../media/image25.png"/><Relationship Id="rId7" Type="http://schemas.openxmlformats.org/officeDocument/2006/relationships/image" Target="../media/image3.svg"/><Relationship Id="rId12" Type="http://schemas.openxmlformats.org/officeDocument/2006/relationships/image" Target="../media/image6.svg"/><Relationship Id="rId17" Type="http://schemas.openxmlformats.org/officeDocument/2006/relationships/image" Target="../media/image21.png"/><Relationship Id="rId2" Type="http://schemas.openxmlformats.org/officeDocument/2006/relationships/image" Target="../media/image17.png"/><Relationship Id="rId16" Type="http://schemas.openxmlformats.org/officeDocument/2006/relationships/image" Target="../media/image1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24" Type="http://schemas.openxmlformats.org/officeDocument/2006/relationships/image" Target="../media/image28.svg"/><Relationship Id="rId5" Type="http://schemas.openxmlformats.org/officeDocument/2006/relationships/image" Target="../media/image20.svg"/><Relationship Id="rId15" Type="http://schemas.openxmlformats.org/officeDocument/2006/relationships/image" Target="../media/image9.png"/><Relationship Id="rId23" Type="http://schemas.openxmlformats.org/officeDocument/2006/relationships/image" Target="../media/image27.png"/><Relationship Id="rId10" Type="http://schemas.openxmlformats.org/officeDocument/2006/relationships/image" Target="../media/image4.jpeg"/><Relationship Id="rId19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8.png"/><Relationship Id="rId14" Type="http://schemas.openxmlformats.org/officeDocument/2006/relationships/image" Target="../media/image8.svg"/><Relationship Id="rId22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2.svg"/><Relationship Id="rId3" Type="http://schemas.openxmlformats.org/officeDocument/2006/relationships/image" Target="../media/image19.png"/><Relationship Id="rId7" Type="http://schemas.openxmlformats.org/officeDocument/2006/relationships/customXml" Target="../ink/ink3.xml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11" Type="http://schemas.openxmlformats.org/officeDocument/2006/relationships/image" Target="../media/image30.svg"/><Relationship Id="rId5" Type="http://schemas.openxmlformats.org/officeDocument/2006/relationships/image" Target="../media/image2.pn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4" Type="http://schemas.openxmlformats.org/officeDocument/2006/relationships/image" Target="../media/image20.svg"/><Relationship Id="rId9" Type="http://schemas.openxmlformats.org/officeDocument/2006/relationships/image" Target="../media/image4.jpe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44.svg"/><Relationship Id="rId3" Type="http://schemas.openxmlformats.org/officeDocument/2006/relationships/image" Target="../media/image38.png"/><Relationship Id="rId7" Type="http://schemas.openxmlformats.org/officeDocument/2006/relationships/image" Target="../media/image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2.svg"/><Relationship Id="rId5" Type="http://schemas.openxmlformats.org/officeDocument/2006/relationships/customXml" Target="../ink/ink4.xml"/><Relationship Id="rId15" Type="http://schemas.openxmlformats.org/officeDocument/2006/relationships/image" Target="../media/image46.svg"/><Relationship Id="rId10" Type="http://schemas.openxmlformats.org/officeDocument/2006/relationships/image" Target="../media/image41.png"/><Relationship Id="rId4" Type="http://schemas.openxmlformats.org/officeDocument/2006/relationships/image" Target="../media/image39.sv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56.png"/><Relationship Id="rId3" Type="http://schemas.openxmlformats.org/officeDocument/2006/relationships/image" Target="../media/image49.svg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2" Type="http://schemas.openxmlformats.org/officeDocument/2006/relationships/image" Target="../media/image48.png"/><Relationship Id="rId16" Type="http://schemas.openxmlformats.org/officeDocument/2006/relationships/image" Target="../media/image5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54.png"/><Relationship Id="rId5" Type="http://schemas.openxmlformats.org/officeDocument/2006/relationships/image" Target="../media/image430.png"/><Relationship Id="rId15" Type="http://schemas.openxmlformats.org/officeDocument/2006/relationships/image" Target="../media/image58.png"/><Relationship Id="rId10" Type="http://schemas.openxmlformats.org/officeDocument/2006/relationships/image" Target="../media/image53.svg"/><Relationship Id="rId4" Type="http://schemas.openxmlformats.org/officeDocument/2006/relationships/customXml" Target="../ink/ink5.xml"/><Relationship Id="rId9" Type="http://schemas.openxmlformats.org/officeDocument/2006/relationships/image" Target="../media/image52.png"/><Relationship Id="rId14" Type="http://schemas.openxmlformats.org/officeDocument/2006/relationships/image" Target="../media/image5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F11A0E-9634-8013-5FA8-72E55543C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B48E96-34BF-44CA-A52C-3109054B3D0B}" type="datetime3">
              <a:rPr kumimoji="0" lang="fr-FR" sz="900" b="0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14.09.23</a:t>
            </a:fld>
            <a:endParaRPr kumimoji="0" lang="fr-CH" sz="9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DB08B5D-7647-2644-6563-E9C5AD5CA841}"/>
              </a:ext>
            </a:extLst>
          </p:cNvPr>
          <p:cNvSpPr txBox="1"/>
          <p:nvPr/>
        </p:nvSpPr>
        <p:spPr>
          <a:xfrm>
            <a:off x="502212" y="992348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Bien vieillir dans la Broye: 23 septembre 2023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249928"/>
              </p:ext>
            </p:extLst>
          </p:nvPr>
        </p:nvGraphicFramePr>
        <p:xfrm>
          <a:off x="502212" y="1695830"/>
          <a:ext cx="8064896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896">
                  <a:extLst>
                    <a:ext uri="{9D8B030D-6E8A-4147-A177-3AD203B41FA5}">
                      <a16:colId xmlns:a16="http://schemas.microsoft.com/office/drawing/2014/main" val="3508159685"/>
                    </a:ext>
                  </a:extLst>
                </a:gridCol>
              </a:tblGrid>
              <a:tr h="1765904"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CH" sz="36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Bien chez moi, </a:t>
                      </a:r>
                    </a:p>
                    <a:p>
                      <a:pPr algn="ctr"/>
                      <a:r>
                        <a:rPr lang="fr-CH" sz="36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bien dans ma commune </a:t>
                      </a:r>
                    </a:p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431439"/>
                  </a:ext>
                </a:extLst>
              </a:tr>
              <a:tr h="1765904"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3600" b="1" dirty="0">
                          <a:solidFill>
                            <a:srgbClr val="C00000"/>
                          </a:solidFill>
                          <a:latin typeface="+mj-lt"/>
                          <a:cs typeface="Arial" panose="020B0604020202020204" pitchFamily="34" charset="0"/>
                        </a:rPr>
                        <a:t>Quels soutiens me propose</a:t>
                      </a:r>
                    </a:p>
                    <a:p>
                      <a:pPr algn="ctr"/>
                      <a:r>
                        <a:rPr lang="fr-FR" sz="3600" b="1" dirty="0">
                          <a:solidFill>
                            <a:srgbClr val="C00000"/>
                          </a:solidFill>
                          <a:latin typeface="+mj-lt"/>
                          <a:cs typeface="Arial" panose="020B0604020202020204" pitchFamily="34" charset="0"/>
                        </a:rPr>
                        <a:t>la Croix-Rouge fribourgeoise ? </a:t>
                      </a:r>
                    </a:p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211856"/>
                  </a:ext>
                </a:extLst>
              </a:tr>
              <a:tr h="644695"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Valérie Ugolini, responsable Service Aide aux familles CRF</a:t>
                      </a:r>
                    </a:p>
                    <a:p>
                      <a:pPr algn="l"/>
                      <a:r>
                        <a:rPr lang="fr-F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Patricia Schuwey, responsable de formation CRF Animation de vie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686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606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4B521E3-EBB5-3126-FC40-86C3209D481B}"/>
              </a:ext>
            </a:extLst>
          </p:cNvPr>
          <p:cNvSpPr/>
          <p:nvPr/>
        </p:nvSpPr>
        <p:spPr>
          <a:xfrm>
            <a:off x="3825450" y="3486684"/>
            <a:ext cx="1634480" cy="120081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" name="Encre 25">
                <a:extLst>
                  <a:ext uri="{FF2B5EF4-FFF2-40B4-BE49-F238E27FC236}">
                    <a16:creationId xmlns:a16="http://schemas.microsoft.com/office/drawing/2014/main" id="{6C4327B8-67FC-9879-6A32-5FF16B5057B6}"/>
                  </a:ext>
                </a:extLst>
              </p14:cNvPr>
              <p14:cNvContentPartPr/>
              <p14:nvPr/>
            </p14:nvContentPartPr>
            <p14:xfrm>
              <a:off x="2788830" y="1199700"/>
              <a:ext cx="360" cy="360"/>
            </p14:xfrm>
          </p:contentPart>
        </mc:Choice>
        <mc:Fallback xmlns="">
          <p:pic>
            <p:nvPicPr>
              <p:cNvPr id="26" name="Encre 25">
                <a:extLst>
                  <a:ext uri="{FF2B5EF4-FFF2-40B4-BE49-F238E27FC236}">
                    <a16:creationId xmlns:a16="http://schemas.microsoft.com/office/drawing/2014/main" id="{6C4327B8-67FC-9879-6A32-5FF16B5057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9830" y="119070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3" name="Triangle isocèle 42">
            <a:extLst>
              <a:ext uri="{FF2B5EF4-FFF2-40B4-BE49-F238E27FC236}">
                <a16:creationId xmlns:a16="http://schemas.microsoft.com/office/drawing/2014/main" id="{8609A05F-1B2F-704C-BB4E-19BBB5592850}"/>
              </a:ext>
            </a:extLst>
          </p:cNvPr>
          <p:cNvSpPr/>
          <p:nvPr/>
        </p:nvSpPr>
        <p:spPr>
          <a:xfrm>
            <a:off x="3730912" y="2980489"/>
            <a:ext cx="1823556" cy="523427"/>
          </a:xfrm>
          <a:prstGeom prst="triangle">
            <a:avLst/>
          </a:prstGeom>
          <a:blipFill>
            <a:blip r:embed="rId5"/>
            <a:tile tx="0" ty="0" sx="100000" sy="100000" flip="none" algn="tl"/>
          </a:blip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BEB23A-01FD-725D-20D5-4C7B488D60F3}"/>
              </a:ext>
            </a:extLst>
          </p:cNvPr>
          <p:cNvSpPr/>
          <p:nvPr/>
        </p:nvSpPr>
        <p:spPr>
          <a:xfrm>
            <a:off x="3917646" y="1412776"/>
            <a:ext cx="1308708" cy="94354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AB72D355-8F7B-D66E-A829-BCA7902347A2}"/>
              </a:ext>
            </a:extLst>
          </p:cNvPr>
          <p:cNvSpPr/>
          <p:nvPr/>
        </p:nvSpPr>
        <p:spPr>
          <a:xfrm>
            <a:off x="3917646" y="908720"/>
            <a:ext cx="1307988" cy="498156"/>
          </a:xfrm>
          <a:prstGeom prst="triangl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0" name="Croix 9">
            <a:extLst>
              <a:ext uri="{FF2B5EF4-FFF2-40B4-BE49-F238E27FC236}">
                <a16:creationId xmlns:a16="http://schemas.microsoft.com/office/drawing/2014/main" id="{CA0D5D70-EFA7-E11D-F5B6-FA202248C2A4}"/>
              </a:ext>
            </a:extLst>
          </p:cNvPr>
          <p:cNvSpPr/>
          <p:nvPr/>
        </p:nvSpPr>
        <p:spPr>
          <a:xfrm>
            <a:off x="4244643" y="1513419"/>
            <a:ext cx="653994" cy="680263"/>
          </a:xfrm>
          <a:prstGeom prst="plus">
            <a:avLst>
              <a:gd name="adj" fmla="val 3548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EA32CD8-12E7-58A4-0297-93EB08954614}"/>
              </a:ext>
            </a:extLst>
          </p:cNvPr>
          <p:cNvCxnSpPr>
            <a:cxnSpLocks/>
          </p:cNvCxnSpPr>
          <p:nvPr/>
        </p:nvCxnSpPr>
        <p:spPr>
          <a:xfrm flipH="1">
            <a:off x="3123299" y="2062128"/>
            <a:ext cx="739141" cy="117972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Graphique 18" descr="Femme contour">
            <a:extLst>
              <a:ext uri="{FF2B5EF4-FFF2-40B4-BE49-F238E27FC236}">
                <a16:creationId xmlns:a16="http://schemas.microsoft.com/office/drawing/2014/main" id="{A57FCFB4-BFF3-916F-DAC7-0EAC70EB8E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56096" y="3379232"/>
            <a:ext cx="1256040" cy="1256040"/>
          </a:xfrm>
          <a:prstGeom prst="rect">
            <a:avLst/>
          </a:prstGeom>
        </p:spPr>
      </p:pic>
      <p:pic>
        <p:nvPicPr>
          <p:cNvPr id="6" name="Graphique 5" descr="Personne en fauteuil roulant contour">
            <a:extLst>
              <a:ext uri="{FF2B5EF4-FFF2-40B4-BE49-F238E27FC236}">
                <a16:creationId xmlns:a16="http://schemas.microsoft.com/office/drawing/2014/main" id="{E3EF0EC6-545C-0920-553E-C413CC0645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98228" y="3503881"/>
            <a:ext cx="1200818" cy="1200818"/>
          </a:xfrm>
          <a:prstGeom prst="rect">
            <a:avLst/>
          </a:prstGeom>
        </p:spPr>
      </p:pic>
      <p:pic>
        <p:nvPicPr>
          <p:cNvPr id="20" name="Graphique 19" descr="Scène d’autoroute contour">
            <a:extLst>
              <a:ext uri="{FF2B5EF4-FFF2-40B4-BE49-F238E27FC236}">
                <a16:creationId xmlns:a16="http://schemas.microsoft.com/office/drawing/2014/main" id="{784A9F64-62AB-B9A1-0156-E7F0F3E902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46508" y="2193682"/>
            <a:ext cx="1739374" cy="1739374"/>
          </a:xfrm>
          <a:prstGeom prst="rect">
            <a:avLst/>
          </a:prstGeom>
        </p:spPr>
      </p:pic>
      <p:pic>
        <p:nvPicPr>
          <p:cNvPr id="8" name="Graphique 7" descr="Homme contour">
            <a:extLst>
              <a:ext uri="{FF2B5EF4-FFF2-40B4-BE49-F238E27FC236}">
                <a16:creationId xmlns:a16="http://schemas.microsoft.com/office/drawing/2014/main" id="{EC81882C-7E23-0284-1FDE-589AF7075F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94908" y="4781684"/>
            <a:ext cx="1111268" cy="1111268"/>
          </a:xfrm>
          <a:prstGeom prst="rect">
            <a:avLst/>
          </a:prstGeom>
        </p:spPr>
      </p:pic>
      <p:sp>
        <p:nvSpPr>
          <p:cNvPr id="21" name="Croix 20">
            <a:extLst>
              <a:ext uri="{FF2B5EF4-FFF2-40B4-BE49-F238E27FC236}">
                <a16:creationId xmlns:a16="http://schemas.microsoft.com/office/drawing/2014/main" id="{E2AE82B8-6B3A-9311-5099-85BCF915849E}"/>
              </a:ext>
            </a:extLst>
          </p:cNvPr>
          <p:cNvSpPr/>
          <p:nvPr/>
        </p:nvSpPr>
        <p:spPr>
          <a:xfrm>
            <a:off x="2342782" y="3933056"/>
            <a:ext cx="468616" cy="490772"/>
          </a:xfrm>
          <a:prstGeom prst="plus">
            <a:avLst>
              <a:gd name="adj" fmla="val 3548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27" name="Graphique 26" descr="Cage de foot avec un remplissage uni">
            <a:extLst>
              <a:ext uri="{FF2B5EF4-FFF2-40B4-BE49-F238E27FC236}">
                <a16:creationId xmlns:a16="http://schemas.microsoft.com/office/drawing/2014/main" id="{69FB7052-7386-53B9-CDFD-8E99E2A571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42947" y="4656083"/>
            <a:ext cx="1111268" cy="1111268"/>
          </a:xfrm>
          <a:prstGeom prst="rect">
            <a:avLst/>
          </a:prstGeom>
        </p:spPr>
      </p:pic>
      <p:pic>
        <p:nvPicPr>
          <p:cNvPr id="29" name="Graphique 28" descr="Homme médecin avec un remplissage uni">
            <a:extLst>
              <a:ext uri="{FF2B5EF4-FFF2-40B4-BE49-F238E27FC236}">
                <a16:creationId xmlns:a16="http://schemas.microsoft.com/office/drawing/2014/main" id="{0CC3649B-C2BB-46C4-5E4B-A7CF14CCFE8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25663" y="48801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6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64804E-3C72-DBAF-75A8-71B6DDED1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430" y="2204864"/>
            <a:ext cx="5200714" cy="4050469"/>
          </a:xfrm>
        </p:spPr>
        <p:txBody>
          <a:bodyPr/>
          <a:lstStyle/>
          <a:p>
            <a:pPr marL="0" indent="0">
              <a:buNone/>
            </a:pPr>
            <a:r>
              <a:rPr lang="fr-CH" sz="2400" kern="1200" dirty="0">
                <a:latin typeface="+mj-lt"/>
              </a:rPr>
              <a:t>Une auxiliaire de santé CRS vient à domicile pour remplacer ou soutenir occasionnellement ou régulièrement le proche et prendre soin de la personne malade, âgée ou en fin de vie. </a:t>
            </a:r>
          </a:p>
          <a:p>
            <a:pPr marL="0" indent="0">
              <a:buNone/>
            </a:pPr>
            <a:r>
              <a:rPr lang="fr-CH" dirty="0">
                <a:latin typeface="+mj-lt"/>
              </a:rPr>
              <a:t>Petite toilette, mobilisation, aide à l’habillement, accompagnement,  surveillance des médicaments, stimulation…</a:t>
            </a:r>
          </a:p>
          <a:p>
            <a:pPr marL="0" indent="0">
              <a:buNone/>
            </a:pPr>
            <a:r>
              <a:rPr lang="fr-CH" dirty="0">
                <a:latin typeface="+mj-lt"/>
              </a:rPr>
              <a:t>Tarifs selon revenu / remboursé par les PC</a:t>
            </a:r>
          </a:p>
          <a:p>
            <a:pPr marL="0" indent="0">
              <a:buNone/>
            </a:pPr>
            <a:endParaRPr lang="fr-CH" dirty="0">
              <a:latin typeface="+mj-lt"/>
            </a:endParaRPr>
          </a:p>
          <a:p>
            <a:pPr marL="0" indent="0">
              <a:buNone/>
            </a:pPr>
            <a:endParaRPr lang="fr-CH" sz="2400" kern="1200" dirty="0">
              <a:latin typeface="+mj-lt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E1E427E-9CFB-51EC-03D7-24386423C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430" y="836712"/>
            <a:ext cx="8229600" cy="1143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fr-FR" altLang="fr-FR" sz="3200" b="1" i="0" dirty="0">
                <a:solidFill>
                  <a:schemeClr val="bg1"/>
                </a:solidFill>
              </a:rPr>
              <a:t>Aide aux proches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AE2BA02-B742-155A-DDF2-34975D693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699" y="3284983"/>
            <a:ext cx="2976301" cy="297034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A75BE35-C8A1-2A25-47EF-EA41067271C9}"/>
              </a:ext>
            </a:extLst>
          </p:cNvPr>
          <p:cNvSpPr txBox="1"/>
          <p:nvPr/>
        </p:nvSpPr>
        <p:spPr>
          <a:xfrm>
            <a:off x="6372199" y="2420888"/>
            <a:ext cx="25248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CH" sz="2400" i="0" dirty="0">
                <a:latin typeface="+mj-lt"/>
              </a:rPr>
              <a:t>Bons de répit : 3h gratuites</a:t>
            </a:r>
          </a:p>
        </p:txBody>
      </p:sp>
    </p:spTree>
    <p:extLst>
      <p:ext uri="{BB962C8B-B14F-4D97-AF65-F5344CB8AC3E}">
        <p14:creationId xmlns:p14="http://schemas.microsoft.com/office/powerpoint/2010/main" val="3450018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4B521E3-EBB5-3126-FC40-86C3209D481B}"/>
              </a:ext>
            </a:extLst>
          </p:cNvPr>
          <p:cNvSpPr/>
          <p:nvPr/>
        </p:nvSpPr>
        <p:spPr>
          <a:xfrm>
            <a:off x="3825450" y="3486684"/>
            <a:ext cx="1634480" cy="120081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" name="Encre 25">
                <a:extLst>
                  <a:ext uri="{FF2B5EF4-FFF2-40B4-BE49-F238E27FC236}">
                    <a16:creationId xmlns:a16="http://schemas.microsoft.com/office/drawing/2014/main" id="{6C4327B8-67FC-9879-6A32-5FF16B5057B6}"/>
                  </a:ext>
                </a:extLst>
              </p14:cNvPr>
              <p14:cNvContentPartPr/>
              <p14:nvPr/>
            </p14:nvContentPartPr>
            <p14:xfrm>
              <a:off x="2788830" y="1199700"/>
              <a:ext cx="360" cy="360"/>
            </p14:xfrm>
          </p:contentPart>
        </mc:Choice>
        <mc:Fallback xmlns="">
          <p:pic>
            <p:nvPicPr>
              <p:cNvPr id="26" name="Encre 25">
                <a:extLst>
                  <a:ext uri="{FF2B5EF4-FFF2-40B4-BE49-F238E27FC236}">
                    <a16:creationId xmlns:a16="http://schemas.microsoft.com/office/drawing/2014/main" id="{6C4327B8-67FC-9879-6A32-5FF16B5057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9830" y="119070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3" name="Triangle isocèle 42">
            <a:extLst>
              <a:ext uri="{FF2B5EF4-FFF2-40B4-BE49-F238E27FC236}">
                <a16:creationId xmlns:a16="http://schemas.microsoft.com/office/drawing/2014/main" id="{8609A05F-1B2F-704C-BB4E-19BBB5592850}"/>
              </a:ext>
            </a:extLst>
          </p:cNvPr>
          <p:cNvSpPr/>
          <p:nvPr/>
        </p:nvSpPr>
        <p:spPr>
          <a:xfrm>
            <a:off x="3730912" y="2980489"/>
            <a:ext cx="1823556" cy="523427"/>
          </a:xfrm>
          <a:prstGeom prst="triangle">
            <a:avLst/>
          </a:prstGeom>
          <a:blipFill>
            <a:blip r:embed="rId5"/>
            <a:tile tx="0" ty="0" sx="100000" sy="100000" flip="none" algn="tl"/>
          </a:blip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BEB23A-01FD-725D-20D5-4C7B488D60F3}"/>
              </a:ext>
            </a:extLst>
          </p:cNvPr>
          <p:cNvSpPr/>
          <p:nvPr/>
        </p:nvSpPr>
        <p:spPr>
          <a:xfrm>
            <a:off x="3917646" y="1412776"/>
            <a:ext cx="1308708" cy="94354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AB72D355-8F7B-D66E-A829-BCA7902347A2}"/>
              </a:ext>
            </a:extLst>
          </p:cNvPr>
          <p:cNvSpPr/>
          <p:nvPr/>
        </p:nvSpPr>
        <p:spPr>
          <a:xfrm>
            <a:off x="3919571" y="910601"/>
            <a:ext cx="1307988" cy="498156"/>
          </a:xfrm>
          <a:prstGeom prst="triangl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0" name="Croix 9">
            <a:extLst>
              <a:ext uri="{FF2B5EF4-FFF2-40B4-BE49-F238E27FC236}">
                <a16:creationId xmlns:a16="http://schemas.microsoft.com/office/drawing/2014/main" id="{CA0D5D70-EFA7-E11D-F5B6-FA202248C2A4}"/>
              </a:ext>
            </a:extLst>
          </p:cNvPr>
          <p:cNvSpPr/>
          <p:nvPr/>
        </p:nvSpPr>
        <p:spPr>
          <a:xfrm>
            <a:off x="4244643" y="1513419"/>
            <a:ext cx="653994" cy="680263"/>
          </a:xfrm>
          <a:prstGeom prst="plus">
            <a:avLst>
              <a:gd name="adj" fmla="val 3548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EA32CD8-12E7-58A4-0297-93EB08954614}"/>
              </a:ext>
            </a:extLst>
          </p:cNvPr>
          <p:cNvCxnSpPr>
            <a:cxnSpLocks/>
          </p:cNvCxnSpPr>
          <p:nvPr/>
        </p:nvCxnSpPr>
        <p:spPr>
          <a:xfrm flipH="1">
            <a:off x="3123299" y="2062128"/>
            <a:ext cx="739141" cy="117972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Graphique 18" descr="Femme contour">
            <a:extLst>
              <a:ext uri="{FF2B5EF4-FFF2-40B4-BE49-F238E27FC236}">
                <a16:creationId xmlns:a16="http://schemas.microsoft.com/office/drawing/2014/main" id="{A57FCFB4-BFF3-916F-DAC7-0EAC70EB8E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56096" y="3379232"/>
            <a:ext cx="1256040" cy="1256040"/>
          </a:xfrm>
          <a:prstGeom prst="rect">
            <a:avLst/>
          </a:prstGeom>
        </p:spPr>
      </p:pic>
      <p:pic>
        <p:nvPicPr>
          <p:cNvPr id="6" name="Graphique 5" descr="Personne en fauteuil roulant contour">
            <a:extLst>
              <a:ext uri="{FF2B5EF4-FFF2-40B4-BE49-F238E27FC236}">
                <a16:creationId xmlns:a16="http://schemas.microsoft.com/office/drawing/2014/main" id="{E3EF0EC6-545C-0920-553E-C413CC0645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84874" y="3577282"/>
            <a:ext cx="1074841" cy="1074841"/>
          </a:xfrm>
          <a:prstGeom prst="rect">
            <a:avLst/>
          </a:prstGeom>
        </p:spPr>
      </p:pic>
      <p:sp>
        <p:nvSpPr>
          <p:cNvPr id="21" name="Croix 20">
            <a:extLst>
              <a:ext uri="{FF2B5EF4-FFF2-40B4-BE49-F238E27FC236}">
                <a16:creationId xmlns:a16="http://schemas.microsoft.com/office/drawing/2014/main" id="{E2AE82B8-6B3A-9311-5099-85BCF915849E}"/>
              </a:ext>
            </a:extLst>
          </p:cNvPr>
          <p:cNvSpPr/>
          <p:nvPr/>
        </p:nvSpPr>
        <p:spPr>
          <a:xfrm>
            <a:off x="2342782" y="3933056"/>
            <a:ext cx="468616" cy="490772"/>
          </a:xfrm>
          <a:prstGeom prst="plus">
            <a:avLst>
              <a:gd name="adj" fmla="val 3548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9" name="Graphique 8" descr="Homme avec canne contour">
            <a:extLst>
              <a:ext uri="{FF2B5EF4-FFF2-40B4-BE49-F238E27FC236}">
                <a16:creationId xmlns:a16="http://schemas.microsoft.com/office/drawing/2014/main" id="{ACBCB8D3-6B27-E3CD-96FE-6D8A9F89B3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09872" y="3486683"/>
            <a:ext cx="1256041" cy="1256041"/>
          </a:xfrm>
          <a:prstGeom prst="rect">
            <a:avLst/>
          </a:prstGeom>
        </p:spPr>
      </p:pic>
      <p:pic>
        <p:nvPicPr>
          <p:cNvPr id="12" name="Graphique 11" descr="Chariot de courses contour">
            <a:extLst>
              <a:ext uri="{FF2B5EF4-FFF2-40B4-BE49-F238E27FC236}">
                <a16:creationId xmlns:a16="http://schemas.microsoft.com/office/drawing/2014/main" id="{E76ADB34-855C-2FBF-2136-9EC0B48943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19689" y="5218738"/>
            <a:ext cx="914400" cy="914400"/>
          </a:xfrm>
          <a:prstGeom prst="rect">
            <a:avLst/>
          </a:prstGeom>
        </p:spPr>
      </p:pic>
      <p:pic>
        <p:nvPicPr>
          <p:cNvPr id="22" name="Graphique 21" descr="Restaurant contour">
            <a:extLst>
              <a:ext uri="{FF2B5EF4-FFF2-40B4-BE49-F238E27FC236}">
                <a16:creationId xmlns:a16="http://schemas.microsoft.com/office/drawing/2014/main" id="{E0A949DF-C213-33CC-19E2-5FD5D829B2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09872" y="5607903"/>
            <a:ext cx="914400" cy="914400"/>
          </a:xfrm>
          <a:prstGeom prst="rect">
            <a:avLst/>
          </a:prstGeom>
        </p:spPr>
      </p:pic>
      <p:pic>
        <p:nvPicPr>
          <p:cNvPr id="31" name="Graphique 30" descr="Fourchette et couteau contour">
            <a:extLst>
              <a:ext uri="{FF2B5EF4-FFF2-40B4-BE49-F238E27FC236}">
                <a16:creationId xmlns:a16="http://schemas.microsoft.com/office/drawing/2014/main" id="{56C075C9-F82B-7BDF-5BFC-CEE36868249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28382" y="4909078"/>
            <a:ext cx="914400" cy="914400"/>
          </a:xfrm>
          <a:prstGeom prst="rect">
            <a:avLst/>
          </a:prstGeom>
        </p:spPr>
      </p:pic>
      <p:pic>
        <p:nvPicPr>
          <p:cNvPr id="33" name="Graphique 32" descr="Menu avec un remplissage uni">
            <a:extLst>
              <a:ext uri="{FF2B5EF4-FFF2-40B4-BE49-F238E27FC236}">
                <a16:creationId xmlns:a16="http://schemas.microsoft.com/office/drawing/2014/main" id="{96D628EF-1A9A-0580-3159-4CEE4BB6791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957159" y="4077466"/>
            <a:ext cx="914400" cy="914400"/>
          </a:xfrm>
          <a:prstGeom prst="rect">
            <a:avLst/>
          </a:prstGeom>
        </p:spPr>
      </p:pic>
      <p:pic>
        <p:nvPicPr>
          <p:cNvPr id="35" name="Graphique 34" descr="Serveuse contour">
            <a:extLst>
              <a:ext uri="{FF2B5EF4-FFF2-40B4-BE49-F238E27FC236}">
                <a16:creationId xmlns:a16="http://schemas.microsoft.com/office/drawing/2014/main" id="{FA2C9086-E4BE-6C3E-6300-41EAACB2921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772598" y="36575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4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64804E-3C72-DBAF-75A8-71B6DDED1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430" y="2204864"/>
            <a:ext cx="4768666" cy="4050469"/>
          </a:xfrm>
        </p:spPr>
        <p:txBody>
          <a:bodyPr/>
          <a:lstStyle/>
          <a:p>
            <a:pPr marL="0" indent="0">
              <a:buNone/>
            </a:pPr>
            <a:r>
              <a:rPr lang="fr-CH" sz="2400" dirty="0">
                <a:latin typeface="Calibri" panose="020F0502020204030204" pitchFamily="34" charset="0"/>
                <a:cs typeface="Calibri" panose="020F0502020204030204" pitchFamily="34" charset="0"/>
              </a:rPr>
              <a:t>…à  déguster sans modération!</a:t>
            </a:r>
          </a:p>
          <a:p>
            <a:pPr marL="0" indent="0">
              <a:buNone/>
            </a:pPr>
            <a:endParaRPr lang="fr-CH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CH" sz="2400" dirty="0">
                <a:latin typeface="Calibri" panose="020F0502020204030204" pitchFamily="34" charset="0"/>
                <a:cs typeface="Calibri" panose="020F0502020204030204" pitchFamily="34" charset="0"/>
              </a:rPr>
              <a:t>Une auxiliaire de santé CRS accompagne la personne dans toutes les étapes du repas. </a:t>
            </a:r>
          </a:p>
          <a:p>
            <a:pPr marL="0" indent="0">
              <a:buNone/>
            </a:pPr>
            <a:r>
              <a:rPr lang="fr-CH" sz="2400" dirty="0">
                <a:latin typeface="Calibri" panose="020F0502020204030204" pitchFamily="34" charset="0"/>
                <a:cs typeface="Calibri" panose="020F0502020204030204" pitchFamily="34" charset="0"/>
              </a:rPr>
              <a:t>Choisir le menu, faire les courses, </a:t>
            </a:r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préparer et manger ensemble, ranger, trier et jeter. </a:t>
            </a:r>
          </a:p>
          <a:p>
            <a:pPr marL="0" indent="0">
              <a:buNone/>
            </a:pPr>
            <a:r>
              <a:rPr lang="fr-CH" sz="2400" dirty="0">
                <a:latin typeface="Calibri" panose="020F0502020204030204" pitchFamily="34" charset="0"/>
                <a:cs typeface="Calibri" panose="020F0502020204030204" pitchFamily="34" charset="0"/>
              </a:rPr>
              <a:t>Prévention de la dénutrition. </a:t>
            </a:r>
          </a:p>
          <a:p>
            <a:pPr marL="0" indent="0">
              <a:buNone/>
            </a:pPr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Redonner le goût de manger. </a:t>
            </a:r>
            <a:endParaRPr lang="fr-CH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CH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CH" sz="24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E1E427E-9CFB-51EC-03D7-24386423C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430" y="836712"/>
            <a:ext cx="8229600" cy="1143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fr-FR" altLang="fr-FR" sz="3200" b="1" i="0" dirty="0">
                <a:solidFill>
                  <a:schemeClr val="bg1"/>
                </a:solidFill>
              </a:rPr>
              <a:t>Repas accompagné</a:t>
            </a:r>
          </a:p>
        </p:txBody>
      </p:sp>
      <p:pic>
        <p:nvPicPr>
          <p:cNvPr id="4" name="Picture 2" descr="X:\Aide aux familles\Aide aux proches\Repas accompagné-web.jpg">
            <a:extLst>
              <a:ext uri="{FF2B5EF4-FFF2-40B4-BE49-F238E27FC236}">
                <a16:creationId xmlns:a16="http://schemas.microsoft.com/office/drawing/2014/main" id="{3CD0430E-9D23-E83C-0FD5-2A46BCBD1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144" y="4149080"/>
            <a:ext cx="3756886" cy="2507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400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4B521E3-EBB5-3126-FC40-86C3209D481B}"/>
              </a:ext>
            </a:extLst>
          </p:cNvPr>
          <p:cNvSpPr/>
          <p:nvPr/>
        </p:nvSpPr>
        <p:spPr>
          <a:xfrm>
            <a:off x="3825450" y="3486684"/>
            <a:ext cx="1634480" cy="120081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" name="Encre 25">
                <a:extLst>
                  <a:ext uri="{FF2B5EF4-FFF2-40B4-BE49-F238E27FC236}">
                    <a16:creationId xmlns:a16="http://schemas.microsoft.com/office/drawing/2014/main" id="{6C4327B8-67FC-9879-6A32-5FF16B5057B6}"/>
                  </a:ext>
                </a:extLst>
              </p14:cNvPr>
              <p14:cNvContentPartPr/>
              <p14:nvPr/>
            </p14:nvContentPartPr>
            <p14:xfrm>
              <a:off x="2788830" y="1199700"/>
              <a:ext cx="360" cy="360"/>
            </p14:xfrm>
          </p:contentPart>
        </mc:Choice>
        <mc:Fallback xmlns="">
          <p:pic>
            <p:nvPicPr>
              <p:cNvPr id="26" name="Encre 25">
                <a:extLst>
                  <a:ext uri="{FF2B5EF4-FFF2-40B4-BE49-F238E27FC236}">
                    <a16:creationId xmlns:a16="http://schemas.microsoft.com/office/drawing/2014/main" id="{6C4327B8-67FC-9879-6A32-5FF16B5057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9830" y="119070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3" name="Triangle isocèle 42">
            <a:extLst>
              <a:ext uri="{FF2B5EF4-FFF2-40B4-BE49-F238E27FC236}">
                <a16:creationId xmlns:a16="http://schemas.microsoft.com/office/drawing/2014/main" id="{8609A05F-1B2F-704C-BB4E-19BBB5592850}"/>
              </a:ext>
            </a:extLst>
          </p:cNvPr>
          <p:cNvSpPr/>
          <p:nvPr/>
        </p:nvSpPr>
        <p:spPr>
          <a:xfrm>
            <a:off x="3730912" y="2980489"/>
            <a:ext cx="1823556" cy="523427"/>
          </a:xfrm>
          <a:prstGeom prst="triangl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BEB23A-01FD-725D-20D5-4C7B488D60F3}"/>
              </a:ext>
            </a:extLst>
          </p:cNvPr>
          <p:cNvSpPr/>
          <p:nvPr/>
        </p:nvSpPr>
        <p:spPr>
          <a:xfrm>
            <a:off x="3917646" y="1412776"/>
            <a:ext cx="1308708" cy="94354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AB72D355-8F7B-D66E-A829-BCA7902347A2}"/>
              </a:ext>
            </a:extLst>
          </p:cNvPr>
          <p:cNvSpPr/>
          <p:nvPr/>
        </p:nvSpPr>
        <p:spPr>
          <a:xfrm>
            <a:off x="3917646" y="908720"/>
            <a:ext cx="1307988" cy="498156"/>
          </a:xfrm>
          <a:prstGeom prst="triangl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0" name="Croix 9">
            <a:extLst>
              <a:ext uri="{FF2B5EF4-FFF2-40B4-BE49-F238E27FC236}">
                <a16:creationId xmlns:a16="http://schemas.microsoft.com/office/drawing/2014/main" id="{CA0D5D70-EFA7-E11D-F5B6-FA202248C2A4}"/>
              </a:ext>
            </a:extLst>
          </p:cNvPr>
          <p:cNvSpPr/>
          <p:nvPr/>
        </p:nvSpPr>
        <p:spPr>
          <a:xfrm>
            <a:off x="4244643" y="1513419"/>
            <a:ext cx="653994" cy="680263"/>
          </a:xfrm>
          <a:prstGeom prst="plus">
            <a:avLst>
              <a:gd name="adj" fmla="val 3548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EA32CD8-12E7-58A4-0297-93EB08954614}"/>
              </a:ext>
            </a:extLst>
          </p:cNvPr>
          <p:cNvCxnSpPr>
            <a:cxnSpLocks/>
          </p:cNvCxnSpPr>
          <p:nvPr/>
        </p:nvCxnSpPr>
        <p:spPr>
          <a:xfrm flipH="1">
            <a:off x="2994342" y="2193682"/>
            <a:ext cx="739141" cy="117972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Graphique 5" descr="Personne en fauteuil roulant contour">
            <a:extLst>
              <a:ext uri="{FF2B5EF4-FFF2-40B4-BE49-F238E27FC236}">
                <a16:creationId xmlns:a16="http://schemas.microsoft.com/office/drawing/2014/main" id="{E3EF0EC6-545C-0920-553E-C413CC0645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84874" y="3577282"/>
            <a:ext cx="1074841" cy="1074841"/>
          </a:xfrm>
          <a:prstGeom prst="rect">
            <a:avLst/>
          </a:prstGeom>
        </p:spPr>
      </p:pic>
      <p:pic>
        <p:nvPicPr>
          <p:cNvPr id="9" name="Graphique 8" descr="Homme avec canne contour">
            <a:extLst>
              <a:ext uri="{FF2B5EF4-FFF2-40B4-BE49-F238E27FC236}">
                <a16:creationId xmlns:a16="http://schemas.microsoft.com/office/drawing/2014/main" id="{ACBCB8D3-6B27-E3CD-96FE-6D8A9F89B3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09872" y="3486683"/>
            <a:ext cx="1256041" cy="1256041"/>
          </a:xfrm>
          <a:prstGeom prst="rect">
            <a:avLst/>
          </a:prstGeom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4CCC0224-BC5C-0823-297D-DB67225E4EF5}"/>
              </a:ext>
            </a:extLst>
          </p:cNvPr>
          <p:cNvCxnSpPr>
            <a:cxnSpLocks/>
          </p:cNvCxnSpPr>
          <p:nvPr/>
        </p:nvCxnSpPr>
        <p:spPr>
          <a:xfrm>
            <a:off x="5410517" y="2052557"/>
            <a:ext cx="924821" cy="137644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Graphique 12" descr="Impatient contour">
            <a:extLst>
              <a:ext uri="{FF2B5EF4-FFF2-40B4-BE49-F238E27FC236}">
                <a16:creationId xmlns:a16="http://schemas.microsoft.com/office/drawing/2014/main" id="{CF36EADF-7A81-735A-B0E4-719D1909BB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21463" y="3459072"/>
            <a:ext cx="1256041" cy="1256041"/>
          </a:xfrm>
          <a:prstGeom prst="rect">
            <a:avLst/>
          </a:prstGeom>
        </p:spPr>
      </p:pic>
      <p:pic>
        <p:nvPicPr>
          <p:cNvPr id="15" name="Graphique 14" descr="Livre fermé avec un remplissage uni">
            <a:extLst>
              <a:ext uri="{FF2B5EF4-FFF2-40B4-BE49-F238E27FC236}">
                <a16:creationId xmlns:a16="http://schemas.microsoft.com/office/drawing/2014/main" id="{208AD054-F5A4-96ED-C2F9-09194A01B7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92004" y="5237427"/>
            <a:ext cx="914400" cy="914400"/>
          </a:xfrm>
          <a:prstGeom prst="rect">
            <a:avLst/>
          </a:prstGeom>
        </p:spPr>
      </p:pic>
      <p:pic>
        <p:nvPicPr>
          <p:cNvPr id="18" name="Graphique 17" descr="Classe contour">
            <a:extLst>
              <a:ext uri="{FF2B5EF4-FFF2-40B4-BE49-F238E27FC236}">
                <a16:creationId xmlns:a16="http://schemas.microsoft.com/office/drawing/2014/main" id="{91CF9B55-AADF-4C89-AC06-319B3C08D1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51997" y="5128999"/>
            <a:ext cx="1148914" cy="1148914"/>
          </a:xfrm>
          <a:prstGeom prst="rect">
            <a:avLst/>
          </a:prstGeom>
        </p:spPr>
      </p:pic>
      <p:pic>
        <p:nvPicPr>
          <p:cNvPr id="23" name="Graphique 22" descr="Danse avec un remplissage uni">
            <a:extLst>
              <a:ext uri="{FF2B5EF4-FFF2-40B4-BE49-F238E27FC236}">
                <a16:creationId xmlns:a16="http://schemas.microsoft.com/office/drawing/2014/main" id="{A1A60C83-83B9-9D7A-95D3-73E2AF59C7F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15616" y="3643549"/>
            <a:ext cx="914400" cy="914400"/>
          </a:xfrm>
          <a:prstGeom prst="rect">
            <a:avLst/>
          </a:prstGeom>
        </p:spPr>
      </p:pic>
      <p:pic>
        <p:nvPicPr>
          <p:cNvPr id="25" name="Graphique 24" descr="Part de gâteau avec un remplissage uni">
            <a:extLst>
              <a:ext uri="{FF2B5EF4-FFF2-40B4-BE49-F238E27FC236}">
                <a16:creationId xmlns:a16="http://schemas.microsoft.com/office/drawing/2014/main" id="{1514F147-C0D8-1FF3-8573-257865E170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19180" y="4323265"/>
            <a:ext cx="914400" cy="914400"/>
          </a:xfrm>
          <a:prstGeom prst="rect">
            <a:avLst/>
          </a:prstGeom>
        </p:spPr>
      </p:pic>
      <p:pic>
        <p:nvPicPr>
          <p:cNvPr id="28" name="Graphique 27" descr="Téléphone à haut-parleur contour">
            <a:extLst>
              <a:ext uri="{FF2B5EF4-FFF2-40B4-BE49-F238E27FC236}">
                <a16:creationId xmlns:a16="http://schemas.microsoft.com/office/drawing/2014/main" id="{7162E3D4-6BA1-FBAC-33D7-6A9006907D0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526161" y="126333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2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BE1E427E-9CFB-51EC-03D7-24386423C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50" y="914451"/>
            <a:ext cx="8229600" cy="1143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fr-FR" altLang="fr-FR" sz="3200" b="1" i="0" dirty="0">
                <a:solidFill>
                  <a:schemeClr val="bg1"/>
                </a:solidFill>
              </a:rPr>
              <a:t>Et puis il y a….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E3CFC37-0B2E-0BC4-157E-3AAA2C27A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574"/>
            <a:ext cx="4690864" cy="4365377"/>
          </a:xfrm>
        </p:spPr>
        <p:txBody>
          <a:bodyPr/>
          <a:lstStyle/>
          <a:p>
            <a:endParaRPr lang="fr-CH" dirty="0">
              <a:latin typeface="+mj-lt"/>
            </a:endParaRPr>
          </a:p>
          <a:p>
            <a:r>
              <a:rPr lang="fr-CH" dirty="0">
                <a:latin typeface="+mj-lt"/>
              </a:rPr>
              <a:t>Les fêtes pour les aînés de la Croix-Rouge  (Fribourg, Bulle et Estavayer)</a:t>
            </a:r>
          </a:p>
          <a:p>
            <a:r>
              <a:rPr lang="fr-CH" dirty="0">
                <a:latin typeface="+mj-lt"/>
              </a:rPr>
              <a:t>Location de lits électriques</a:t>
            </a:r>
          </a:p>
          <a:p>
            <a:r>
              <a:rPr lang="fr-CH" dirty="0">
                <a:latin typeface="+mj-lt"/>
              </a:rPr>
              <a:t>Directives anticipées</a:t>
            </a:r>
          </a:p>
          <a:p>
            <a:r>
              <a:rPr lang="fr-CH" dirty="0">
                <a:latin typeface="+mj-lt"/>
              </a:rPr>
              <a:t>Cours (pour les proches aidants)</a:t>
            </a:r>
          </a:p>
          <a:p>
            <a:r>
              <a:rPr lang="fr-CH" dirty="0">
                <a:latin typeface="+mj-lt"/>
              </a:rPr>
              <a:t>Permanence téléphonique pour répondre à vos questions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8FAC3FB-FAE1-3F73-D2CB-7070E293F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666" y="4072508"/>
            <a:ext cx="4120623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01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4B521E3-EBB5-3126-FC40-86C3209D481B}"/>
              </a:ext>
            </a:extLst>
          </p:cNvPr>
          <p:cNvSpPr/>
          <p:nvPr/>
        </p:nvSpPr>
        <p:spPr>
          <a:xfrm>
            <a:off x="3825450" y="3486684"/>
            <a:ext cx="1634480" cy="120081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" name="Encre 25">
                <a:extLst>
                  <a:ext uri="{FF2B5EF4-FFF2-40B4-BE49-F238E27FC236}">
                    <a16:creationId xmlns:a16="http://schemas.microsoft.com/office/drawing/2014/main" id="{6C4327B8-67FC-9879-6A32-5FF16B5057B6}"/>
                  </a:ext>
                </a:extLst>
              </p14:cNvPr>
              <p14:cNvContentPartPr/>
              <p14:nvPr/>
            </p14:nvContentPartPr>
            <p14:xfrm>
              <a:off x="2788830" y="1199700"/>
              <a:ext cx="360" cy="360"/>
            </p14:xfrm>
          </p:contentPart>
        </mc:Choice>
        <mc:Fallback xmlns="">
          <p:pic>
            <p:nvPicPr>
              <p:cNvPr id="26" name="Encre 25">
                <a:extLst>
                  <a:ext uri="{FF2B5EF4-FFF2-40B4-BE49-F238E27FC236}">
                    <a16:creationId xmlns:a16="http://schemas.microsoft.com/office/drawing/2014/main" id="{6C4327B8-67FC-9879-6A32-5FF16B5057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9830" y="119070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3" name="Triangle isocèle 42">
            <a:extLst>
              <a:ext uri="{FF2B5EF4-FFF2-40B4-BE49-F238E27FC236}">
                <a16:creationId xmlns:a16="http://schemas.microsoft.com/office/drawing/2014/main" id="{8609A05F-1B2F-704C-BB4E-19BBB5592850}"/>
              </a:ext>
            </a:extLst>
          </p:cNvPr>
          <p:cNvSpPr/>
          <p:nvPr/>
        </p:nvSpPr>
        <p:spPr>
          <a:xfrm>
            <a:off x="3730912" y="2980489"/>
            <a:ext cx="1823556" cy="523427"/>
          </a:xfrm>
          <a:prstGeom prst="triangl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BEB23A-01FD-725D-20D5-4C7B488D60F3}"/>
              </a:ext>
            </a:extLst>
          </p:cNvPr>
          <p:cNvSpPr/>
          <p:nvPr/>
        </p:nvSpPr>
        <p:spPr>
          <a:xfrm>
            <a:off x="3917646" y="1412776"/>
            <a:ext cx="1308708" cy="94354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AB72D355-8F7B-D66E-A829-BCA7902347A2}"/>
              </a:ext>
            </a:extLst>
          </p:cNvPr>
          <p:cNvSpPr/>
          <p:nvPr/>
        </p:nvSpPr>
        <p:spPr>
          <a:xfrm>
            <a:off x="3917646" y="908720"/>
            <a:ext cx="1307988" cy="498156"/>
          </a:xfrm>
          <a:prstGeom prst="triangl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0" name="Croix 9">
            <a:extLst>
              <a:ext uri="{FF2B5EF4-FFF2-40B4-BE49-F238E27FC236}">
                <a16:creationId xmlns:a16="http://schemas.microsoft.com/office/drawing/2014/main" id="{CA0D5D70-EFA7-E11D-F5B6-FA202248C2A4}"/>
              </a:ext>
            </a:extLst>
          </p:cNvPr>
          <p:cNvSpPr/>
          <p:nvPr/>
        </p:nvSpPr>
        <p:spPr>
          <a:xfrm>
            <a:off x="4244643" y="1513419"/>
            <a:ext cx="653994" cy="680263"/>
          </a:xfrm>
          <a:prstGeom prst="plus">
            <a:avLst>
              <a:gd name="adj" fmla="val 3548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9" name="Graphique 8" descr="Homme avec canne contour">
            <a:extLst>
              <a:ext uri="{FF2B5EF4-FFF2-40B4-BE49-F238E27FC236}">
                <a16:creationId xmlns:a16="http://schemas.microsoft.com/office/drawing/2014/main" id="{ACBCB8D3-6B27-E3CD-96FE-6D8A9F89B3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09872" y="3486683"/>
            <a:ext cx="1256041" cy="1256041"/>
          </a:xfrm>
          <a:prstGeom prst="rect">
            <a:avLst/>
          </a:prstGeom>
        </p:spPr>
      </p:pic>
      <p:pic>
        <p:nvPicPr>
          <p:cNvPr id="28" name="Graphique 27" descr="Téléphone à haut-parleur contour">
            <a:extLst>
              <a:ext uri="{FF2B5EF4-FFF2-40B4-BE49-F238E27FC236}">
                <a16:creationId xmlns:a16="http://schemas.microsoft.com/office/drawing/2014/main" id="{7162E3D4-6BA1-FBAC-33D7-6A9006907D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28655" y="2211207"/>
            <a:ext cx="914400" cy="914400"/>
          </a:xfrm>
          <a:prstGeom prst="rect">
            <a:avLst/>
          </a:prstGeom>
        </p:spPr>
      </p:pic>
      <p:sp>
        <p:nvSpPr>
          <p:cNvPr id="8" name="AutoShape 2" descr="Pro Senectute Logo">
            <a:extLst>
              <a:ext uri="{FF2B5EF4-FFF2-40B4-BE49-F238E27FC236}">
                <a16:creationId xmlns:a16="http://schemas.microsoft.com/office/drawing/2014/main" id="{25CB26C1-3B36-A3E3-F366-910E18A479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AutoShape 4" descr="Pro Senectute Logo">
            <a:extLst>
              <a:ext uri="{FF2B5EF4-FFF2-40B4-BE49-F238E27FC236}">
                <a16:creationId xmlns:a16="http://schemas.microsoft.com/office/drawing/2014/main" id="{4182D37B-63C7-0EA8-5585-8878217838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04F0D47-FDB9-6538-B006-77512E66F3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53451" y="3229993"/>
            <a:ext cx="1597903" cy="68219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12DD392-8057-B955-86EE-E5DEB4290D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3424" y="2928924"/>
            <a:ext cx="1415696" cy="1017897"/>
          </a:xfrm>
          <a:prstGeom prst="rect">
            <a:avLst/>
          </a:prstGeom>
        </p:spPr>
      </p:pic>
      <p:sp>
        <p:nvSpPr>
          <p:cNvPr id="20" name="AutoShape 6">
            <a:extLst>
              <a:ext uri="{FF2B5EF4-FFF2-40B4-BE49-F238E27FC236}">
                <a16:creationId xmlns:a16="http://schemas.microsoft.com/office/drawing/2014/main" id="{6E5DE525-0C9F-D479-73CB-2907E9A46C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22" name="AutoShape 8">
            <a:extLst>
              <a:ext uri="{FF2B5EF4-FFF2-40B4-BE49-F238E27FC236}">
                <a16:creationId xmlns:a16="http://schemas.microsoft.com/office/drawing/2014/main" id="{24AF9001-C360-C99A-A241-DB3F5534CD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95EE45E0-D840-7B33-19FF-02AC61B030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7834" y="4306016"/>
            <a:ext cx="2130996" cy="561162"/>
          </a:xfrm>
          <a:prstGeom prst="rect">
            <a:avLst/>
          </a:prstGeom>
        </p:spPr>
      </p:pic>
      <p:sp>
        <p:nvSpPr>
          <p:cNvPr id="27" name="AutoShape 10">
            <a:extLst>
              <a:ext uri="{FF2B5EF4-FFF2-40B4-BE49-F238E27FC236}">
                <a16:creationId xmlns:a16="http://schemas.microsoft.com/office/drawing/2014/main" id="{41B09A2B-097A-6FD1-A0E8-70ABE7614B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9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2DB96504-492D-4460-E8F2-3662B43FF6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01603" y="4710464"/>
            <a:ext cx="1684563" cy="888434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779E777D-552E-9DF7-EE99-3088C73DBBE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95750" y="4917386"/>
            <a:ext cx="933450" cy="933450"/>
          </a:xfrm>
          <a:prstGeom prst="rect">
            <a:avLst/>
          </a:prstGeom>
        </p:spPr>
      </p:pic>
      <p:pic>
        <p:nvPicPr>
          <p:cNvPr id="33" name="Graphique 32" descr="École contour">
            <a:extLst>
              <a:ext uri="{FF2B5EF4-FFF2-40B4-BE49-F238E27FC236}">
                <a16:creationId xmlns:a16="http://schemas.microsoft.com/office/drawing/2014/main" id="{5E2D38E4-EFE1-F807-EC3D-DADA15994E8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914192" y="5431401"/>
            <a:ext cx="1267408" cy="1267408"/>
          </a:xfrm>
          <a:prstGeom prst="rect">
            <a:avLst/>
          </a:prstGeom>
        </p:spPr>
      </p:pic>
      <p:pic>
        <p:nvPicPr>
          <p:cNvPr id="40" name="Graphique 39" descr="Femme contour">
            <a:extLst>
              <a:ext uri="{FF2B5EF4-FFF2-40B4-BE49-F238E27FC236}">
                <a16:creationId xmlns:a16="http://schemas.microsoft.com/office/drawing/2014/main" id="{AD4EC5DC-82C7-9E28-6AEB-E979BFE4DE2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387813" y="3598439"/>
            <a:ext cx="1089063" cy="1089063"/>
          </a:xfrm>
          <a:prstGeom prst="rect">
            <a:avLst/>
          </a:prstGeom>
        </p:spPr>
      </p:pic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03E5386B-7000-0CF1-0593-441FD7A3662D}"/>
              </a:ext>
            </a:extLst>
          </p:cNvPr>
          <p:cNvCxnSpPr>
            <a:cxnSpLocks/>
          </p:cNvCxnSpPr>
          <p:nvPr/>
        </p:nvCxnSpPr>
        <p:spPr>
          <a:xfrm flipH="1">
            <a:off x="2384925" y="1853550"/>
            <a:ext cx="1156025" cy="95084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CFA8D7A3-994B-A3E5-A556-F9F0B9F591F5}"/>
              </a:ext>
            </a:extLst>
          </p:cNvPr>
          <p:cNvCxnSpPr>
            <a:cxnSpLocks/>
          </p:cNvCxnSpPr>
          <p:nvPr/>
        </p:nvCxnSpPr>
        <p:spPr>
          <a:xfrm flipH="1">
            <a:off x="2707444" y="2547145"/>
            <a:ext cx="739141" cy="117972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A7E43803-80FD-FC2B-B3DA-67A6124FA2FF}"/>
              </a:ext>
            </a:extLst>
          </p:cNvPr>
          <p:cNvCxnSpPr>
            <a:cxnSpLocks/>
          </p:cNvCxnSpPr>
          <p:nvPr/>
        </p:nvCxnSpPr>
        <p:spPr>
          <a:xfrm>
            <a:off x="5486400" y="2466583"/>
            <a:ext cx="809553" cy="167948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4C05F48B-E420-FA32-19A2-963B87F36580}"/>
              </a:ext>
            </a:extLst>
          </p:cNvPr>
          <p:cNvCxnSpPr>
            <a:cxnSpLocks/>
          </p:cNvCxnSpPr>
          <p:nvPr/>
        </p:nvCxnSpPr>
        <p:spPr>
          <a:xfrm>
            <a:off x="5789321" y="1892092"/>
            <a:ext cx="1129277" cy="123351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50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F11A0E-9634-8013-5FA8-72E55543C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B48E96-34BF-44CA-A52C-3109054B3D0B}" type="datetime3">
              <a:rPr kumimoji="0" lang="fr-FR" sz="900" b="0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14.09.23</a:t>
            </a:fld>
            <a:endParaRPr kumimoji="0" lang="fr-CH" sz="9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DB08B5D-7647-2644-6563-E9C5AD5CA841}"/>
              </a:ext>
            </a:extLst>
          </p:cNvPr>
          <p:cNvSpPr txBox="1"/>
          <p:nvPr/>
        </p:nvSpPr>
        <p:spPr>
          <a:xfrm>
            <a:off x="502212" y="404664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Bien vieillir dans la Broye: 23 septembre 2023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909096"/>
              </p:ext>
            </p:extLst>
          </p:nvPr>
        </p:nvGraphicFramePr>
        <p:xfrm>
          <a:off x="466890" y="1155264"/>
          <a:ext cx="8064896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896">
                  <a:extLst>
                    <a:ext uri="{9D8B030D-6E8A-4147-A177-3AD203B41FA5}">
                      <a16:colId xmlns:a16="http://schemas.microsoft.com/office/drawing/2014/main" val="3508159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7472" indent="-347472"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3600" b="1" i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Et si la VIE nous offre cette chance de vieillir, </a:t>
                      </a:r>
                    </a:p>
                    <a:p>
                      <a:pPr marL="347472" indent="-347472"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3600" b="1" i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n’est-il par le moment de la saisir ?</a:t>
                      </a:r>
                    </a:p>
                    <a:p>
                      <a:pPr marL="347472" indent="-347472"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347472" indent="-347472"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3600" b="1" i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 regrettons pas de vieillir </a:t>
                      </a:r>
                    </a:p>
                    <a:p>
                      <a:pPr marL="347472" indent="-347472"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3600" b="1" i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car c’est un privilège </a:t>
                      </a:r>
                    </a:p>
                    <a:p>
                      <a:pPr marL="347472" indent="-347472"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3600" b="1" i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que beaucoup n’ont pas.</a:t>
                      </a:r>
                      <a:endParaRPr lang="en-US" sz="36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431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211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Patricia Schuwey, responsable de formation CRF Animation de vie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686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302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F11A0E-9634-8013-5FA8-72E55543C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B48E96-34BF-44CA-A52C-3109054B3D0B}" type="datetime3">
              <a:rPr kumimoji="0" lang="fr-FR" sz="900" b="0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14.09.23</a:t>
            </a:fld>
            <a:endParaRPr kumimoji="0" lang="fr-CH" sz="9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DB08B5D-7647-2644-6563-E9C5AD5CA841}"/>
              </a:ext>
            </a:extLst>
          </p:cNvPr>
          <p:cNvSpPr txBox="1"/>
          <p:nvPr/>
        </p:nvSpPr>
        <p:spPr>
          <a:xfrm>
            <a:off x="502212" y="404664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Bien vieillir dans la Broye: 23 septembre 2023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547043"/>
              </p:ext>
            </p:extLst>
          </p:nvPr>
        </p:nvGraphicFramePr>
        <p:xfrm>
          <a:off x="502212" y="1042150"/>
          <a:ext cx="8064896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896">
                  <a:extLst>
                    <a:ext uri="{9D8B030D-6E8A-4147-A177-3AD203B41FA5}">
                      <a16:colId xmlns:a16="http://schemas.microsoft.com/office/drawing/2014/main" val="3508159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laissons</a:t>
                      </a:r>
                      <a:r>
                        <a:rPr lang="fr-FR" sz="280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pas le temps qui passe,</a:t>
                      </a:r>
                    </a:p>
                    <a:p>
                      <a:pPr algn="ctr"/>
                      <a:r>
                        <a:rPr lang="fr-FR" sz="2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nous</a:t>
                      </a:r>
                      <a:r>
                        <a:rPr lang="fr-FR" sz="280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vieillir,</a:t>
                      </a:r>
                    </a:p>
                    <a:p>
                      <a:pPr algn="ctr"/>
                      <a:r>
                        <a:rPr lang="fr-FR" sz="280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prenons enfin le temps </a:t>
                      </a:r>
                    </a:p>
                    <a:p>
                      <a:pPr algn="ctr"/>
                      <a:r>
                        <a:rPr lang="fr-FR" sz="280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bien vieillir, </a:t>
                      </a:r>
                    </a:p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431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b="1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chez soi,</a:t>
                      </a:r>
                      <a:endParaRPr lang="en-US" sz="2800" dirty="0">
                        <a:effectLst/>
                      </a:endParaRP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b="1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 sein de sa commune,</a:t>
                      </a:r>
                      <a:endParaRPr lang="en-US" sz="2800" dirty="0">
                        <a:effectLst/>
                      </a:endParaRP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b="1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 avec la population villageoise.</a:t>
                      </a:r>
                      <a:endParaRPr lang="en-US" sz="2800" dirty="0">
                        <a:effectLst/>
                      </a:endParaRPr>
                    </a:p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211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fr-FR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Patricia Schuwey, responsable de Formation CRF Animation de vie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686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602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F11A0E-9634-8013-5FA8-72E55543C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B48E96-34BF-44CA-A52C-3109054B3D0B}" type="datetime3">
              <a:rPr kumimoji="0" lang="fr-FR" sz="900" b="0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14.09.23</a:t>
            </a:fld>
            <a:endParaRPr kumimoji="0" lang="fr-CH" sz="9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riangle isocèle 2"/>
          <p:cNvSpPr/>
          <p:nvPr/>
        </p:nvSpPr>
        <p:spPr>
          <a:xfrm>
            <a:off x="3261303" y="2021549"/>
            <a:ext cx="2448272" cy="151216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Chez NOUS,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Chez MOI,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79003" y="3539666"/>
            <a:ext cx="2448272" cy="144016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00192" y="830842"/>
            <a:ext cx="2304256" cy="1296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J’aurais plaisir à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 rendre au théâtre,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MAIS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comment 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C’est cher le taxi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avec qui ?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00192" y="2275939"/>
            <a:ext cx="2304256" cy="15647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J’ai besoin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faire des achats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MAIS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c’est trop lourd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porter les sacs de commissions 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 pourrait m’aider ?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00192" y="3996548"/>
            <a:ext cx="2304256" cy="2312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J’ai le désir de décorer mes fenêtres avec des pots de fleurs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MAIS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comment me fournir des sacs de terre et plusieurs fleurs 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Comment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porter les bacs sur le bord des fenêtres ? 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9552" y="2141834"/>
            <a:ext cx="2304256" cy="8446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J’ai le souhait de me promener dans la nature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MAIS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j’ai peur de tomber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9510" y="3154043"/>
            <a:ext cx="2304256" cy="11775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 journées sont longues,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j’aurais plaisir à réaliser des activités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MAIS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avec qui ?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39552" y="351093"/>
            <a:ext cx="4464496" cy="16231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 L’âge n’est qu’un chiffre,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vie est à tout instant 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Bastien </a:t>
            </a:r>
            <a:r>
              <a:rPr kumimoji="0" lang="fr-FR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Richardet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Master en psychologie Fribourg</a:t>
            </a:r>
          </a:p>
        </p:txBody>
      </p:sp>
      <p:pic>
        <p:nvPicPr>
          <p:cNvPr id="6" name="43F835B3-C1BB-41D1-B948-1757EAD2A93A">
            <a:extLst>
              <a:ext uri="{FF2B5EF4-FFF2-40B4-BE49-F238E27FC236}">
                <a16:creationId xmlns:a16="http://schemas.microsoft.com/office/drawing/2014/main" id="{501008CB-4326-EBE3-784B-1017EB7270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73" y="3759475"/>
            <a:ext cx="2320951" cy="8936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llipse 4"/>
          <p:cNvSpPr/>
          <p:nvPr/>
        </p:nvSpPr>
        <p:spPr>
          <a:xfrm>
            <a:off x="519510" y="4653136"/>
            <a:ext cx="1924174" cy="158417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Comment faire 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988861"/>
              </p:ext>
            </p:extLst>
          </p:nvPr>
        </p:nvGraphicFramePr>
        <p:xfrm>
          <a:off x="2555775" y="5128237"/>
          <a:ext cx="31714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1499">
                  <a:extLst>
                    <a:ext uri="{9D8B030D-6E8A-4147-A177-3AD203B41FA5}">
                      <a16:colId xmlns:a16="http://schemas.microsoft.com/office/drawing/2014/main" val="2593715602"/>
                    </a:ext>
                  </a:extLst>
                </a:gridCol>
              </a:tblGrid>
              <a:tr h="1112520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 ne veux pas déranger !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 voisins, mon entourage,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 enfants,</a:t>
                      </a:r>
                      <a:r>
                        <a:rPr lang="fr-FR" sz="14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fr-FR" sz="14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 petits-enfants.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756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23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4B521E3-EBB5-3126-FC40-86C3209D481B}"/>
              </a:ext>
            </a:extLst>
          </p:cNvPr>
          <p:cNvSpPr/>
          <p:nvPr/>
        </p:nvSpPr>
        <p:spPr>
          <a:xfrm>
            <a:off x="3825450" y="3486684"/>
            <a:ext cx="1634480" cy="120081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4" name="Graphique 23" descr="Homme contour">
            <a:extLst>
              <a:ext uri="{FF2B5EF4-FFF2-40B4-BE49-F238E27FC236}">
                <a16:creationId xmlns:a16="http://schemas.microsoft.com/office/drawing/2014/main" id="{694F8DB4-CB78-EC47-FBB4-ECDDD7757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0265" y="3524496"/>
            <a:ext cx="1111268" cy="11112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Encre 25">
                <a:extLst>
                  <a:ext uri="{FF2B5EF4-FFF2-40B4-BE49-F238E27FC236}">
                    <a16:creationId xmlns:a16="http://schemas.microsoft.com/office/drawing/2014/main" id="{6C4327B8-67FC-9879-6A32-5FF16B5057B6}"/>
                  </a:ext>
                </a:extLst>
              </p14:cNvPr>
              <p14:cNvContentPartPr/>
              <p14:nvPr/>
            </p14:nvContentPartPr>
            <p14:xfrm>
              <a:off x="2788830" y="1199700"/>
              <a:ext cx="360" cy="360"/>
            </p14:xfrm>
          </p:contentPart>
        </mc:Choice>
        <mc:Fallback xmlns="">
          <p:pic>
            <p:nvPicPr>
              <p:cNvPr id="26" name="Encre 25">
                <a:extLst>
                  <a:ext uri="{FF2B5EF4-FFF2-40B4-BE49-F238E27FC236}">
                    <a16:creationId xmlns:a16="http://schemas.microsoft.com/office/drawing/2014/main" id="{6C4327B8-67FC-9879-6A32-5FF16B5057B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79830" y="119070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3" name="Triangle isocèle 42">
            <a:extLst>
              <a:ext uri="{FF2B5EF4-FFF2-40B4-BE49-F238E27FC236}">
                <a16:creationId xmlns:a16="http://schemas.microsoft.com/office/drawing/2014/main" id="{8609A05F-1B2F-704C-BB4E-19BBB5592850}"/>
              </a:ext>
            </a:extLst>
          </p:cNvPr>
          <p:cNvSpPr/>
          <p:nvPr/>
        </p:nvSpPr>
        <p:spPr>
          <a:xfrm>
            <a:off x="3730912" y="2980489"/>
            <a:ext cx="1823556" cy="523427"/>
          </a:xfrm>
          <a:prstGeom prst="triangle">
            <a:avLst/>
          </a:prstGeom>
          <a:blipFill>
            <a:blip r:embed="rId10"/>
            <a:tile tx="0" ty="0" sx="100000" sy="100000" flip="none" algn="tl"/>
          </a:blip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5" name="Graphique 44" descr="Scène en banlieue contour">
            <a:extLst>
              <a:ext uri="{FF2B5EF4-FFF2-40B4-BE49-F238E27FC236}">
                <a16:creationId xmlns:a16="http://schemas.microsoft.com/office/drawing/2014/main" id="{665DB619-5935-D836-F8D6-3BF70B07C0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81115" y="2681015"/>
            <a:ext cx="1384075" cy="1384075"/>
          </a:xfrm>
          <a:prstGeom prst="rect">
            <a:avLst/>
          </a:prstGeom>
        </p:spPr>
      </p:pic>
      <p:pic>
        <p:nvPicPr>
          <p:cNvPr id="49" name="Graphique 48" descr="Maison contour">
            <a:extLst>
              <a:ext uri="{FF2B5EF4-FFF2-40B4-BE49-F238E27FC236}">
                <a16:creationId xmlns:a16="http://schemas.microsoft.com/office/drawing/2014/main" id="{DFA54A38-758C-64CB-0D0D-8C11DE6486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00989" y="4597224"/>
            <a:ext cx="1454028" cy="1454028"/>
          </a:xfrm>
          <a:prstGeom prst="rect">
            <a:avLst/>
          </a:prstGeom>
        </p:spPr>
      </p:pic>
      <p:pic>
        <p:nvPicPr>
          <p:cNvPr id="55" name="Graphique 54" descr="Scène de forêt contour">
            <a:extLst>
              <a:ext uri="{FF2B5EF4-FFF2-40B4-BE49-F238E27FC236}">
                <a16:creationId xmlns:a16="http://schemas.microsoft.com/office/drawing/2014/main" id="{C675573C-BCE8-BF52-6FAA-77D56FBF3EC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063906" y="3480113"/>
            <a:ext cx="1200818" cy="1200818"/>
          </a:xfrm>
          <a:prstGeom prst="rect">
            <a:avLst/>
          </a:prstGeom>
        </p:spPr>
      </p:pic>
      <p:pic>
        <p:nvPicPr>
          <p:cNvPr id="3" name="Graphique 2" descr="Femme contour">
            <a:extLst>
              <a:ext uri="{FF2B5EF4-FFF2-40B4-BE49-F238E27FC236}">
                <a16:creationId xmlns:a16="http://schemas.microsoft.com/office/drawing/2014/main" id="{49F31D93-F007-AA51-72FC-F0C00125C07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061538" y="3559953"/>
            <a:ext cx="1096391" cy="1096391"/>
          </a:xfrm>
          <a:prstGeom prst="rect">
            <a:avLst/>
          </a:prstGeom>
        </p:spPr>
      </p:pic>
      <p:pic>
        <p:nvPicPr>
          <p:cNvPr id="8" name="Graphique 7" descr="Enfant avec ballon contour">
            <a:extLst>
              <a:ext uri="{FF2B5EF4-FFF2-40B4-BE49-F238E27FC236}">
                <a16:creationId xmlns:a16="http://schemas.microsoft.com/office/drawing/2014/main" id="{1270A69F-22EA-9BD9-A221-CA1E01A6FE0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500629" y="3386300"/>
            <a:ext cx="996046" cy="1293848"/>
          </a:xfrm>
          <a:prstGeom prst="rect">
            <a:avLst/>
          </a:prstGeom>
        </p:spPr>
      </p:pic>
      <p:pic>
        <p:nvPicPr>
          <p:cNvPr id="10" name="Graphique 9" descr="Bébé contour">
            <a:extLst>
              <a:ext uri="{FF2B5EF4-FFF2-40B4-BE49-F238E27FC236}">
                <a16:creationId xmlns:a16="http://schemas.microsoft.com/office/drawing/2014/main" id="{9115C3F6-86CA-0836-C2B4-309A3C57358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991383" y="3974474"/>
            <a:ext cx="645155" cy="70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8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F11A0E-9634-8013-5FA8-72E55543C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B48E96-34BF-44CA-A52C-3109054B3D0B}" type="datetime3">
              <a:rPr kumimoji="0" lang="fr-FR" sz="900" b="0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14.09.23</a:t>
            </a:fld>
            <a:endParaRPr kumimoji="0" lang="fr-CH" sz="9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riangle isocèle 2"/>
          <p:cNvSpPr/>
          <p:nvPr/>
        </p:nvSpPr>
        <p:spPr>
          <a:xfrm>
            <a:off x="3250952" y="2802661"/>
            <a:ext cx="2448272" cy="151216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Chez NOUS,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Chez MOI,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50952" y="4288603"/>
            <a:ext cx="2448272" cy="144016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00192" y="830842"/>
            <a:ext cx="2304256" cy="1296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J’aurais plaisir à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participer à la réalisation d’activités avec les enfants de mon village,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MAIS comment faire ?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00192" y="2275939"/>
            <a:ext cx="2304256" cy="2012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J’ai le souhait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partager mes connaissances et d’acquérir les connaissances des autres générations de mon village,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MAIS comment faire?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00192" y="4437556"/>
            <a:ext cx="2304256" cy="18717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J’ai le désir d’organiser avec les citoyens de mon village des manifestations ludiques,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MAIS comment m’y prendre 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93848" y="2232658"/>
            <a:ext cx="2304256" cy="21724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 journées sont longues,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j’aurais plaisir à passer du temps, à échanger, à réaliser des projets d’activités avec les seniors du village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MAIS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comment faire ?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96782" y="181255"/>
            <a:ext cx="5659394" cy="18825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 Vieillir ensemble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 n’est pas rajouter des années à sa vie,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mais rajouter de la VIE à ses années 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John Fitzgerald Kennedy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43F835B3-C1BB-41D1-B948-1757EAD2A93A">
            <a:extLst>
              <a:ext uri="{FF2B5EF4-FFF2-40B4-BE49-F238E27FC236}">
                <a16:creationId xmlns:a16="http://schemas.microsoft.com/office/drawing/2014/main" id="{501008CB-4326-EBE3-784B-1017EB7270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12" y="4561852"/>
            <a:ext cx="2320951" cy="8936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llipse 4"/>
          <p:cNvSpPr/>
          <p:nvPr/>
        </p:nvSpPr>
        <p:spPr>
          <a:xfrm>
            <a:off x="493848" y="4954265"/>
            <a:ext cx="1924174" cy="158417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Comment faire 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201688"/>
              </p:ext>
            </p:extLst>
          </p:nvPr>
        </p:nvGraphicFramePr>
        <p:xfrm>
          <a:off x="2560770" y="5853223"/>
          <a:ext cx="3171499" cy="461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1499">
                  <a:extLst>
                    <a:ext uri="{9D8B030D-6E8A-4147-A177-3AD203B41FA5}">
                      <a16:colId xmlns:a16="http://schemas.microsoft.com/office/drawing/2014/main" val="2593715602"/>
                    </a:ext>
                  </a:extLst>
                </a:gridCol>
              </a:tblGrid>
              <a:tr h="461003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 ne veux pas déranger !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756081"/>
                  </a:ext>
                </a:extLst>
              </a:tr>
            </a:tbl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3568" y="468562"/>
            <a:ext cx="4816642" cy="7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5" name="Picture 1" descr="CRF_affiche2019_FR.jpg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09" y="1244025"/>
            <a:ext cx="2701570" cy="128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56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 animBg="1"/>
      <p:bldP spid="27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28733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fr-CH" altLang="fr-FR" sz="2800"/>
          </a:p>
          <a:p>
            <a:pPr eaLnBrk="1" hangingPunct="1">
              <a:buFontTx/>
              <a:buNone/>
            </a:pPr>
            <a:endParaRPr lang="fr-FR" altLang="fr-FR" sz="2800"/>
          </a:p>
        </p:txBody>
      </p:sp>
      <p:pic>
        <p:nvPicPr>
          <p:cNvPr id="17415" name="Picture 2" descr="logo_cr_v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88913"/>
            <a:ext cx="3024188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D16DEBA-1FBE-B23E-4A21-5266A21A9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79" y="1171342"/>
            <a:ext cx="8226516" cy="499396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solution =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Devenez au sein de votre commune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 l’Animatrice – l’Animateur de vie CRF 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Sollicitez auprès de votre commune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 l’Animatrice – l’Animateur de vie CRF 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498990"/>
            <a:ext cx="1934761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89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28733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fr-CH" altLang="fr-FR" sz="2800"/>
          </a:p>
          <a:p>
            <a:pPr eaLnBrk="1" hangingPunct="1">
              <a:buFontTx/>
              <a:buNone/>
            </a:pPr>
            <a:endParaRPr lang="fr-FR" altLang="fr-FR" sz="2800"/>
          </a:p>
        </p:txBody>
      </p:sp>
      <p:pic>
        <p:nvPicPr>
          <p:cNvPr id="17415" name="Picture 2" descr="logo_cr_v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88913"/>
            <a:ext cx="3024188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D16DEBA-1FBE-B23E-4A21-5266A21A9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79" y="1171342"/>
            <a:ext cx="8226516" cy="153757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fr-FR" alt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 l’Animatrice – l’Animateur de vie CRF » c’est qui 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031936"/>
            <a:ext cx="1600369" cy="1131689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633206" y="3223093"/>
          <a:ext cx="82265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6516">
                  <a:extLst>
                    <a:ext uri="{9D8B030D-6E8A-4147-A177-3AD203B41FA5}">
                      <a16:colId xmlns:a16="http://schemas.microsoft.com/office/drawing/2014/main" val="28428600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eaLnBrk="1" fontAlgn="base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b="1" i="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Toute personne de 25 ans à</a:t>
                      </a:r>
                      <a:r>
                        <a:rPr lang="fr-FR" sz="2800" b="1" i="0" kern="1200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…</a:t>
                      </a:r>
                      <a:endParaRPr lang="en-US" sz="28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441457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633206" y="3853171"/>
          <a:ext cx="822651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6516">
                  <a:extLst>
                    <a:ext uri="{9D8B030D-6E8A-4147-A177-3AD203B41FA5}">
                      <a16:colId xmlns:a16="http://schemas.microsoft.com/office/drawing/2014/main" val="3362622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rtl="0" eaLnBrk="1" fontAlgn="base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2400" b="1" i="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Formée à la Formation CRF « Animation de vie » 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24349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633206" y="4366330"/>
          <a:ext cx="822651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6516">
                  <a:extLst>
                    <a:ext uri="{9D8B030D-6E8A-4147-A177-3AD203B41FA5}">
                      <a16:colId xmlns:a16="http://schemas.microsoft.com/office/drawing/2014/main" val="3362622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indent="-457200" algn="l" rtl="0" eaLnBrk="1" fontAlgn="base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2800"/>
                        <a:buFont typeface="Arial" panose="020B0604020202020204" pitchFamily="34" charset="0"/>
                        <a:buChar char="•"/>
                      </a:pPr>
                      <a:r>
                        <a:rPr lang="fr-FR" sz="2400" b="1" i="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Intéressée à l’animation d’activités individuelles à domicile 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24349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633206" y="5301208"/>
          <a:ext cx="822651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6516">
                  <a:extLst>
                    <a:ext uri="{9D8B030D-6E8A-4147-A177-3AD203B41FA5}">
                      <a16:colId xmlns:a16="http://schemas.microsoft.com/office/drawing/2014/main" val="3787984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indent="-457200" algn="l" rtl="0" eaLnBrk="1" fontAlgn="base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2800"/>
                        <a:buFont typeface="Arial" panose="020B0604020202020204" pitchFamily="34" charset="0"/>
                        <a:buChar char="•"/>
                      </a:pPr>
                      <a:r>
                        <a:rPr lang="fr-FR" sz="2400" b="1" i="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Intéressée à la réalisation de projets communautaires – intergénérationnels – interculturels</a:t>
                      </a:r>
                      <a:r>
                        <a:rPr lang="fr-FR" sz="2400" b="1" i="0" kern="1200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400" b="1" i="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avec les seniors et les citoyens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866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65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28733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fr-CH" altLang="fr-FR" sz="2800"/>
          </a:p>
          <a:p>
            <a:pPr eaLnBrk="1" hangingPunct="1">
              <a:buFontTx/>
              <a:buNone/>
            </a:pPr>
            <a:endParaRPr lang="fr-FR" altLang="fr-FR" sz="2800"/>
          </a:p>
        </p:txBody>
      </p:sp>
      <p:pic>
        <p:nvPicPr>
          <p:cNvPr id="17415" name="Picture 2" descr="logo_cr_v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88913"/>
            <a:ext cx="3024188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D16DEBA-1FBE-B23E-4A21-5266A21A9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79" y="1171342"/>
            <a:ext cx="8226516" cy="153757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fr-FR" alt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Formation CRF « Animation de vie 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018" y="2369168"/>
            <a:ext cx="1189914" cy="841439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633206" y="3223093"/>
          <a:ext cx="8226516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6516">
                  <a:extLst>
                    <a:ext uri="{9D8B030D-6E8A-4147-A177-3AD203B41FA5}">
                      <a16:colId xmlns:a16="http://schemas.microsoft.com/office/drawing/2014/main" val="28428600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eaLnBrk="1" fontAlgn="base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b="1" i="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2800" b="1" i="0" kern="1200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réponse à la </a:t>
                      </a:r>
                      <a:r>
                        <a:rPr lang="fr-FR" sz="2800" b="1" i="0" kern="1200" baseline="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LSen</a:t>
                      </a:r>
                      <a:r>
                        <a:rPr lang="fr-FR" sz="2800" b="1" i="0" kern="1200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l’Etat de Fribourg</a:t>
                      </a:r>
                    </a:p>
                    <a:p>
                      <a:pPr algn="l" rtl="0" eaLnBrk="1" fontAlgn="base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200" b="1" i="0" kern="1200" baseline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 rtl="0" eaLnBrk="1" fontAlgn="base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i="0" kern="1200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Forme des personnes qui interviennent dans les communes pour coconstruire des animations individuelles et communautaires visant :</a:t>
                      </a:r>
                    </a:p>
                    <a:p>
                      <a:pPr marL="342900" indent="-342900" algn="l" rtl="0" eaLnBrk="1" fontAlgn="base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400" b="0" i="0" kern="1200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cohésion et l’inclusion sociale des Seniors</a:t>
                      </a:r>
                      <a:r>
                        <a:rPr lang="en-US" sz="2800" b="0" i="0" kern="1200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kern="1200" baseline="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sz="2400" b="0" i="0" kern="1200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kern="1200" baseline="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considérant</a:t>
                      </a:r>
                      <a:r>
                        <a:rPr lang="en-US" sz="2400" b="0" i="0" kern="1200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kern="1200" baseline="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leur</a:t>
                      </a:r>
                      <a:r>
                        <a:rPr lang="en-US" sz="2400" b="0" i="0" kern="1200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kern="1200" baseline="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autodétermination</a:t>
                      </a:r>
                      <a:r>
                        <a:rPr lang="en-US" sz="2400" b="0" i="0" kern="1200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0" i="0" kern="1200" baseline="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leurs</a:t>
                      </a:r>
                      <a:r>
                        <a:rPr lang="en-US" sz="2400" b="0" i="0" kern="1200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kern="1200" baseline="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ressources</a:t>
                      </a:r>
                      <a:r>
                        <a:rPr lang="en-US" sz="2400" b="0" i="0" kern="1200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en-US" sz="2400" b="0" i="0" kern="1200" baseline="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leurs</a:t>
                      </a:r>
                      <a:r>
                        <a:rPr lang="en-US" sz="2400" b="0" i="0" kern="1200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droits de </a:t>
                      </a:r>
                      <a:r>
                        <a:rPr lang="en-US" sz="2400" b="0" i="0" kern="1200" baseline="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citoyenneté</a:t>
                      </a:r>
                      <a:endParaRPr lang="en-US" sz="2400" b="0" i="0" kern="1200" baseline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indent="-342900" algn="l" rtl="0" eaLnBrk="1" fontAlgn="base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sz="2400" b="0" i="0" kern="1200" baseline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441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38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0588" y="1916833"/>
            <a:ext cx="7362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H" altLang="fr-FR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H" altLang="fr-FR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  <a:endParaRPr kumimoji="0" lang="fr-FR" altLang="fr-FR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1772816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Merci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pour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votre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engagement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faveur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personnes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d’âge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avancé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la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communauté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76562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5FC473-DBC5-5311-99A2-AA66508A3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3888432"/>
          </a:xfrm>
        </p:spPr>
        <p:txBody>
          <a:bodyPr/>
          <a:lstStyle/>
          <a:p>
            <a:pPr marL="803275" indent="0">
              <a:buNone/>
            </a:pPr>
            <a:endParaRPr lang="fr-CH" b="1" dirty="0"/>
          </a:p>
          <a:p>
            <a:pPr marL="803275" indent="0">
              <a:buNone/>
            </a:pPr>
            <a:r>
              <a:rPr lang="fr-CH" sz="2200" b="1" dirty="0"/>
              <a:t>Croix-Rouge fribourgeoise</a:t>
            </a:r>
          </a:p>
          <a:p>
            <a:pPr marL="466725" indent="793750">
              <a:buNone/>
            </a:pPr>
            <a:r>
              <a:rPr lang="fr-CH" sz="2000" dirty="0"/>
              <a:t>Rue </a:t>
            </a:r>
            <a:r>
              <a:rPr lang="fr-CH" sz="2000" dirty="0" err="1"/>
              <a:t>G.Techtermann</a:t>
            </a:r>
            <a:r>
              <a:rPr lang="fr-CH" sz="2000" dirty="0"/>
              <a:t> 2</a:t>
            </a:r>
          </a:p>
          <a:p>
            <a:pPr marL="1260475" indent="0">
              <a:buNone/>
            </a:pPr>
            <a:r>
              <a:rPr lang="fr-CH" sz="2000" dirty="0"/>
              <a:t>1700 Fribourg</a:t>
            </a:r>
          </a:p>
          <a:p>
            <a:pPr marL="466725" indent="336550">
              <a:buNone/>
            </a:pPr>
            <a:r>
              <a:rPr lang="fr-CH" sz="2200" b="1" dirty="0"/>
              <a:t>Informations sur les services</a:t>
            </a:r>
          </a:p>
          <a:p>
            <a:pPr marL="1260475" indent="-504825">
              <a:buNone/>
            </a:pPr>
            <a:r>
              <a:rPr lang="fr-CH" sz="2000" dirty="0"/>
              <a:t>	Tél.: 026 37 39 40</a:t>
            </a:r>
          </a:p>
          <a:p>
            <a:pPr marL="1260475" indent="-504825">
              <a:buNone/>
            </a:pPr>
            <a:r>
              <a:rPr lang="fr-CH" sz="2000" dirty="0"/>
              <a:t>	info@croix-rouge-fr.ch</a:t>
            </a:r>
          </a:p>
          <a:p>
            <a:pPr marL="466725" indent="336550">
              <a:buNone/>
            </a:pPr>
            <a:r>
              <a:rPr lang="fr-CH" sz="2200" b="1" dirty="0"/>
              <a:t>Formation animation de vie</a:t>
            </a:r>
          </a:p>
          <a:p>
            <a:pPr marL="1260475" indent="0">
              <a:buNone/>
            </a:pPr>
            <a:r>
              <a:rPr lang="en-US" sz="2000" dirty="0"/>
              <a:t>Patricia Schuwey </a:t>
            </a:r>
          </a:p>
          <a:p>
            <a:pPr marL="1260475" indent="0">
              <a:buNone/>
            </a:pPr>
            <a:r>
              <a:rPr lang="en-US" sz="2000" dirty="0"/>
              <a:t>patricia.schuwey@croix-rouge-fr.ch </a:t>
            </a:r>
          </a:p>
          <a:p>
            <a:pPr marL="1260475" indent="0">
              <a:buNone/>
            </a:pPr>
            <a:r>
              <a:rPr lang="en-US" sz="2000" dirty="0" err="1"/>
              <a:t>Tél</a:t>
            </a:r>
            <a:r>
              <a:rPr lang="en-US" sz="2000" dirty="0"/>
              <a:t>. 026 347 39 62</a:t>
            </a:r>
          </a:p>
          <a:p>
            <a:pPr marL="468000" indent="0">
              <a:buNone/>
            </a:pPr>
            <a:endParaRPr lang="fr-CH" sz="2000" dirty="0"/>
          </a:p>
          <a:p>
            <a:pPr marL="810900" indent="-342900"/>
            <a:endParaRPr lang="fr-CH" sz="2000" dirty="0"/>
          </a:p>
          <a:p>
            <a:pPr marL="468000" indent="0">
              <a:buNone/>
            </a:pPr>
            <a:endParaRPr lang="fr-CH" sz="2000" dirty="0"/>
          </a:p>
          <a:p>
            <a:pPr marL="468000" indent="0">
              <a:buNone/>
            </a:pPr>
            <a:endParaRPr lang="fr-CH" sz="2000" b="1" dirty="0"/>
          </a:p>
          <a:p>
            <a:pPr marL="468000" indent="0">
              <a:buNone/>
            </a:pPr>
            <a:endParaRPr lang="fr-CH" sz="2000" b="1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endParaRPr lang="fr-CH" dirty="0"/>
          </a:p>
          <a:p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94EAC6-A759-997F-3C68-7F73391E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B48E96-34BF-44CA-A52C-3109054B3D0B}" type="datetime3">
              <a:rPr lang="fr-FR" smtClean="0"/>
              <a:pPr>
                <a:defRPr/>
              </a:pPr>
              <a:t>14.09.23</a:t>
            </a:fld>
            <a:endParaRPr lang="fr-CH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AE3C0DC-479D-F037-C538-82EC943D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50" y="914451"/>
            <a:ext cx="8229600" cy="1143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fr-FR" altLang="fr-FR" sz="3200" b="1" i="0" dirty="0">
                <a:solidFill>
                  <a:schemeClr val="bg1"/>
                </a:solidFill>
              </a:rPr>
              <a:t>Renseignements</a:t>
            </a:r>
          </a:p>
        </p:txBody>
      </p:sp>
    </p:spTree>
    <p:extLst>
      <p:ext uri="{BB962C8B-B14F-4D97-AF65-F5344CB8AC3E}">
        <p14:creationId xmlns:p14="http://schemas.microsoft.com/office/powerpoint/2010/main" val="2858776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fr-CH" dirty="0">
                <a:solidFill>
                  <a:srgbClr val="C00000"/>
                </a:solidFill>
              </a:rPr>
            </a:br>
            <a:br>
              <a:rPr lang="fr-CH" dirty="0">
                <a:solidFill>
                  <a:srgbClr val="C00000"/>
                </a:solidFill>
              </a:rPr>
            </a:b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H" sz="4400" dirty="0">
                <a:solidFill>
                  <a:srgbClr val="C00000"/>
                </a:solidFill>
              </a:rPr>
              <a:t>Merci de votre attention!</a:t>
            </a:r>
          </a:p>
          <a:p>
            <a:pPr marL="0" indent="0" algn="ctr">
              <a:buNone/>
            </a:pPr>
            <a:endParaRPr lang="fr-CH" sz="36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CH" sz="36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072675" cy="39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483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4B521E3-EBB5-3126-FC40-86C3209D481B}"/>
              </a:ext>
            </a:extLst>
          </p:cNvPr>
          <p:cNvSpPr/>
          <p:nvPr/>
        </p:nvSpPr>
        <p:spPr>
          <a:xfrm>
            <a:off x="3825450" y="3486684"/>
            <a:ext cx="1634480" cy="120081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2" name="Graphique 11" descr="Ville contour">
            <a:extLst>
              <a:ext uri="{FF2B5EF4-FFF2-40B4-BE49-F238E27FC236}">
                <a16:creationId xmlns:a16="http://schemas.microsoft.com/office/drawing/2014/main" id="{0C677DB7-6DA5-D278-CC03-9B0FFAC9C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0592" y="4656345"/>
            <a:ext cx="1816438" cy="1816438"/>
          </a:xfrm>
          <a:prstGeom prst="rect">
            <a:avLst/>
          </a:prstGeom>
        </p:spPr>
      </p:pic>
      <p:pic>
        <p:nvPicPr>
          <p:cNvPr id="22" name="Graphique 21" descr="Femme avec canne contour">
            <a:extLst>
              <a:ext uri="{FF2B5EF4-FFF2-40B4-BE49-F238E27FC236}">
                <a16:creationId xmlns:a16="http://schemas.microsoft.com/office/drawing/2014/main" id="{579CC2A4-FCA5-4AC9-7D39-C530AFDFF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4931" y="3486684"/>
            <a:ext cx="1292761" cy="1200818"/>
          </a:xfrm>
          <a:prstGeom prst="rect">
            <a:avLst/>
          </a:prstGeom>
        </p:spPr>
      </p:pic>
      <p:pic>
        <p:nvPicPr>
          <p:cNvPr id="24" name="Graphique 23" descr="Homme contour">
            <a:extLst>
              <a:ext uri="{FF2B5EF4-FFF2-40B4-BE49-F238E27FC236}">
                <a16:creationId xmlns:a16="http://schemas.microsoft.com/office/drawing/2014/main" id="{694F8DB4-CB78-EC47-FBB4-ECDDD77575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47688" y="3509456"/>
            <a:ext cx="1111268" cy="11112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Encre 25">
                <a:extLst>
                  <a:ext uri="{FF2B5EF4-FFF2-40B4-BE49-F238E27FC236}">
                    <a16:creationId xmlns:a16="http://schemas.microsoft.com/office/drawing/2014/main" id="{6C4327B8-67FC-9879-6A32-5FF16B5057B6}"/>
                  </a:ext>
                </a:extLst>
              </p14:cNvPr>
              <p14:cNvContentPartPr/>
              <p14:nvPr/>
            </p14:nvContentPartPr>
            <p14:xfrm>
              <a:off x="2788830" y="1199700"/>
              <a:ext cx="360" cy="360"/>
            </p14:xfrm>
          </p:contentPart>
        </mc:Choice>
        <mc:Fallback xmlns="">
          <p:pic>
            <p:nvPicPr>
              <p:cNvPr id="26" name="Encre 25">
                <a:extLst>
                  <a:ext uri="{FF2B5EF4-FFF2-40B4-BE49-F238E27FC236}">
                    <a16:creationId xmlns:a16="http://schemas.microsoft.com/office/drawing/2014/main" id="{6C4327B8-67FC-9879-6A32-5FF16B5057B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79830" y="119070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3" name="Triangle isocèle 42">
            <a:extLst>
              <a:ext uri="{FF2B5EF4-FFF2-40B4-BE49-F238E27FC236}">
                <a16:creationId xmlns:a16="http://schemas.microsoft.com/office/drawing/2014/main" id="{8609A05F-1B2F-704C-BB4E-19BBB5592850}"/>
              </a:ext>
            </a:extLst>
          </p:cNvPr>
          <p:cNvSpPr/>
          <p:nvPr/>
        </p:nvSpPr>
        <p:spPr>
          <a:xfrm>
            <a:off x="3730912" y="2980489"/>
            <a:ext cx="1823556" cy="523427"/>
          </a:xfrm>
          <a:prstGeom prst="triangle">
            <a:avLst/>
          </a:prstGeom>
          <a:blipFill>
            <a:blip r:embed="rId10"/>
            <a:tile tx="0" ty="0" sx="100000" sy="100000" flip="none" algn="tl"/>
          </a:blip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5" name="Graphique 44" descr="Scène en banlieue contour">
            <a:extLst>
              <a:ext uri="{FF2B5EF4-FFF2-40B4-BE49-F238E27FC236}">
                <a16:creationId xmlns:a16="http://schemas.microsoft.com/office/drawing/2014/main" id="{665DB619-5935-D836-F8D6-3BF70B07C0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81115" y="2681015"/>
            <a:ext cx="1384075" cy="1384075"/>
          </a:xfrm>
          <a:prstGeom prst="rect">
            <a:avLst/>
          </a:prstGeom>
        </p:spPr>
      </p:pic>
      <p:pic>
        <p:nvPicPr>
          <p:cNvPr id="49" name="Graphique 48" descr="Maison contour">
            <a:extLst>
              <a:ext uri="{FF2B5EF4-FFF2-40B4-BE49-F238E27FC236}">
                <a16:creationId xmlns:a16="http://schemas.microsoft.com/office/drawing/2014/main" id="{DFA54A38-758C-64CB-0D0D-8C11DE6486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00989" y="4597224"/>
            <a:ext cx="1454028" cy="1454028"/>
          </a:xfrm>
          <a:prstGeom prst="rect">
            <a:avLst/>
          </a:prstGeom>
        </p:spPr>
      </p:pic>
      <p:pic>
        <p:nvPicPr>
          <p:cNvPr id="55" name="Graphique 54" descr="Scène de forêt contour">
            <a:extLst>
              <a:ext uri="{FF2B5EF4-FFF2-40B4-BE49-F238E27FC236}">
                <a16:creationId xmlns:a16="http://schemas.microsoft.com/office/drawing/2014/main" id="{C675573C-BCE8-BF52-6FAA-77D56FBF3EC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063906" y="3480113"/>
            <a:ext cx="1200818" cy="1200818"/>
          </a:xfrm>
          <a:prstGeom prst="rect">
            <a:avLst/>
          </a:prstGeom>
        </p:spPr>
      </p:pic>
      <p:pic>
        <p:nvPicPr>
          <p:cNvPr id="56" name="Graphique 55" descr="Maison contour">
            <a:extLst>
              <a:ext uri="{FF2B5EF4-FFF2-40B4-BE49-F238E27FC236}">
                <a16:creationId xmlns:a16="http://schemas.microsoft.com/office/drawing/2014/main" id="{F7A91107-D07B-E8D2-7E4E-AF2D9B0A09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21463" y="1396766"/>
            <a:ext cx="1454028" cy="1454028"/>
          </a:xfrm>
          <a:prstGeom prst="rect">
            <a:avLst/>
          </a:prstGeom>
        </p:spPr>
      </p:pic>
      <p:pic>
        <p:nvPicPr>
          <p:cNvPr id="62" name="Graphique 61" descr="Femme contour">
            <a:extLst>
              <a:ext uri="{FF2B5EF4-FFF2-40B4-BE49-F238E27FC236}">
                <a16:creationId xmlns:a16="http://schemas.microsoft.com/office/drawing/2014/main" id="{36611D90-0A8B-8B6D-72F3-A6FFC9565C4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3528" y="482366"/>
            <a:ext cx="914400" cy="914400"/>
          </a:xfrm>
          <a:prstGeom prst="rect">
            <a:avLst/>
          </a:prstGeom>
        </p:spPr>
      </p:pic>
      <p:pic>
        <p:nvPicPr>
          <p:cNvPr id="66" name="Graphique 65" descr="Homme avec bébé contour">
            <a:extLst>
              <a:ext uri="{FF2B5EF4-FFF2-40B4-BE49-F238E27FC236}">
                <a16:creationId xmlns:a16="http://schemas.microsoft.com/office/drawing/2014/main" id="{9A01517C-E017-7809-5D88-0635BADAF70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525851" y="2393594"/>
            <a:ext cx="914400" cy="914400"/>
          </a:xfrm>
          <a:prstGeom prst="rect">
            <a:avLst/>
          </a:prstGeom>
        </p:spPr>
      </p:pic>
      <p:pic>
        <p:nvPicPr>
          <p:cNvPr id="68" name="Graphique 67" descr="Maman avec poussette contour">
            <a:extLst>
              <a:ext uri="{FF2B5EF4-FFF2-40B4-BE49-F238E27FC236}">
                <a16:creationId xmlns:a16="http://schemas.microsoft.com/office/drawing/2014/main" id="{9EB688BB-C44F-855E-5948-8FB530CCCF1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105680" y="2447288"/>
            <a:ext cx="914400" cy="914400"/>
          </a:xfrm>
          <a:prstGeom prst="rect">
            <a:avLst/>
          </a:prstGeom>
        </p:spPr>
      </p:pic>
      <p:pic>
        <p:nvPicPr>
          <p:cNvPr id="7" name="Graphique 6" descr="Globe terrestre : Asie et Australie avec un remplissage uni">
            <a:extLst>
              <a:ext uri="{FF2B5EF4-FFF2-40B4-BE49-F238E27FC236}">
                <a16:creationId xmlns:a16="http://schemas.microsoft.com/office/drawing/2014/main" id="{7FEC36DE-2867-7AFC-B18C-B2A599BD54A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01713" y="7425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1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4B521E3-EBB5-3126-FC40-86C3209D481B}"/>
              </a:ext>
            </a:extLst>
          </p:cNvPr>
          <p:cNvSpPr/>
          <p:nvPr/>
        </p:nvSpPr>
        <p:spPr>
          <a:xfrm>
            <a:off x="3825450" y="3486684"/>
            <a:ext cx="1634480" cy="120081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2" name="Graphique 21" descr="Femme avec canne contour">
            <a:extLst>
              <a:ext uri="{FF2B5EF4-FFF2-40B4-BE49-F238E27FC236}">
                <a16:creationId xmlns:a16="http://schemas.microsoft.com/office/drawing/2014/main" id="{579CC2A4-FCA5-4AC9-7D39-C530AFDFF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4931" y="3486684"/>
            <a:ext cx="1292761" cy="1200818"/>
          </a:xfrm>
          <a:prstGeom prst="rect">
            <a:avLst/>
          </a:prstGeom>
        </p:spPr>
      </p:pic>
      <p:pic>
        <p:nvPicPr>
          <p:cNvPr id="24" name="Graphique 23" descr="Homme contour">
            <a:extLst>
              <a:ext uri="{FF2B5EF4-FFF2-40B4-BE49-F238E27FC236}">
                <a16:creationId xmlns:a16="http://schemas.microsoft.com/office/drawing/2014/main" id="{694F8DB4-CB78-EC47-FBB4-ECDDD77575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7688" y="3509456"/>
            <a:ext cx="1111268" cy="11112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Encre 25">
                <a:extLst>
                  <a:ext uri="{FF2B5EF4-FFF2-40B4-BE49-F238E27FC236}">
                    <a16:creationId xmlns:a16="http://schemas.microsoft.com/office/drawing/2014/main" id="{6C4327B8-67FC-9879-6A32-5FF16B5057B6}"/>
                  </a:ext>
                </a:extLst>
              </p14:cNvPr>
              <p14:cNvContentPartPr/>
              <p14:nvPr/>
            </p14:nvContentPartPr>
            <p14:xfrm>
              <a:off x="2788830" y="1199700"/>
              <a:ext cx="360" cy="360"/>
            </p14:xfrm>
          </p:contentPart>
        </mc:Choice>
        <mc:Fallback xmlns="">
          <p:pic>
            <p:nvPicPr>
              <p:cNvPr id="26" name="Encre 25">
                <a:extLst>
                  <a:ext uri="{FF2B5EF4-FFF2-40B4-BE49-F238E27FC236}">
                    <a16:creationId xmlns:a16="http://schemas.microsoft.com/office/drawing/2014/main" id="{6C4327B8-67FC-9879-6A32-5FF16B5057B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79830" y="119070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3" name="Triangle isocèle 42">
            <a:extLst>
              <a:ext uri="{FF2B5EF4-FFF2-40B4-BE49-F238E27FC236}">
                <a16:creationId xmlns:a16="http://schemas.microsoft.com/office/drawing/2014/main" id="{8609A05F-1B2F-704C-BB4E-19BBB5592850}"/>
              </a:ext>
            </a:extLst>
          </p:cNvPr>
          <p:cNvSpPr/>
          <p:nvPr/>
        </p:nvSpPr>
        <p:spPr>
          <a:xfrm>
            <a:off x="3730912" y="2980489"/>
            <a:ext cx="1823556" cy="523427"/>
          </a:xfrm>
          <a:prstGeom prst="triangle">
            <a:avLst/>
          </a:prstGeom>
          <a:blipFill>
            <a:blip r:embed="rId9"/>
            <a:tile tx="0" ty="0" sx="100000" sy="100000" flip="none" algn="tl"/>
          </a:blip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51" name="Graphique 50" descr="Hôpital contour">
            <a:extLst>
              <a:ext uri="{FF2B5EF4-FFF2-40B4-BE49-F238E27FC236}">
                <a16:creationId xmlns:a16="http://schemas.microsoft.com/office/drawing/2014/main" id="{797EA5FA-487C-A50A-53BA-70F34C063D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33304" y="4833736"/>
            <a:ext cx="1623253" cy="1623253"/>
          </a:xfrm>
          <a:prstGeom prst="rect">
            <a:avLst/>
          </a:prstGeom>
        </p:spPr>
      </p:pic>
      <p:pic>
        <p:nvPicPr>
          <p:cNvPr id="53" name="Graphique 52" descr="Stéthoscope avec un remplissage uni">
            <a:extLst>
              <a:ext uri="{FF2B5EF4-FFF2-40B4-BE49-F238E27FC236}">
                <a16:creationId xmlns:a16="http://schemas.microsoft.com/office/drawing/2014/main" id="{369D3A06-EA24-4415-DB32-A348FB0D5F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7543" y="2589516"/>
            <a:ext cx="914400" cy="914400"/>
          </a:xfrm>
          <a:prstGeom prst="rect">
            <a:avLst/>
          </a:prstGeom>
        </p:spPr>
      </p:pic>
      <p:pic>
        <p:nvPicPr>
          <p:cNvPr id="3" name="Graphique 2" descr="Voiture contour">
            <a:extLst>
              <a:ext uri="{FF2B5EF4-FFF2-40B4-BE49-F238E27FC236}">
                <a16:creationId xmlns:a16="http://schemas.microsoft.com/office/drawing/2014/main" id="{4749CD60-3C80-0BC6-6381-85230DCCEA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42070" y="3233398"/>
            <a:ext cx="1527856" cy="15278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37690B-A94D-EC85-E24F-536528A7188D}"/>
              </a:ext>
            </a:extLst>
          </p:cNvPr>
          <p:cNvSpPr/>
          <p:nvPr/>
        </p:nvSpPr>
        <p:spPr>
          <a:xfrm>
            <a:off x="3997856" y="1424238"/>
            <a:ext cx="1308708" cy="94354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EA0393F8-6C34-175D-64D6-4AED593B06D4}"/>
              </a:ext>
            </a:extLst>
          </p:cNvPr>
          <p:cNvSpPr/>
          <p:nvPr/>
        </p:nvSpPr>
        <p:spPr>
          <a:xfrm>
            <a:off x="3998576" y="948534"/>
            <a:ext cx="1307988" cy="498156"/>
          </a:xfrm>
          <a:prstGeom prst="triangle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9" name="Croix 8">
            <a:extLst>
              <a:ext uri="{FF2B5EF4-FFF2-40B4-BE49-F238E27FC236}">
                <a16:creationId xmlns:a16="http://schemas.microsoft.com/office/drawing/2014/main" id="{EB23FDCD-F574-BD60-BE79-8BAF05707DEC}"/>
              </a:ext>
            </a:extLst>
          </p:cNvPr>
          <p:cNvSpPr/>
          <p:nvPr/>
        </p:nvSpPr>
        <p:spPr>
          <a:xfrm>
            <a:off x="4315693" y="1519807"/>
            <a:ext cx="653994" cy="680263"/>
          </a:xfrm>
          <a:prstGeom prst="plus">
            <a:avLst>
              <a:gd name="adj" fmla="val 3548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7F4CB738-CBAE-484D-4D75-2E6A6BBEC8E8}"/>
              </a:ext>
            </a:extLst>
          </p:cNvPr>
          <p:cNvCxnSpPr>
            <a:cxnSpLocks/>
          </p:cNvCxnSpPr>
          <p:nvPr/>
        </p:nvCxnSpPr>
        <p:spPr>
          <a:xfrm flipH="1">
            <a:off x="2863490" y="2200070"/>
            <a:ext cx="886202" cy="124260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Graphique 18" descr="Instruments de dentiste contour">
            <a:extLst>
              <a:ext uri="{FF2B5EF4-FFF2-40B4-BE49-F238E27FC236}">
                <a16:creationId xmlns:a16="http://schemas.microsoft.com/office/drawing/2014/main" id="{4A97D636-C174-91D5-A816-37BA848072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92280" y="30829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72910"/>
            <a:ext cx="8229600" cy="65756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fr-FR" altLang="fr-FR" sz="32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Service des transports</a:t>
            </a:r>
            <a:endParaRPr lang="fr-FR" altLang="fr-FR" sz="3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7175" y="609282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fr-CH" altLang="fr-FR" sz="2800"/>
          </a:p>
          <a:p>
            <a:pPr eaLnBrk="1" hangingPunct="1">
              <a:buFontTx/>
              <a:buNone/>
            </a:pPr>
            <a:endParaRPr lang="fr-FR" altLang="fr-FR" sz="2800"/>
          </a:p>
        </p:txBody>
      </p:sp>
      <p:pic>
        <p:nvPicPr>
          <p:cNvPr id="15364" name="Picture 5" descr="K:\Seydoux\Transports\Publicité\Bilder Solothurn 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3103" y="3939395"/>
            <a:ext cx="35643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ZoneTexte 1"/>
          <p:cNvSpPr txBox="1">
            <a:spLocks noChangeArrowheads="1"/>
          </p:cNvSpPr>
          <p:nvPr/>
        </p:nvSpPr>
        <p:spPr bwMode="auto">
          <a:xfrm>
            <a:off x="457200" y="1916832"/>
            <a:ext cx="514102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2400" i="0">
                <a:latin typeface="+mn-lt"/>
              </a:defRPr>
            </a:lvl1pPr>
          </a:lstStyle>
          <a:p>
            <a:r>
              <a:rPr lang="fr-CH" altLang="fr-FR" dirty="0"/>
              <a:t>Si vous avez une mobilité réduite, un bénévole de la CRF vient vous chercher avec son véhicule à votre domicile et vous conduit à l’hôpital, médecin, etc. et attend s’il le faut puis vous ramène chez vous. </a:t>
            </a:r>
          </a:p>
          <a:p>
            <a:r>
              <a:rPr lang="fr-CH" altLang="fr-FR" dirty="0"/>
              <a:t>Vous payez directement le bénévole pour les frais de km.</a:t>
            </a:r>
          </a:p>
          <a:p>
            <a:r>
              <a:rPr lang="fr-CH" altLang="fr-FR" dirty="0"/>
              <a:t>Tarifs:  CHF 0.75/Km ( AI : 0.80/Km)</a:t>
            </a:r>
          </a:p>
          <a:p>
            <a:r>
              <a:rPr lang="fr-CH" altLang="fr-FR" dirty="0"/>
              <a:t> compris 1h30 sur place</a:t>
            </a:r>
          </a:p>
          <a:p>
            <a:r>
              <a:rPr lang="fr-CH" altLang="fr-FR" dirty="0"/>
              <a:t>+ CHF 5.- par ½ h suppl.</a:t>
            </a:r>
          </a:p>
          <a:p>
            <a:r>
              <a:rPr lang="fr-CH" altLang="fr-FR" dirty="0"/>
              <a:t>Fribourg et Bulle : forfait</a:t>
            </a:r>
          </a:p>
          <a:p>
            <a:endParaRPr lang="fr-CH" altLang="fr-FR" dirty="0"/>
          </a:p>
          <a:p>
            <a:endParaRPr lang="fr-CH" altLang="fr-FR" dirty="0"/>
          </a:p>
        </p:txBody>
      </p:sp>
    </p:spTree>
    <p:extLst>
      <p:ext uri="{BB962C8B-B14F-4D97-AF65-F5344CB8AC3E}">
        <p14:creationId xmlns:p14="http://schemas.microsoft.com/office/powerpoint/2010/main" val="3131753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4B521E3-EBB5-3126-FC40-86C3209D481B}"/>
              </a:ext>
            </a:extLst>
          </p:cNvPr>
          <p:cNvSpPr/>
          <p:nvPr/>
        </p:nvSpPr>
        <p:spPr>
          <a:xfrm>
            <a:off x="3825450" y="3486684"/>
            <a:ext cx="1634480" cy="120081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2" name="Graphique 21" descr="Femme avec canne contour">
            <a:extLst>
              <a:ext uri="{FF2B5EF4-FFF2-40B4-BE49-F238E27FC236}">
                <a16:creationId xmlns:a16="http://schemas.microsoft.com/office/drawing/2014/main" id="{579CC2A4-FCA5-4AC9-7D39-C530AFDFF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68058" y="3495300"/>
            <a:ext cx="1292761" cy="12008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Encre 25">
                <a:extLst>
                  <a:ext uri="{FF2B5EF4-FFF2-40B4-BE49-F238E27FC236}">
                    <a16:creationId xmlns:a16="http://schemas.microsoft.com/office/drawing/2014/main" id="{6C4327B8-67FC-9879-6A32-5FF16B5057B6}"/>
                  </a:ext>
                </a:extLst>
              </p14:cNvPr>
              <p14:cNvContentPartPr/>
              <p14:nvPr/>
            </p14:nvContentPartPr>
            <p14:xfrm>
              <a:off x="2788830" y="1199700"/>
              <a:ext cx="360" cy="360"/>
            </p14:xfrm>
          </p:contentPart>
        </mc:Choice>
        <mc:Fallback xmlns="">
          <p:pic>
            <p:nvPicPr>
              <p:cNvPr id="26" name="Encre 25">
                <a:extLst>
                  <a:ext uri="{FF2B5EF4-FFF2-40B4-BE49-F238E27FC236}">
                    <a16:creationId xmlns:a16="http://schemas.microsoft.com/office/drawing/2014/main" id="{6C4327B8-67FC-9879-6A32-5FF16B5057B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9830" y="119070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3" name="Triangle isocèle 42">
            <a:extLst>
              <a:ext uri="{FF2B5EF4-FFF2-40B4-BE49-F238E27FC236}">
                <a16:creationId xmlns:a16="http://schemas.microsoft.com/office/drawing/2014/main" id="{8609A05F-1B2F-704C-BB4E-19BBB5592850}"/>
              </a:ext>
            </a:extLst>
          </p:cNvPr>
          <p:cNvSpPr/>
          <p:nvPr/>
        </p:nvSpPr>
        <p:spPr>
          <a:xfrm>
            <a:off x="3730912" y="2980489"/>
            <a:ext cx="1823556" cy="523427"/>
          </a:xfrm>
          <a:prstGeom prst="triangle">
            <a:avLst/>
          </a:prstGeom>
          <a:blipFill>
            <a:blip r:embed="rId8"/>
            <a:tile tx="0" ty="0" sx="100000" sy="100000" flip="none" algn="tl"/>
          </a:blip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2C6CBC1-E2ED-458A-9A20-6B1701084E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755753">
            <a:off x="4095837" y="3722520"/>
            <a:ext cx="1292464" cy="1201016"/>
          </a:xfrm>
          <a:prstGeom prst="rect">
            <a:avLst/>
          </a:prstGeom>
        </p:spPr>
      </p:pic>
      <p:pic>
        <p:nvPicPr>
          <p:cNvPr id="11" name="Graphique 10" descr="Trousse de premiers secours contour">
            <a:extLst>
              <a:ext uri="{FF2B5EF4-FFF2-40B4-BE49-F238E27FC236}">
                <a16:creationId xmlns:a16="http://schemas.microsoft.com/office/drawing/2014/main" id="{C0C243B1-DEA3-7B6D-B481-8566EF3984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64263" y="3638509"/>
            <a:ext cx="914400" cy="914400"/>
          </a:xfrm>
          <a:prstGeom prst="rect">
            <a:avLst/>
          </a:prstGeom>
        </p:spPr>
      </p:pic>
      <p:pic>
        <p:nvPicPr>
          <p:cNvPr id="13" name="Graphique 12" descr="Montre contour">
            <a:extLst>
              <a:ext uri="{FF2B5EF4-FFF2-40B4-BE49-F238E27FC236}">
                <a16:creationId xmlns:a16="http://schemas.microsoft.com/office/drawing/2014/main" id="{82D429E8-A8BB-555F-D1D7-AC31418F32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0800000">
            <a:off x="2166874" y="3486684"/>
            <a:ext cx="902610" cy="983082"/>
          </a:xfrm>
          <a:prstGeom prst="rect">
            <a:avLst/>
          </a:prstGeom>
        </p:spPr>
      </p:pic>
      <p:pic>
        <p:nvPicPr>
          <p:cNvPr id="15" name="Graphique 14" descr="Centre d’appels contour">
            <a:extLst>
              <a:ext uri="{FF2B5EF4-FFF2-40B4-BE49-F238E27FC236}">
                <a16:creationId xmlns:a16="http://schemas.microsoft.com/office/drawing/2014/main" id="{C5C14C64-1581-71A3-939F-5F0C8A5E2A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01713" y="1244590"/>
            <a:ext cx="914400" cy="9144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4AE5E5D-864A-8346-516B-6BC5637F3D9F}"/>
              </a:ext>
            </a:extLst>
          </p:cNvPr>
          <p:cNvSpPr/>
          <p:nvPr/>
        </p:nvSpPr>
        <p:spPr>
          <a:xfrm>
            <a:off x="3917646" y="1396350"/>
            <a:ext cx="1308708" cy="94354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7" name="Triangle isocèle 16">
            <a:extLst>
              <a:ext uri="{FF2B5EF4-FFF2-40B4-BE49-F238E27FC236}">
                <a16:creationId xmlns:a16="http://schemas.microsoft.com/office/drawing/2014/main" id="{DA675483-2E59-151A-9663-5BE912DD184D}"/>
              </a:ext>
            </a:extLst>
          </p:cNvPr>
          <p:cNvSpPr/>
          <p:nvPr/>
        </p:nvSpPr>
        <p:spPr>
          <a:xfrm>
            <a:off x="3917646" y="889578"/>
            <a:ext cx="1307988" cy="498156"/>
          </a:xfrm>
          <a:prstGeom prst="triangle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8" name="Croix 17">
            <a:extLst>
              <a:ext uri="{FF2B5EF4-FFF2-40B4-BE49-F238E27FC236}">
                <a16:creationId xmlns:a16="http://schemas.microsoft.com/office/drawing/2014/main" id="{7A76DFD6-6D1C-95D2-C7DD-3B2DEB4DD99E}"/>
              </a:ext>
            </a:extLst>
          </p:cNvPr>
          <p:cNvSpPr/>
          <p:nvPr/>
        </p:nvSpPr>
        <p:spPr>
          <a:xfrm>
            <a:off x="4244643" y="1496993"/>
            <a:ext cx="653994" cy="680263"/>
          </a:xfrm>
          <a:prstGeom prst="plus">
            <a:avLst>
              <a:gd name="adj" fmla="val 3548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F16169D-E719-4B40-FC5A-E40DC52DC45A}"/>
              </a:ext>
            </a:extLst>
          </p:cNvPr>
          <p:cNvCxnSpPr>
            <a:cxnSpLocks/>
          </p:cNvCxnSpPr>
          <p:nvPr/>
        </p:nvCxnSpPr>
        <p:spPr>
          <a:xfrm flipH="1">
            <a:off x="2863490" y="2200070"/>
            <a:ext cx="886202" cy="124260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50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1202" y="1275418"/>
            <a:ext cx="8229600" cy="785430"/>
          </a:xfr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z="32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Alarme Croix-Rouge</a:t>
            </a:r>
          </a:p>
        </p:txBody>
      </p:sp>
      <p:pic>
        <p:nvPicPr>
          <p:cNvPr id="19460" name="Picture 2" descr="K:\Système d'alarme 13.jpg"/>
          <p:cNvPicPr>
            <a:picLocks noChangeAspect="1" noChangeArrowheads="1"/>
          </p:cNvPicPr>
          <p:nvPr/>
        </p:nvPicPr>
        <p:blipFill rotWithShape="1">
          <a:blip r:embed="rId3"/>
          <a:srcRect l="2556" t="2905" r="2083" b="7800"/>
          <a:stretch/>
        </p:blipFill>
        <p:spPr bwMode="auto">
          <a:xfrm>
            <a:off x="5561200" y="4509120"/>
            <a:ext cx="359754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ZoneTexte 7"/>
          <p:cNvSpPr txBox="1">
            <a:spLocks noChangeArrowheads="1"/>
          </p:cNvSpPr>
          <p:nvPr/>
        </p:nvSpPr>
        <p:spPr bwMode="auto">
          <a:xfrm>
            <a:off x="481202" y="2541200"/>
            <a:ext cx="481087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altLang="fr-FR" sz="2400" i="0" dirty="0">
                <a:latin typeface="+mn-lt"/>
              </a:rPr>
              <a:t>Une montre ou un émetteur facile à utiliser. En cas de chute, vous activez la touche d’appel et une centrale d’alarme vous appelle et organise le secours approprié.</a:t>
            </a:r>
          </a:p>
          <a:p>
            <a:endParaRPr lang="fr-CH" altLang="fr-FR" sz="2400" i="0" dirty="0">
              <a:latin typeface="+mn-lt"/>
            </a:endParaRPr>
          </a:p>
          <a:p>
            <a:r>
              <a:rPr lang="fr-CH" altLang="fr-FR" sz="2400" i="0" dirty="0">
                <a:latin typeface="+mn-lt"/>
              </a:rPr>
              <a:t>Diverses offres possibles.</a:t>
            </a:r>
          </a:p>
          <a:p>
            <a:endParaRPr lang="fr-CH" altLang="fr-FR" sz="2400" i="0" dirty="0">
              <a:latin typeface="+mn-lt"/>
            </a:endParaRPr>
          </a:p>
          <a:p>
            <a:r>
              <a:rPr lang="fr-CH" altLang="fr-FR" sz="2400" i="0" dirty="0">
                <a:latin typeface="+mn-lt"/>
              </a:rPr>
              <a:t>Dès CHF 39.-/ mois</a:t>
            </a:r>
          </a:p>
          <a:p>
            <a:r>
              <a:rPr lang="fr-CH" altLang="fr-FR" sz="2400" i="0" dirty="0">
                <a:latin typeface="+mn-lt"/>
              </a:rPr>
              <a:t>Installation et réparation: CHF 120.-</a:t>
            </a:r>
          </a:p>
        </p:txBody>
      </p:sp>
    </p:spTree>
    <p:extLst>
      <p:ext uri="{BB962C8B-B14F-4D97-AF65-F5344CB8AC3E}">
        <p14:creationId xmlns:p14="http://schemas.microsoft.com/office/powerpoint/2010/main" val="1616802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4B521E3-EBB5-3126-FC40-86C3209D481B}"/>
              </a:ext>
            </a:extLst>
          </p:cNvPr>
          <p:cNvSpPr/>
          <p:nvPr/>
        </p:nvSpPr>
        <p:spPr>
          <a:xfrm>
            <a:off x="3825450" y="3486684"/>
            <a:ext cx="1634480" cy="120081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2" name="Graphique 21" descr="Femme avec canne contour">
            <a:extLst>
              <a:ext uri="{FF2B5EF4-FFF2-40B4-BE49-F238E27FC236}">
                <a16:creationId xmlns:a16="http://schemas.microsoft.com/office/drawing/2014/main" id="{579CC2A4-FCA5-4AC9-7D39-C530AFDFF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7169" y="3486684"/>
            <a:ext cx="1292761" cy="12008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Encre 25">
                <a:extLst>
                  <a:ext uri="{FF2B5EF4-FFF2-40B4-BE49-F238E27FC236}">
                    <a16:creationId xmlns:a16="http://schemas.microsoft.com/office/drawing/2014/main" id="{6C4327B8-67FC-9879-6A32-5FF16B5057B6}"/>
                  </a:ext>
                </a:extLst>
              </p14:cNvPr>
              <p14:cNvContentPartPr/>
              <p14:nvPr/>
            </p14:nvContentPartPr>
            <p14:xfrm>
              <a:off x="2788830" y="1199700"/>
              <a:ext cx="360" cy="360"/>
            </p14:xfrm>
          </p:contentPart>
        </mc:Choice>
        <mc:Fallback xmlns="">
          <p:pic>
            <p:nvPicPr>
              <p:cNvPr id="26" name="Encre 25">
                <a:extLst>
                  <a:ext uri="{FF2B5EF4-FFF2-40B4-BE49-F238E27FC236}">
                    <a16:creationId xmlns:a16="http://schemas.microsoft.com/office/drawing/2014/main" id="{6C4327B8-67FC-9879-6A32-5FF16B5057B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9830" y="119070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3" name="Triangle isocèle 42">
            <a:extLst>
              <a:ext uri="{FF2B5EF4-FFF2-40B4-BE49-F238E27FC236}">
                <a16:creationId xmlns:a16="http://schemas.microsoft.com/office/drawing/2014/main" id="{8609A05F-1B2F-704C-BB4E-19BBB5592850}"/>
              </a:ext>
            </a:extLst>
          </p:cNvPr>
          <p:cNvSpPr/>
          <p:nvPr/>
        </p:nvSpPr>
        <p:spPr>
          <a:xfrm>
            <a:off x="3730912" y="2980489"/>
            <a:ext cx="1823556" cy="523427"/>
          </a:xfrm>
          <a:prstGeom prst="triangle">
            <a:avLst/>
          </a:prstGeom>
          <a:blipFill>
            <a:blip r:embed="rId6"/>
            <a:tile tx="0" ty="0" sx="100000" sy="100000" flip="none" algn="tl"/>
          </a:blip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BEB23A-01FD-725D-20D5-4C7B488D60F3}"/>
              </a:ext>
            </a:extLst>
          </p:cNvPr>
          <p:cNvSpPr/>
          <p:nvPr/>
        </p:nvSpPr>
        <p:spPr>
          <a:xfrm>
            <a:off x="3917646" y="1412776"/>
            <a:ext cx="1308708" cy="94354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AB72D355-8F7B-D66E-A829-BCA7902347A2}"/>
              </a:ext>
            </a:extLst>
          </p:cNvPr>
          <p:cNvSpPr/>
          <p:nvPr/>
        </p:nvSpPr>
        <p:spPr>
          <a:xfrm>
            <a:off x="3917646" y="908720"/>
            <a:ext cx="1307988" cy="498156"/>
          </a:xfrm>
          <a:prstGeom prst="triangl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0" name="Croix 9">
            <a:extLst>
              <a:ext uri="{FF2B5EF4-FFF2-40B4-BE49-F238E27FC236}">
                <a16:creationId xmlns:a16="http://schemas.microsoft.com/office/drawing/2014/main" id="{CA0D5D70-EFA7-E11D-F5B6-FA202248C2A4}"/>
              </a:ext>
            </a:extLst>
          </p:cNvPr>
          <p:cNvSpPr/>
          <p:nvPr/>
        </p:nvSpPr>
        <p:spPr>
          <a:xfrm>
            <a:off x="4244643" y="1513419"/>
            <a:ext cx="653994" cy="680263"/>
          </a:xfrm>
          <a:prstGeom prst="plus">
            <a:avLst>
              <a:gd name="adj" fmla="val 3548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11" name="Graphique 10" descr="Scène de forêt contour">
            <a:extLst>
              <a:ext uri="{FF2B5EF4-FFF2-40B4-BE49-F238E27FC236}">
                <a16:creationId xmlns:a16="http://schemas.microsoft.com/office/drawing/2014/main" id="{701283B4-DFCD-4B23-BD26-04C6D08787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87445" y="2651241"/>
            <a:ext cx="1200818" cy="1200818"/>
          </a:xfrm>
          <a:prstGeom prst="rect">
            <a:avLst/>
          </a:prstGeom>
        </p:spPr>
      </p:pic>
      <p:pic>
        <p:nvPicPr>
          <p:cNvPr id="12" name="Graphique 11" descr="Scène de forêt contour">
            <a:extLst>
              <a:ext uri="{FF2B5EF4-FFF2-40B4-BE49-F238E27FC236}">
                <a16:creationId xmlns:a16="http://schemas.microsoft.com/office/drawing/2014/main" id="{57D702B4-3006-81C1-94CB-CA3E31BD94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97512" y="3306590"/>
            <a:ext cx="1200818" cy="1200818"/>
          </a:xfrm>
          <a:prstGeom prst="rect">
            <a:avLst/>
          </a:prstGeom>
        </p:spPr>
      </p:pic>
      <p:pic>
        <p:nvPicPr>
          <p:cNvPr id="16" name="Graphique 15" descr="Café avec un remplissage uni">
            <a:extLst>
              <a:ext uri="{FF2B5EF4-FFF2-40B4-BE49-F238E27FC236}">
                <a16:creationId xmlns:a16="http://schemas.microsoft.com/office/drawing/2014/main" id="{F086DA9B-AF3A-116F-3C36-2B71A04960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9666" y="2514600"/>
            <a:ext cx="914400" cy="914400"/>
          </a:xfrm>
          <a:prstGeom prst="rect">
            <a:avLst/>
          </a:prstGeom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EA32CD8-12E7-58A4-0297-93EB08954614}"/>
              </a:ext>
            </a:extLst>
          </p:cNvPr>
          <p:cNvCxnSpPr>
            <a:cxnSpLocks/>
          </p:cNvCxnSpPr>
          <p:nvPr/>
        </p:nvCxnSpPr>
        <p:spPr>
          <a:xfrm flipH="1">
            <a:off x="3123299" y="2062128"/>
            <a:ext cx="739141" cy="117972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Graphique 18" descr="Femme contour">
            <a:extLst>
              <a:ext uri="{FF2B5EF4-FFF2-40B4-BE49-F238E27FC236}">
                <a16:creationId xmlns:a16="http://schemas.microsoft.com/office/drawing/2014/main" id="{A57FCFB4-BFF3-916F-DAC7-0EAC70EB8E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430102" y="3402456"/>
            <a:ext cx="1206272" cy="1206272"/>
          </a:xfrm>
          <a:prstGeom prst="rect">
            <a:avLst/>
          </a:prstGeom>
        </p:spPr>
      </p:pic>
      <p:pic>
        <p:nvPicPr>
          <p:cNvPr id="6" name="Graphique 5" descr="Domino avec un remplissage uni">
            <a:extLst>
              <a:ext uri="{FF2B5EF4-FFF2-40B4-BE49-F238E27FC236}">
                <a16:creationId xmlns:a16="http://schemas.microsoft.com/office/drawing/2014/main" id="{7C8B20DA-A83D-8E19-131E-C3C556C7C4E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492869" y="52157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4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28733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fr-CH" altLang="fr-FR" sz="2800"/>
          </a:p>
          <a:p>
            <a:pPr eaLnBrk="1" hangingPunct="1">
              <a:buFontTx/>
              <a:buNone/>
            </a:pPr>
            <a:endParaRPr lang="fr-FR" altLang="fr-FR" sz="2800"/>
          </a:p>
        </p:txBody>
      </p:sp>
      <p:pic>
        <p:nvPicPr>
          <p:cNvPr id="17412" name="Picture 2" descr="K:\Seydoux\Présentation Aînés\000_1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863" y="4077071"/>
            <a:ext cx="3879237" cy="257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ZoneTexte 8"/>
          <p:cNvSpPr txBox="1">
            <a:spLocks noChangeArrowheads="1"/>
          </p:cNvSpPr>
          <p:nvPr/>
        </p:nvSpPr>
        <p:spPr bwMode="auto">
          <a:xfrm>
            <a:off x="511174" y="2348880"/>
            <a:ext cx="435036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eaLnBrk="0" hangingPunct="0">
              <a:spcBef>
                <a:spcPct val="20000"/>
              </a:spcBef>
              <a:buFont typeface="Arial" panose="020B0604020202020204" pitchFamily="34" charset="0"/>
              <a:buNone/>
              <a:defRPr sz="2400">
                <a:cs typeface="Arial" panose="020B060402020202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500">
                <a:latin typeface="+mn-lt"/>
              </a:defRPr>
            </a:lvl6pPr>
            <a:lvl7pPr marL="22288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500">
                <a:latin typeface="+mn-lt"/>
              </a:defRPr>
            </a:lvl7pPr>
            <a:lvl8pPr marL="25717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500">
                <a:latin typeface="+mn-lt"/>
              </a:defRPr>
            </a:lvl8pPr>
            <a:lvl9pPr marL="29146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500">
                <a:latin typeface="+mn-lt"/>
              </a:defRPr>
            </a:lvl9pPr>
          </a:lstStyle>
          <a:p>
            <a:r>
              <a:rPr lang="fr-CH" altLang="fr-FR" i="0" dirty="0" err="1">
                <a:latin typeface="Calibri" panose="020F0502020204030204" pitchFamily="34" charset="0"/>
                <a:cs typeface="Calibri" panose="020F0502020204030204" pitchFamily="34" charset="0"/>
              </a:rPr>
              <a:t>Un-e</a:t>
            </a:r>
            <a:r>
              <a:rPr lang="fr-CH" altLang="fr-FR" i="0" dirty="0">
                <a:latin typeface="Calibri" panose="020F0502020204030204" pitchFamily="34" charset="0"/>
                <a:cs typeface="Calibri" panose="020F0502020204030204" pitchFamily="34" charset="0"/>
              </a:rPr>
              <a:t> bénévole vous visite 1h à 2h/semaine pour vous tenir compagnie, faire la lecture, sortir un moment, faire des courses, rendre un petit service.</a:t>
            </a:r>
          </a:p>
          <a:p>
            <a:endParaRPr lang="fr-CH" altLang="fr-FR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CH" altLang="fr-FR" i="0" dirty="0">
                <a:latin typeface="Calibri" panose="020F0502020204030204" pitchFamily="34" charset="0"/>
                <a:cs typeface="Calibri" panose="020F0502020204030204" pitchFamily="34" charset="0"/>
              </a:rPr>
              <a:t>Gratuit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16DEBA-1FBE-B23E-4A21-5266A21A9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1251352"/>
            <a:ext cx="8229600" cy="80949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fr-FR" altLang="fr-FR" sz="3200" b="1" i="0" dirty="0">
                <a:solidFill>
                  <a:schemeClr val="bg1"/>
                </a:solidFill>
              </a:rPr>
              <a:t>Visites à domicile par des bénévoles</a:t>
            </a:r>
          </a:p>
        </p:txBody>
      </p:sp>
    </p:spTree>
    <p:extLst>
      <p:ext uri="{BB962C8B-B14F-4D97-AF65-F5344CB8AC3E}">
        <p14:creationId xmlns:p14="http://schemas.microsoft.com/office/powerpoint/2010/main" val="1258854878"/>
      </p:ext>
    </p:extLst>
  </p:cSld>
  <p:clrMapOvr>
    <a:masterClrMapping/>
  </p:clrMapOvr>
</p:sld>
</file>

<file path=ppt/theme/theme1.xml><?xml version="1.0" encoding="utf-8"?>
<a:theme xmlns:a="http://schemas.openxmlformats.org/drawingml/2006/main" name="Présentation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7277</TotalTime>
  <Words>1012</Words>
  <Application>Microsoft Office PowerPoint</Application>
  <PresentationFormat>Affichage à l'écran (4:3)</PresentationFormat>
  <Paragraphs>196</Paragraphs>
  <Slides>26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Présentation PPT</vt:lpstr>
      <vt:lpstr>Présentation PowerPoint</vt:lpstr>
      <vt:lpstr>Présentation PowerPoint</vt:lpstr>
      <vt:lpstr>Présentation PowerPoint</vt:lpstr>
      <vt:lpstr>Présentation PowerPoint</vt:lpstr>
      <vt:lpstr>Service des transports</vt:lpstr>
      <vt:lpstr>Présentation PowerPoint</vt:lpstr>
      <vt:lpstr>Alarme Croix-Rouge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</vt:lpstr>
    </vt:vector>
  </TitlesOfParts>
  <Company>Croix  Rouge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culture d’entreprise qui favorise la famille a des effets positifs sur…</dc:title>
  <dc:creator>Clement</dc:creator>
  <cp:lastModifiedBy>Volery Aline</cp:lastModifiedBy>
  <cp:revision>346</cp:revision>
  <cp:lastPrinted>2023-05-23T11:13:27Z</cp:lastPrinted>
  <dcterms:created xsi:type="dcterms:W3CDTF">2003-09-01T09:05:17Z</dcterms:created>
  <dcterms:modified xsi:type="dcterms:W3CDTF">2023-09-14T12:07:05Z</dcterms:modified>
</cp:coreProperties>
</file>