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5" r:id="rId2"/>
    <p:sldId id="315" r:id="rId3"/>
    <p:sldId id="320" r:id="rId4"/>
    <p:sldId id="322" r:id="rId5"/>
    <p:sldId id="316" r:id="rId6"/>
    <p:sldId id="319" r:id="rId7"/>
    <p:sldId id="321" r:id="rId8"/>
    <p:sldId id="324" r:id="rId9"/>
    <p:sldId id="32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ot Serges" initials="CS" lastIdx="2" clrIdx="0">
    <p:extLst>
      <p:ext uri="{19B8F6BF-5375-455C-9EA6-DF929625EA0E}">
        <p15:presenceInfo xmlns:p15="http://schemas.microsoft.com/office/powerpoint/2012/main" userId="S-1-5-21-38078269-503000464-1714775081-1859" providerId="AD"/>
      </p:ext>
    </p:extLst>
  </p:cmAuthor>
  <p:cmAuthor id="2" name="Volery Aline" initials="VA" lastIdx="1" clrIdx="1">
    <p:extLst>
      <p:ext uri="{19B8F6BF-5375-455C-9EA6-DF929625EA0E}">
        <p15:presenceInfo xmlns:p15="http://schemas.microsoft.com/office/powerpoint/2012/main" userId="S-1-5-21-38078269-503000464-1714775081-3711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A26C"/>
    <a:srgbClr val="485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E5655-CB12-4F24-AB7E-ECDC1F2003DB}" type="datetimeFigureOut">
              <a:rPr lang="fr-CH" smtClean="0"/>
              <a:t>20.10.2023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7D835-DF5D-431C-99A2-F42B8D1B8AA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2046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26715-5836-490D-A9C6-9BFD7CCFB922}" type="datetimeFigureOut">
              <a:rPr lang="fr-CH" smtClean="0"/>
              <a:t>20.10.2023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FEC3D-9C0F-43C9-8F73-F0E8196DE25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065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71200" y="3186000"/>
            <a:ext cx="6764400" cy="576000"/>
          </a:xfrm>
        </p:spPr>
        <p:txBody>
          <a:bodyPr anchor="b">
            <a:no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38601" y="3762000"/>
            <a:ext cx="7500600" cy="576000"/>
          </a:xfrm>
        </p:spPr>
        <p:txBody>
          <a:bodyPr>
            <a:noAutofit/>
          </a:bodyPr>
          <a:lstStyle>
            <a:lvl1pPr marL="0" indent="0" algn="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 dirty="0"/>
          </a:p>
        </p:txBody>
      </p:sp>
      <p:pic>
        <p:nvPicPr>
          <p:cNvPr id="8" name="Image 7" descr="Une image contenant couteau&#10;&#10;Description générée automatiquement">
            <a:extLst>
              <a:ext uri="{FF2B5EF4-FFF2-40B4-BE49-F238E27FC236}">
                <a16:creationId xmlns:a16="http://schemas.microsoft.com/office/drawing/2014/main" id="{1C820C88-3184-456D-86CA-EEB6A6FBD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8" y="561658"/>
            <a:ext cx="4856248" cy="2115042"/>
          </a:xfrm>
          <a:prstGeom prst="rect">
            <a:avLst/>
          </a:prstGeom>
        </p:spPr>
      </p:pic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D9DD3BE-03D1-4579-9322-BA7E96BC9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51CA1C6F-6E8A-430C-9CC5-996381519804}" type="datetime1">
              <a:rPr lang="fr-CH" smtClean="0"/>
              <a:pPr/>
              <a:t>20.10.2023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8731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59037D2-CA97-41DF-A796-49D1DACD6B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3" y="290480"/>
            <a:ext cx="1479209" cy="14792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68759"/>
            <a:ext cx="10515600" cy="41410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11" name="Image 10" descr="Une image contenant couteau&#10;&#10;Description générée automatiquement">
            <a:extLst>
              <a:ext uri="{FF2B5EF4-FFF2-40B4-BE49-F238E27FC236}">
                <a16:creationId xmlns:a16="http://schemas.microsoft.com/office/drawing/2014/main" id="{C486E4B9-6721-44AB-9CF8-E0B7E063DE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34" y="6175773"/>
            <a:ext cx="1456166" cy="634204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62271BCB-97EA-42EA-B529-A5E66E666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A9182ED9-3C7F-4575-B752-96254D6BAF36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417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68759"/>
            <a:ext cx="10515600" cy="41410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11" name="Image 10" descr="Une image contenant couteau&#10;&#10;Description générée automatiquement">
            <a:extLst>
              <a:ext uri="{FF2B5EF4-FFF2-40B4-BE49-F238E27FC236}">
                <a16:creationId xmlns:a16="http://schemas.microsoft.com/office/drawing/2014/main" id="{C486E4B9-6721-44AB-9CF8-E0B7E063DE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34" y="6175773"/>
            <a:ext cx="1456166" cy="634204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62271BCB-97EA-42EA-B529-A5E66E666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A9182ED9-3C7F-4575-B752-96254D6BAF36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2589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5F929B55-7CDF-4BB3-825E-FC0E456F2317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5364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min.ch/opc/fr/classified-compilation/19950275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yer-jour-broye.ch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AA25C-0C56-4EAB-9D04-1737AA63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589" y="3493683"/>
            <a:ext cx="6764400" cy="1748642"/>
          </a:xfrm>
        </p:spPr>
        <p:txBody>
          <a:bodyPr/>
          <a:lstStyle/>
          <a:p>
            <a:pPr algn="ctr"/>
            <a:r>
              <a:rPr lang="fr-CH" dirty="0"/>
              <a:t>Le foyer de jour c’est la jeunesse de l’EMS et une prise en charge d’avenir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5E0B34-6C58-4DAD-AA0E-76F2A66E5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36" y="2822910"/>
            <a:ext cx="3215620" cy="38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6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Mission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  <a:p>
            <a:pPr>
              <a:spcAft>
                <a:spcPts val="1200"/>
              </a:spcAft>
            </a:pPr>
            <a:r>
              <a:rPr lang="fr-CH" dirty="0"/>
              <a:t>Le foyer de jour est un lieu d’accueil et de soins pour personnes âgées vivant à domicile mais ayant besoin d’encadrement</a:t>
            </a:r>
          </a:p>
          <a:p>
            <a:pPr>
              <a:spcAft>
                <a:spcPts val="1200"/>
              </a:spcAft>
            </a:pPr>
            <a:r>
              <a:rPr lang="fr-CH" dirty="0"/>
              <a:t>Il est également un lieu d’évaluation et de prévention de troubles éventuels</a:t>
            </a:r>
          </a:p>
          <a:p>
            <a:r>
              <a:rPr lang="fr-CH" dirty="0"/>
              <a:t>Il s’inscrit comme un service complémentaire de l’aide et soins à domicile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182ED9-3C7F-4575-B752-96254D6BAF36}" type="slidenum">
              <a:rPr lang="fr-CH" smtClean="0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6772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Financement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fr-CH" b="1" dirty="0"/>
          </a:p>
          <a:p>
            <a:pPr fontAlgn="base">
              <a:spcAft>
                <a:spcPts val="1200"/>
              </a:spcAft>
            </a:pPr>
            <a:r>
              <a:rPr lang="fr-CH" b="1" dirty="0"/>
              <a:t>Les bénéficiaires de prestations </a:t>
            </a:r>
            <a:r>
              <a:rPr lang="fr-CH" dirty="0"/>
              <a:t>:</a:t>
            </a:r>
            <a:r>
              <a:rPr lang="fr-CH" b="1" dirty="0"/>
              <a:t> </a:t>
            </a:r>
            <a:r>
              <a:rPr lang="fr-CH" dirty="0"/>
              <a:t>CHF 54.--/jour y compris le repas</a:t>
            </a:r>
          </a:p>
          <a:p>
            <a:pPr fontAlgn="base">
              <a:spcAft>
                <a:spcPts val="1200"/>
              </a:spcAft>
            </a:pPr>
            <a:r>
              <a:rPr lang="fr-CH" b="1" dirty="0"/>
              <a:t>Les pouvoirs publics</a:t>
            </a:r>
            <a:r>
              <a:rPr lang="fr-CH" dirty="0"/>
              <a:t> :</a:t>
            </a:r>
            <a:r>
              <a:rPr lang="fr-CH" b="1" dirty="0"/>
              <a:t> </a:t>
            </a:r>
            <a:r>
              <a:rPr lang="fr-CH" dirty="0"/>
              <a:t>l’aide financière se compose du coût résiduel des soins ainsi que d'une subvention fixe par journée et par personne</a:t>
            </a:r>
          </a:p>
          <a:p>
            <a:pPr fontAlgn="base"/>
            <a:r>
              <a:rPr lang="fr-CH" b="1" dirty="0"/>
              <a:t>Les assureurs-maladie </a:t>
            </a:r>
            <a:r>
              <a:rPr lang="fr-CH" dirty="0"/>
              <a:t>:</a:t>
            </a:r>
            <a:r>
              <a:rPr lang="fr-CH" b="1" dirty="0"/>
              <a:t> </a:t>
            </a:r>
            <a:r>
              <a:rPr lang="fr-CH" dirty="0"/>
              <a:t>selon les tarifs définis dans l'article 7a de l'</a:t>
            </a:r>
            <a:r>
              <a:rPr lang="fr-CH" dirty="0">
                <a:hlinkClick r:id="rId2"/>
              </a:rPr>
              <a:t>OPAS</a:t>
            </a:r>
            <a:r>
              <a:rPr lang="fr-CH" dirty="0"/>
              <a:t> et selon l’évaluation du degré RAI (quote-part de 10% par hôte)</a:t>
            </a:r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182ED9-3C7F-4575-B752-96254D6BAF36}" type="slidenum">
              <a:rPr lang="fr-CH" smtClean="0"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8717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Equipe de soins et accompagnement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dirty="0"/>
          </a:p>
          <a:p>
            <a:pPr>
              <a:spcAft>
                <a:spcPts val="1200"/>
              </a:spcAft>
            </a:pPr>
            <a:r>
              <a:rPr lang="fr-CH" dirty="0"/>
              <a:t>1 infirmière référente à 60%</a:t>
            </a:r>
          </a:p>
          <a:p>
            <a:pPr>
              <a:spcAft>
                <a:spcPts val="1200"/>
              </a:spcAft>
            </a:pPr>
            <a:r>
              <a:rPr lang="fr-CH" dirty="0"/>
              <a:t>1 assistante socio-éducative à 80%</a:t>
            </a:r>
          </a:p>
          <a:p>
            <a:r>
              <a:rPr lang="fr-CH" dirty="0"/>
              <a:t>1 aide animatrice à 100%</a:t>
            </a:r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182ED9-3C7F-4575-B752-96254D6BAF36}" type="slidenum">
              <a:rPr lang="fr-CH" smtClean="0"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4467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Prestations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fr-CH" b="1" dirty="0"/>
          </a:p>
          <a:p>
            <a:pPr fontAlgn="base">
              <a:spcAft>
                <a:spcPts val="1200"/>
              </a:spcAft>
            </a:pPr>
            <a:r>
              <a:rPr lang="fr-CH" b="1" dirty="0"/>
              <a:t>Soins </a:t>
            </a:r>
            <a:r>
              <a:rPr lang="fr-CH" dirty="0"/>
              <a:t>:</a:t>
            </a:r>
            <a:r>
              <a:rPr lang="fr-CH" b="1" dirty="0"/>
              <a:t> </a:t>
            </a:r>
            <a:r>
              <a:rPr lang="fr-CH" dirty="0"/>
              <a:t>les soins prodigués aux hôtes du foyer de jour se limitent à ceux qui doivent l’être durant l’accueil en coordination avec les familles et/ou les soins à domicile</a:t>
            </a:r>
          </a:p>
          <a:p>
            <a:pPr fontAlgn="base">
              <a:spcAft>
                <a:spcPts val="1200"/>
              </a:spcAft>
            </a:pPr>
            <a:r>
              <a:rPr lang="fr-CH" b="1" dirty="0"/>
              <a:t>Repas </a:t>
            </a:r>
            <a:r>
              <a:rPr lang="fr-CH" dirty="0"/>
              <a:t>:</a:t>
            </a:r>
            <a:r>
              <a:rPr lang="fr-CH" b="1" dirty="0"/>
              <a:t> </a:t>
            </a:r>
            <a:r>
              <a:rPr lang="fr-CH" dirty="0"/>
              <a:t>repas de midi sur place ainsi qu’une à deux collations</a:t>
            </a:r>
          </a:p>
          <a:p>
            <a:pPr fontAlgn="base"/>
            <a:r>
              <a:rPr lang="fr-CH" b="1" dirty="0"/>
              <a:t>Aide aux familles</a:t>
            </a:r>
            <a:r>
              <a:rPr lang="fr-CH" dirty="0"/>
              <a:t> :</a:t>
            </a:r>
            <a:r>
              <a:rPr lang="fr-CH" b="1" dirty="0"/>
              <a:t> </a:t>
            </a:r>
            <a:r>
              <a:rPr lang="fr-CH" dirty="0"/>
              <a:t>information sur l’évolution de l’état de santé de l’hôte, soutien moral et soutien pour une orientation dans le système sanitaire</a:t>
            </a:r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182ED9-3C7F-4575-B752-96254D6BAF36}" type="slidenum">
              <a:rPr lang="fr-CH" smtClean="0"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4380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Activités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Diverses activités variées sont proposées durant la journée : confection de repas à thème, jeux de cartes, jeux de société, bricolage, ateliers d’expression,... </a:t>
            </a:r>
          </a:p>
          <a:p>
            <a:pPr marL="0" indent="0">
              <a:buNone/>
            </a:pPr>
            <a:endParaRPr lang="fr-CH" sz="1200" dirty="0"/>
          </a:p>
          <a:p>
            <a:pPr marL="0" indent="0">
              <a:buNone/>
            </a:pPr>
            <a:r>
              <a:rPr lang="fr-CH" dirty="0"/>
              <a:t>Elles contribuent à maintenir le plus d’autonomie possible et créent un lien social.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182ED9-3C7F-4575-B752-96254D6BAF36}" type="slidenum">
              <a:rPr lang="fr-CH" smtClean="0"/>
              <a:t>6</a:t>
            </a:fld>
            <a:endParaRPr lang="fr-CH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130" y="4370709"/>
            <a:ext cx="3451698" cy="17391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70708"/>
            <a:ext cx="2752182" cy="1739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20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Informations pratiques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fr-CH" dirty="0"/>
              <a:t>Situé à </a:t>
            </a:r>
            <a:r>
              <a:rPr lang="fr-CH" dirty="0" err="1"/>
              <a:t>Montagny</a:t>
            </a:r>
            <a:r>
              <a:rPr lang="fr-CH" dirty="0"/>
              <a:t>-la-Ville dans le bâtiment annexe à l’EMS</a:t>
            </a:r>
          </a:p>
          <a:p>
            <a:pPr>
              <a:spcAft>
                <a:spcPts val="1200"/>
              </a:spcAft>
            </a:pPr>
            <a:r>
              <a:rPr lang="fr-CH" dirty="0"/>
              <a:t>Accueil de personnes fribourgeoises en âge AVS (parfois AI) avec prise en charge gériatrique ou psycho-gériatrique compatible : moyenne de 6 hôtes/jour</a:t>
            </a:r>
          </a:p>
          <a:p>
            <a:pPr>
              <a:spcAft>
                <a:spcPts val="1200"/>
              </a:spcAft>
            </a:pPr>
            <a:r>
              <a:rPr lang="fr-CH" dirty="0"/>
              <a:t>Ouvert du lundi au vendredi (sauf fériés) de 9h à 17h</a:t>
            </a:r>
          </a:p>
          <a:p>
            <a:pPr>
              <a:spcAft>
                <a:spcPts val="1200"/>
              </a:spcAft>
            </a:pPr>
            <a:r>
              <a:rPr lang="fr-CH" dirty="0"/>
              <a:t>Transport : organisation personnelle, Passepartout, autre service de transport</a:t>
            </a:r>
          </a:p>
          <a:p>
            <a:pPr>
              <a:spcAft>
                <a:spcPts val="1200"/>
              </a:spcAft>
            </a:pPr>
            <a:r>
              <a:rPr lang="fr-CH" dirty="0"/>
              <a:t>Site internet </a:t>
            </a:r>
            <a:r>
              <a:rPr lang="fr-CH" dirty="0">
                <a:hlinkClick r:id="rId2"/>
              </a:rPr>
              <a:t>www.foyer-jour-broye.ch</a:t>
            </a:r>
            <a:r>
              <a:rPr lang="fr-CH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182ED9-3C7F-4575-B752-96254D6BAF36}" type="slidenum">
              <a:rPr lang="fr-CH" smtClean="0"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642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Les défis des foyers de jour de la Broye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  <a:p>
            <a:pPr>
              <a:spcAft>
                <a:spcPts val="1200"/>
              </a:spcAft>
            </a:pPr>
            <a:r>
              <a:rPr lang="fr-CH" dirty="0"/>
              <a:t>Répondre aux besoins grandissant de la population âgée</a:t>
            </a:r>
          </a:p>
          <a:p>
            <a:pPr>
              <a:spcAft>
                <a:spcPts val="1200"/>
              </a:spcAft>
            </a:pPr>
            <a:r>
              <a:rPr lang="fr-CH" dirty="0"/>
              <a:t>Accueillir les personnes avec des troubles psycho-gériatriques plus avancés</a:t>
            </a:r>
          </a:p>
          <a:p>
            <a:pPr>
              <a:spcAft>
                <a:spcPts val="1200"/>
              </a:spcAft>
            </a:pPr>
            <a:r>
              <a:rPr lang="fr-CH" dirty="0"/>
              <a:t>Penser le foyer de jour avec un concept de transport</a:t>
            </a:r>
          </a:p>
          <a:p>
            <a:pPr>
              <a:spcAft>
                <a:spcPts val="1200"/>
              </a:spcAft>
            </a:pPr>
            <a:r>
              <a:rPr lang="fr-CH" dirty="0"/>
              <a:t>Développer des foyers de jour de proximité</a:t>
            </a:r>
          </a:p>
          <a:p>
            <a:r>
              <a:rPr lang="fr-CH" dirty="0"/>
              <a:t>Offrir des possibilités d’accueil de nuit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182ED9-3C7F-4575-B752-96254D6BAF36}" type="slidenum">
              <a:rPr lang="fr-CH" smtClean="0"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0043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AF62F-1BE2-44E7-BAC1-33E4B7CC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Des questions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AFB580-3BF7-4696-916B-E7C2DCF53F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182ED9-3C7F-4575-B752-96254D6BAF36}" type="slidenum">
              <a:rPr lang="fr-CH" smtClean="0"/>
              <a:t>9</a:t>
            </a:fld>
            <a:endParaRPr lang="fr-CH" dirty="0"/>
          </a:p>
        </p:txBody>
      </p:sp>
      <p:pic>
        <p:nvPicPr>
          <p:cNvPr id="5" name="Picture 2" descr="Signes De Ponctuation, Word, Langue">
            <a:extLst>
              <a:ext uri="{FF2B5EF4-FFF2-40B4-BE49-F238E27FC236}">
                <a16:creationId xmlns:a16="http://schemas.microsoft.com/office/drawing/2014/main" id="{51FFE070-1D9A-48F0-B30D-1AF0C9B0AB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48" y="1222776"/>
            <a:ext cx="5047872" cy="50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67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RSSBF.potx" id="{F9AB4AE7-5C0A-4CD3-BA71-75BACC02D06A}" vid="{BF627098-ADA3-4C63-AD9A-DA063F2D5AA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- RSSBF</Template>
  <TotalTime>1743</TotalTime>
  <Words>399</Words>
  <Application>Microsoft Office PowerPoint</Application>
  <PresentationFormat>Grand écran</PresentationFormat>
  <Paragraphs>47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Thème Office</vt:lpstr>
      <vt:lpstr>Le foyer de jour c’est la jeunesse de l’EMS et une prise en charge d’avenir</vt:lpstr>
      <vt:lpstr>Mission</vt:lpstr>
      <vt:lpstr>Financement</vt:lpstr>
      <vt:lpstr>Equipe de soins et accompagnement</vt:lpstr>
      <vt:lpstr>Prestations</vt:lpstr>
      <vt:lpstr>Activités</vt:lpstr>
      <vt:lpstr>Informations pratiques</vt:lpstr>
      <vt:lpstr>Les défis des foyers de jour de la Broye</vt:lpstr>
      <vt:lpstr>Des questions ?</vt:lpstr>
    </vt:vector>
  </TitlesOfParts>
  <Company>FHVi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Volery Aline</dc:creator>
  <cp:lastModifiedBy>Thierrin Michaël</cp:lastModifiedBy>
  <cp:revision>71</cp:revision>
  <dcterms:created xsi:type="dcterms:W3CDTF">2021-05-25T09:40:25Z</dcterms:created>
  <dcterms:modified xsi:type="dcterms:W3CDTF">2023-10-20T14:32:29Z</dcterms:modified>
</cp:coreProperties>
</file>