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9" r:id="rId4"/>
    <p:sldId id="258" r:id="rId5"/>
    <p:sldId id="262" r:id="rId6"/>
    <p:sldId id="260" r:id="rId7"/>
    <p:sldId id="263" r:id="rId8"/>
    <p:sldId id="272" r:id="rId9"/>
    <p:sldId id="261" r:id="rId10"/>
    <p:sldId id="271" r:id="rId11"/>
    <p:sldId id="273" r:id="rId12"/>
    <p:sldId id="270" r:id="rId13"/>
    <p:sldId id="274" r:id="rId14"/>
    <p:sldId id="275" r:id="rId15"/>
    <p:sldId id="276" r:id="rId16"/>
    <p:sldId id="277" r:id="rId17"/>
    <p:sldId id="266" r:id="rId18"/>
    <p:sldId id="267" r:id="rId19"/>
  </p:sldIdLst>
  <p:sldSz cx="18288000" cy="10287000"/>
  <p:notesSz cx="6858000" cy="9144000"/>
  <p:embeddedFontLst>
    <p:embeddedFont>
      <p:font typeface="Aharoni" panose="02010803020104030203" pitchFamily="2" charset="-79"/>
      <p:bold r:id="rId21"/>
    </p:embeddedFont>
    <p:embeddedFont>
      <p:font typeface="Berlin Sans FB Demi" panose="020E0802020502020306" pitchFamily="34" charset="0"/>
      <p:bold r:id="rId22"/>
    </p:embeddedFont>
    <p:embeddedFont>
      <p:font typeface="Calibri" panose="020F0502020204030204" pitchFamily="34" charset="0"/>
      <p:regular r:id="rId23"/>
      <p:bold r:id="rId24"/>
      <p:italic r:id="rId25"/>
      <p:boldItalic r:id="rId26"/>
    </p:embeddedFont>
    <p:embeddedFont>
      <p:font typeface="Telegraf" panose="020B0604020202020204" charset="0"/>
      <p:regular r:id="rId27"/>
    </p:embeddedFont>
    <p:embeddedFont>
      <p:font typeface="Telegraf Bol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03AD8D"/>
    <a:srgbClr val="E6B9B8"/>
    <a:srgbClr val="00CC66"/>
    <a:srgbClr val="5DAEFF"/>
    <a:srgbClr val="C290FA"/>
    <a:srgbClr val="8B8BFF"/>
    <a:srgbClr val="CC99FF"/>
    <a:srgbClr val="04C833"/>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3B8199-ED15-4C30-B030-ED93EF19B8D2}" type="datetimeFigureOut">
              <a:rPr lang="fr-CH" smtClean="0"/>
              <a:t>14.09.2023</a:t>
            </a:fld>
            <a:endParaRPr lang="fr-CH"/>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91CC51-F67B-4589-8838-127AE4BC3883}" type="slidenum">
              <a:rPr lang="fr-CH" smtClean="0"/>
              <a:t>‹N°›</a:t>
            </a:fld>
            <a:endParaRPr lang="fr-CH"/>
          </a:p>
        </p:txBody>
      </p:sp>
    </p:spTree>
    <p:extLst>
      <p:ext uri="{BB962C8B-B14F-4D97-AF65-F5344CB8AC3E}">
        <p14:creationId xmlns:p14="http://schemas.microsoft.com/office/powerpoint/2010/main" val="3677244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9E91CC51-F67B-4589-8838-127AE4BC3883}" type="slidenum">
              <a:rPr lang="fr-CH" smtClean="0"/>
              <a:t>5</a:t>
            </a:fld>
            <a:endParaRPr lang="fr-CH"/>
          </a:p>
        </p:txBody>
      </p:sp>
    </p:spTree>
    <p:extLst>
      <p:ext uri="{BB962C8B-B14F-4D97-AF65-F5344CB8AC3E}">
        <p14:creationId xmlns:p14="http://schemas.microsoft.com/office/powerpoint/2010/main" val="3360964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hyperlink" Target="http://www.liguecancer-fr.ch/" TargetMode="External"/><Relationship Id="rId3" Type="http://schemas.openxmlformats.org/officeDocument/2006/relationships/image" Target="../media/image28.svg"/><Relationship Id="rId7"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hyperlink" Target="https://www.swisscancerscreening.ch/" TargetMode="External"/><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27.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1.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16.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60.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5.sv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7.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hyperlink" Target="https://liguepulmonaire.ch/" TargetMode="External"/><Relationship Id="rId12"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hyperlink" Target="http://www.diabetefribourg.ch/" TargetMode="External"/><Relationship Id="rId11" Type="http://schemas.openxmlformats.org/officeDocument/2006/relationships/image" Target="../media/image31.png"/><Relationship Id="rId5" Type="http://schemas.openxmlformats.org/officeDocument/2006/relationships/hyperlink" Target="https://www.diabetesschweiz.ch/" TargetMode="External"/><Relationship Id="rId10" Type="http://schemas.openxmlformats.org/officeDocument/2006/relationships/hyperlink" Target="https://cipretfribourg.ch/" TargetMode="External"/><Relationship Id="rId4" Type="http://schemas.openxmlformats.org/officeDocument/2006/relationships/image" Target="../media/image29.png"/><Relationship Id="rId9"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5789950" y="-212393"/>
            <a:ext cx="3505883" cy="10499393"/>
          </a:xfrm>
          <a:prstGeom prst="rect">
            <a:avLst/>
          </a:prstGeom>
          <a:solidFill>
            <a:schemeClr val="bg1">
              <a:lumMod val="85000"/>
            </a:schemeClr>
          </a:solidFill>
        </p:spPr>
      </p:sp>
      <p:grpSp>
        <p:nvGrpSpPr>
          <p:cNvPr id="6" name="Group 6"/>
          <p:cNvGrpSpPr/>
          <p:nvPr/>
        </p:nvGrpSpPr>
        <p:grpSpPr>
          <a:xfrm>
            <a:off x="467752" y="2447760"/>
            <a:ext cx="10370087" cy="5391480"/>
            <a:chOff x="11880" y="1292087"/>
            <a:chExt cx="11676650" cy="7188638"/>
          </a:xfrm>
        </p:grpSpPr>
        <p:sp>
          <p:nvSpPr>
            <p:cNvPr id="7" name="TextBox 7"/>
            <p:cNvSpPr txBox="1"/>
            <p:nvPr/>
          </p:nvSpPr>
          <p:spPr>
            <a:xfrm>
              <a:off x="17160" y="1292087"/>
              <a:ext cx="11671370" cy="4042131"/>
            </a:xfrm>
            <a:prstGeom prst="rect">
              <a:avLst/>
            </a:prstGeom>
          </p:spPr>
          <p:txBody>
            <a:bodyPr lIns="0" tIns="0" rIns="0" bIns="0" rtlCol="0" anchor="t">
              <a:spAutoFit/>
            </a:bodyPr>
            <a:lstStyle/>
            <a:p>
              <a:pPr>
                <a:lnSpc>
                  <a:spcPts val="9872"/>
                </a:lnSpc>
              </a:pPr>
              <a:r>
                <a:rPr lang="en-US" sz="6600" b="1" spc="-179" dirty="0" err="1">
                  <a:solidFill>
                    <a:srgbClr val="03AD8D"/>
                  </a:solidFill>
                  <a:latin typeface="Telegraf"/>
                </a:rPr>
                <a:t>Mieux</a:t>
              </a:r>
              <a:r>
                <a:rPr lang="en-US" sz="6600" b="1" spc="-179" dirty="0">
                  <a:solidFill>
                    <a:srgbClr val="03AD8D"/>
                  </a:solidFill>
                  <a:latin typeface="Telegraf"/>
                </a:rPr>
                <a:t> vivre avec</a:t>
              </a:r>
            </a:p>
            <a:p>
              <a:pPr>
                <a:lnSpc>
                  <a:spcPts val="9872"/>
                </a:lnSpc>
              </a:pPr>
              <a:r>
                <a:rPr lang="en-US" sz="6600" b="1" spc="-179" dirty="0" err="1">
                  <a:solidFill>
                    <a:srgbClr val="03AD8D"/>
                  </a:solidFill>
                  <a:latin typeface="Telegraf"/>
                </a:rPr>
                <a:t>une</a:t>
              </a:r>
              <a:r>
                <a:rPr lang="en-US" sz="6600" b="1" spc="-179" dirty="0">
                  <a:solidFill>
                    <a:srgbClr val="03AD8D"/>
                  </a:solidFill>
                  <a:latin typeface="Telegraf"/>
                </a:rPr>
                <a:t> </a:t>
              </a:r>
              <a:r>
                <a:rPr lang="en-US" sz="6600" b="1" spc="-179" dirty="0" err="1">
                  <a:solidFill>
                    <a:srgbClr val="03AD8D"/>
                  </a:solidFill>
                  <a:latin typeface="Telegraf"/>
                </a:rPr>
                <a:t>maladie</a:t>
              </a:r>
              <a:r>
                <a:rPr lang="en-US" sz="6600" b="1" spc="-179" dirty="0">
                  <a:solidFill>
                    <a:srgbClr val="03AD8D"/>
                  </a:solidFill>
                  <a:latin typeface="Telegraf"/>
                </a:rPr>
                <a:t> </a:t>
              </a:r>
              <a:r>
                <a:rPr lang="en-US" sz="6600" b="1" spc="-179" dirty="0" err="1">
                  <a:solidFill>
                    <a:srgbClr val="03AD8D"/>
                  </a:solidFill>
                  <a:latin typeface="Telegraf"/>
                </a:rPr>
                <a:t>chronique</a:t>
              </a:r>
              <a:r>
                <a:rPr lang="en-US" sz="6600" b="1" spc="-179" dirty="0">
                  <a:solidFill>
                    <a:srgbClr val="03AD8D"/>
                  </a:solidFill>
                  <a:latin typeface="Telegraf"/>
                </a:rPr>
                <a:t> </a:t>
              </a:r>
              <a:r>
                <a:rPr lang="en-US" sz="6600" b="1" spc="-179" dirty="0">
                  <a:solidFill>
                    <a:srgbClr val="009999"/>
                  </a:solidFill>
                  <a:latin typeface="Telegraf"/>
                </a:rPr>
                <a:t>:</a:t>
              </a:r>
            </a:p>
            <a:p>
              <a:r>
                <a:rPr lang="en-US" sz="3200" spc="-179" dirty="0">
                  <a:solidFill>
                    <a:schemeClr val="tx1">
                      <a:lumMod val="65000"/>
                      <a:lumOff val="35000"/>
                    </a:schemeClr>
                  </a:solidFill>
                  <a:latin typeface="Telegraf"/>
                </a:rPr>
                <a:t>Des </a:t>
              </a:r>
              <a:r>
                <a:rPr lang="en-US" sz="3200" spc="-179" dirty="0" err="1">
                  <a:solidFill>
                    <a:schemeClr val="tx1">
                      <a:lumMod val="65000"/>
                      <a:lumOff val="35000"/>
                    </a:schemeClr>
                  </a:solidFill>
                  <a:latin typeface="Telegraf"/>
                </a:rPr>
                <a:t>soins</a:t>
              </a:r>
              <a:r>
                <a:rPr lang="en-US" sz="3200" spc="-179" dirty="0">
                  <a:solidFill>
                    <a:schemeClr val="tx1">
                      <a:lumMod val="65000"/>
                      <a:lumOff val="35000"/>
                    </a:schemeClr>
                  </a:solidFill>
                  <a:latin typeface="Telegraf"/>
                </a:rPr>
                <a:t> et un </a:t>
              </a:r>
              <a:r>
                <a:rPr lang="en-US" sz="3200" spc="-179" dirty="0" err="1">
                  <a:solidFill>
                    <a:schemeClr val="tx1">
                      <a:lumMod val="65000"/>
                      <a:lumOff val="35000"/>
                    </a:schemeClr>
                  </a:solidFill>
                  <a:latin typeface="Telegraf"/>
                </a:rPr>
                <a:t>accompagnement</a:t>
              </a:r>
              <a:r>
                <a:rPr lang="en-US" sz="3200" spc="-179" dirty="0">
                  <a:solidFill>
                    <a:schemeClr val="tx1">
                      <a:lumMod val="65000"/>
                      <a:lumOff val="35000"/>
                    </a:schemeClr>
                  </a:solidFill>
                  <a:latin typeface="Telegraf"/>
                </a:rPr>
                <a:t> social </a:t>
              </a:r>
              <a:r>
                <a:rPr lang="en-US" sz="3200" spc="-179" dirty="0" err="1">
                  <a:solidFill>
                    <a:schemeClr val="tx1">
                      <a:lumMod val="65000"/>
                      <a:lumOff val="35000"/>
                    </a:schemeClr>
                  </a:solidFill>
                  <a:latin typeface="Telegraf"/>
                </a:rPr>
                <a:t>près</a:t>
              </a:r>
              <a:r>
                <a:rPr lang="en-US" sz="3200" spc="-179" dirty="0">
                  <a:solidFill>
                    <a:schemeClr val="tx1">
                      <a:lumMod val="65000"/>
                      <a:lumOff val="35000"/>
                    </a:schemeClr>
                  </a:solidFill>
                  <a:latin typeface="Telegraf"/>
                </a:rPr>
                <a:t> de chez </a:t>
              </a:r>
              <a:r>
                <a:rPr lang="en-US" sz="3200" spc="-179" dirty="0" err="1">
                  <a:solidFill>
                    <a:schemeClr val="tx1">
                      <a:lumMod val="65000"/>
                      <a:lumOff val="35000"/>
                    </a:schemeClr>
                  </a:solidFill>
                  <a:latin typeface="Telegraf"/>
                </a:rPr>
                <a:t>vous</a:t>
              </a:r>
              <a:r>
                <a:rPr lang="en-US" sz="3200" spc="-179" dirty="0">
                  <a:solidFill>
                    <a:schemeClr val="tx1">
                      <a:lumMod val="65000"/>
                      <a:lumOff val="35000"/>
                    </a:schemeClr>
                  </a:solidFill>
                  <a:latin typeface="Telegraf"/>
                </a:rPr>
                <a:t> </a:t>
              </a:r>
            </a:p>
          </p:txBody>
        </p:sp>
        <p:sp>
          <p:nvSpPr>
            <p:cNvPr id="8" name="TextBox 8"/>
            <p:cNvSpPr txBox="1"/>
            <p:nvPr/>
          </p:nvSpPr>
          <p:spPr>
            <a:xfrm>
              <a:off x="11880" y="7313227"/>
              <a:ext cx="9645118" cy="1167498"/>
            </a:xfrm>
            <a:prstGeom prst="rect">
              <a:avLst/>
            </a:prstGeom>
          </p:spPr>
          <p:txBody>
            <a:bodyPr lIns="0" tIns="0" rIns="0" bIns="0" rtlCol="0" anchor="t">
              <a:spAutoFit/>
            </a:bodyPr>
            <a:lstStyle/>
            <a:p>
              <a:pPr>
                <a:lnSpc>
                  <a:spcPts val="3639"/>
                </a:lnSpc>
              </a:pPr>
              <a:r>
                <a:rPr lang="en-US" sz="2000" dirty="0">
                  <a:solidFill>
                    <a:schemeClr val="bg1">
                      <a:lumMod val="50000"/>
                    </a:schemeClr>
                  </a:solidFill>
                  <a:latin typeface="Telegraf"/>
                </a:rPr>
                <a:t>Marilyn </a:t>
              </a:r>
              <a:r>
                <a:rPr lang="en-US" sz="2000" dirty="0" err="1">
                  <a:solidFill>
                    <a:schemeClr val="bg1">
                      <a:lumMod val="50000"/>
                    </a:schemeClr>
                  </a:solidFill>
                  <a:latin typeface="Telegraf"/>
                </a:rPr>
                <a:t>Schönnman</a:t>
              </a:r>
              <a:r>
                <a:rPr lang="en-US" sz="2000" dirty="0">
                  <a:solidFill>
                    <a:schemeClr val="bg1">
                      <a:lumMod val="50000"/>
                    </a:schemeClr>
                  </a:solidFill>
                  <a:latin typeface="Telegraf"/>
                </a:rPr>
                <a:t>, </a:t>
              </a:r>
              <a:br>
                <a:rPr lang="en-US" sz="2000" dirty="0">
                  <a:solidFill>
                    <a:schemeClr val="bg1">
                      <a:lumMod val="50000"/>
                    </a:schemeClr>
                  </a:solidFill>
                  <a:latin typeface="Telegraf"/>
                </a:rPr>
              </a:br>
              <a:r>
                <a:rPr lang="en-US" sz="2000" dirty="0" err="1">
                  <a:solidFill>
                    <a:schemeClr val="bg1">
                      <a:lumMod val="50000"/>
                    </a:schemeClr>
                  </a:solidFill>
                  <a:latin typeface="Telegraf"/>
                </a:rPr>
                <a:t>Responsable</a:t>
              </a:r>
              <a:r>
                <a:rPr lang="en-US" sz="2000" dirty="0">
                  <a:solidFill>
                    <a:schemeClr val="bg1">
                      <a:lumMod val="50000"/>
                    </a:schemeClr>
                  </a:solidFill>
                  <a:latin typeface="Telegraf"/>
                </a:rPr>
                <a:t> </a:t>
              </a:r>
              <a:r>
                <a:rPr lang="en-US" sz="2000" dirty="0" err="1">
                  <a:solidFill>
                    <a:schemeClr val="bg1">
                      <a:lumMod val="50000"/>
                    </a:schemeClr>
                  </a:solidFill>
                  <a:latin typeface="Telegraf"/>
                </a:rPr>
                <a:t>adjointe</a:t>
              </a:r>
              <a:r>
                <a:rPr lang="en-US" sz="2000" dirty="0">
                  <a:solidFill>
                    <a:schemeClr val="bg1">
                      <a:lumMod val="50000"/>
                    </a:schemeClr>
                  </a:solidFill>
                  <a:latin typeface="Telegraf"/>
                </a:rPr>
                <a:t> de la  Ligue </a:t>
              </a:r>
              <a:r>
                <a:rPr lang="en-US" sz="2000" dirty="0" err="1">
                  <a:solidFill>
                    <a:schemeClr val="bg1">
                      <a:lumMod val="50000"/>
                    </a:schemeClr>
                  </a:solidFill>
                  <a:latin typeface="Telegraf"/>
                </a:rPr>
                <a:t>fribourgeoise</a:t>
              </a:r>
              <a:r>
                <a:rPr lang="en-US" sz="2000" dirty="0">
                  <a:solidFill>
                    <a:schemeClr val="bg1">
                      <a:lumMod val="50000"/>
                    </a:schemeClr>
                  </a:solidFill>
                  <a:latin typeface="Telegraf"/>
                </a:rPr>
                <a:t> </a:t>
              </a:r>
              <a:r>
                <a:rPr lang="en-US" sz="2000" dirty="0" err="1">
                  <a:solidFill>
                    <a:schemeClr val="bg1">
                      <a:lumMod val="50000"/>
                    </a:schemeClr>
                  </a:solidFill>
                  <a:latin typeface="Telegraf"/>
                </a:rPr>
                <a:t>contre</a:t>
              </a:r>
              <a:r>
                <a:rPr lang="en-US" sz="2000" dirty="0">
                  <a:solidFill>
                    <a:schemeClr val="bg1">
                      <a:lumMod val="50000"/>
                    </a:schemeClr>
                  </a:solidFill>
                  <a:latin typeface="Telegraf"/>
                </a:rPr>
                <a:t> le cancer</a:t>
              </a:r>
            </a:p>
          </p:txBody>
        </p:sp>
      </p:grpSp>
      <p:pic>
        <p:nvPicPr>
          <p:cNvPr id="10" name="Image 9">
            <a:extLst>
              <a:ext uri="{FF2B5EF4-FFF2-40B4-BE49-F238E27FC236}">
                <a16:creationId xmlns:a16="http://schemas.microsoft.com/office/drawing/2014/main" id="{C40ADE56-40A7-7FEA-B0A9-4D57B571B5F1}"/>
              </a:ext>
            </a:extLst>
          </p:cNvPr>
          <p:cNvPicPr>
            <a:picLocks noChangeAspect="1"/>
          </p:cNvPicPr>
          <p:nvPr/>
        </p:nvPicPr>
        <p:blipFill>
          <a:blip r:embed="rId2"/>
          <a:stretch>
            <a:fillRect/>
          </a:stretch>
        </p:blipFill>
        <p:spPr>
          <a:xfrm>
            <a:off x="11321292" y="1330452"/>
            <a:ext cx="5338267" cy="7626096"/>
          </a:xfrm>
          <a:prstGeom prst="rect">
            <a:avLst/>
          </a:prstGeom>
          <a:ln w="76200">
            <a:solidFill>
              <a:schemeClr val="tx1">
                <a:lumMod val="50000"/>
                <a:lumOff val="50000"/>
              </a:schemeClr>
            </a:solidFill>
          </a:ln>
        </p:spPr>
      </p:pic>
      <p:pic>
        <p:nvPicPr>
          <p:cNvPr id="12" name="Image 11" descr="Une image contenant texte, Police, Graphique, capture d’écran&#10;&#10;Description générée automatiquement">
            <a:extLst>
              <a:ext uri="{FF2B5EF4-FFF2-40B4-BE49-F238E27FC236}">
                <a16:creationId xmlns:a16="http://schemas.microsoft.com/office/drawing/2014/main" id="{84359E4A-9518-EE6B-EB9F-8702EF0C0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752" y="571500"/>
            <a:ext cx="3505883" cy="103547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que 11" descr="Télescope avec un remplissage uni">
            <a:extLst>
              <a:ext uri="{FF2B5EF4-FFF2-40B4-BE49-F238E27FC236}">
                <a16:creationId xmlns:a16="http://schemas.microsoft.com/office/drawing/2014/main" id="{F973A4E3-B154-4BCD-D7A3-D7F4392EA9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119893">
            <a:off x="14694770" y="1276234"/>
            <a:ext cx="4107207" cy="4107207"/>
          </a:xfrm>
          <a:prstGeom prst="rect">
            <a:avLst/>
          </a:prstGeom>
        </p:spPr>
      </p:pic>
      <p:sp>
        <p:nvSpPr>
          <p:cNvPr id="26" name="Rectangle 25">
            <a:extLst>
              <a:ext uri="{FF2B5EF4-FFF2-40B4-BE49-F238E27FC236}">
                <a16:creationId xmlns:a16="http://schemas.microsoft.com/office/drawing/2014/main" id="{C856DEEF-0FD5-23C2-A3DC-D027A1E39B22}"/>
              </a:ext>
            </a:extLst>
          </p:cNvPr>
          <p:cNvSpPr/>
          <p:nvPr/>
        </p:nvSpPr>
        <p:spPr>
          <a:xfrm>
            <a:off x="9440162" y="6819900"/>
            <a:ext cx="8619238" cy="3038815"/>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tx1">
                  <a:lumMod val="75000"/>
                  <a:lumOff val="25000"/>
                </a:schemeClr>
              </a:solidFill>
            </a:endParaRPr>
          </a:p>
        </p:txBody>
      </p:sp>
      <p:sp>
        <p:nvSpPr>
          <p:cNvPr id="27" name="ZoneTexte 26">
            <a:extLst>
              <a:ext uri="{FF2B5EF4-FFF2-40B4-BE49-F238E27FC236}">
                <a16:creationId xmlns:a16="http://schemas.microsoft.com/office/drawing/2014/main" id="{0916A869-B2D2-B5B6-CC23-F235CFE550D9}"/>
              </a:ext>
            </a:extLst>
          </p:cNvPr>
          <p:cNvSpPr txBox="1"/>
          <p:nvPr/>
        </p:nvSpPr>
        <p:spPr>
          <a:xfrm>
            <a:off x="3803483" y="7299107"/>
            <a:ext cx="3290936" cy="646331"/>
          </a:xfrm>
          <a:prstGeom prst="rect">
            <a:avLst/>
          </a:prstGeom>
          <a:noFill/>
        </p:spPr>
        <p:txBody>
          <a:bodyPr wrap="square" rtlCol="0">
            <a:spAutoFit/>
          </a:bodyPr>
          <a:lstStyle/>
          <a:p>
            <a:r>
              <a:rPr lang="fr-CH" b="1" dirty="0">
                <a:solidFill>
                  <a:srgbClr val="029874"/>
                </a:solidFill>
                <a:latin typeface="NewsGothicMT"/>
              </a:rPr>
              <a:t>Prévenir le cancer</a:t>
            </a:r>
            <a:endParaRPr lang="fr-CH" b="1" dirty="0">
              <a:solidFill>
                <a:srgbClr val="029874"/>
              </a:solidFill>
            </a:endParaRPr>
          </a:p>
          <a:p>
            <a:pPr algn="just"/>
            <a:endParaRPr lang="fr-CH" dirty="0"/>
          </a:p>
        </p:txBody>
      </p:sp>
      <p:sp>
        <p:nvSpPr>
          <p:cNvPr id="28" name="Rectangle 27">
            <a:extLst>
              <a:ext uri="{FF2B5EF4-FFF2-40B4-BE49-F238E27FC236}">
                <a16:creationId xmlns:a16="http://schemas.microsoft.com/office/drawing/2014/main" id="{0A1D5FFD-4EE1-27C4-DB95-26A7F5573CE4}"/>
              </a:ext>
            </a:extLst>
          </p:cNvPr>
          <p:cNvSpPr/>
          <p:nvPr/>
        </p:nvSpPr>
        <p:spPr>
          <a:xfrm>
            <a:off x="8382565" y="104690"/>
            <a:ext cx="6653225" cy="4407112"/>
          </a:xfrm>
          <a:prstGeom prst="rect">
            <a:avLst/>
          </a:prstGeom>
          <a:solidFill>
            <a:schemeClr val="bg1"/>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tx1">
                  <a:lumMod val="75000"/>
                  <a:lumOff val="25000"/>
                </a:schemeClr>
              </a:solidFill>
            </a:endParaRPr>
          </a:p>
        </p:txBody>
      </p:sp>
      <p:sp>
        <p:nvSpPr>
          <p:cNvPr id="29" name="ZoneTexte 28">
            <a:extLst>
              <a:ext uri="{FF2B5EF4-FFF2-40B4-BE49-F238E27FC236}">
                <a16:creationId xmlns:a16="http://schemas.microsoft.com/office/drawing/2014/main" id="{390509F4-B058-C1F4-D6BC-86EE3FD15A6D}"/>
              </a:ext>
            </a:extLst>
          </p:cNvPr>
          <p:cNvSpPr txBox="1"/>
          <p:nvPr/>
        </p:nvSpPr>
        <p:spPr>
          <a:xfrm>
            <a:off x="9714021" y="349370"/>
            <a:ext cx="5551359" cy="830997"/>
          </a:xfrm>
          <a:prstGeom prst="rect">
            <a:avLst/>
          </a:prstGeom>
          <a:noFill/>
        </p:spPr>
        <p:txBody>
          <a:bodyPr wrap="square" rtlCol="0">
            <a:spAutoFit/>
          </a:bodyPr>
          <a:lstStyle/>
          <a:p>
            <a:r>
              <a:rPr lang="fr-CH" sz="2400" b="1" dirty="0">
                <a:solidFill>
                  <a:srgbClr val="FF66CC"/>
                </a:solidFill>
                <a:latin typeface="NewsGothicMT"/>
              </a:rPr>
              <a:t>Dépister et prévenir le cancer du sein</a:t>
            </a:r>
            <a:endParaRPr lang="fr-CH" sz="2400" b="1" dirty="0">
              <a:solidFill>
                <a:srgbClr val="FF66CC"/>
              </a:solidFill>
            </a:endParaRPr>
          </a:p>
          <a:p>
            <a:pPr algn="just"/>
            <a:endParaRPr lang="fr-CH" sz="2400" dirty="0"/>
          </a:p>
        </p:txBody>
      </p:sp>
      <p:sp>
        <p:nvSpPr>
          <p:cNvPr id="31" name="ZoneTexte 30">
            <a:extLst>
              <a:ext uri="{FF2B5EF4-FFF2-40B4-BE49-F238E27FC236}">
                <a16:creationId xmlns:a16="http://schemas.microsoft.com/office/drawing/2014/main" id="{3CC369A8-B0EA-48D2-3320-B79FBADAAEE3}"/>
              </a:ext>
            </a:extLst>
          </p:cNvPr>
          <p:cNvSpPr txBox="1"/>
          <p:nvPr/>
        </p:nvSpPr>
        <p:spPr>
          <a:xfrm>
            <a:off x="3282668" y="3972817"/>
            <a:ext cx="3290936" cy="646331"/>
          </a:xfrm>
          <a:prstGeom prst="rect">
            <a:avLst/>
          </a:prstGeom>
          <a:noFill/>
        </p:spPr>
        <p:txBody>
          <a:bodyPr wrap="square" rtlCol="0">
            <a:spAutoFit/>
          </a:bodyPr>
          <a:lstStyle/>
          <a:p>
            <a:r>
              <a:rPr lang="fr-CH" b="1" dirty="0">
                <a:solidFill>
                  <a:srgbClr val="029874"/>
                </a:solidFill>
                <a:latin typeface="NewsGothicMT"/>
              </a:rPr>
              <a:t>Dépistage du cancer du côlon</a:t>
            </a:r>
            <a:endParaRPr lang="fr-CH" b="1" dirty="0">
              <a:solidFill>
                <a:srgbClr val="029874"/>
              </a:solidFill>
            </a:endParaRPr>
          </a:p>
          <a:p>
            <a:pPr algn="just"/>
            <a:endParaRPr lang="fr-CH" dirty="0"/>
          </a:p>
        </p:txBody>
      </p:sp>
      <p:pic>
        <p:nvPicPr>
          <p:cNvPr id="36" name="Image 35" descr="Une image contenant Graphique, Caractère coloré, cercle, graphisme&#10;&#10;Description générée automatiquement">
            <a:extLst>
              <a:ext uri="{FF2B5EF4-FFF2-40B4-BE49-F238E27FC236}">
                <a16:creationId xmlns:a16="http://schemas.microsoft.com/office/drawing/2014/main" id="{884C0137-04DE-C54C-31C7-42449ABE74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2775" y="392246"/>
            <a:ext cx="615133" cy="615133"/>
          </a:xfrm>
          <a:prstGeom prst="rect">
            <a:avLst/>
          </a:prstGeom>
        </p:spPr>
      </p:pic>
      <p:sp>
        <p:nvSpPr>
          <p:cNvPr id="38" name="ZoneTexte 37">
            <a:extLst>
              <a:ext uri="{FF2B5EF4-FFF2-40B4-BE49-F238E27FC236}">
                <a16:creationId xmlns:a16="http://schemas.microsoft.com/office/drawing/2014/main" id="{39DAC5B9-8131-CC12-73FB-D2547C25A6F6}"/>
              </a:ext>
            </a:extLst>
          </p:cNvPr>
          <p:cNvSpPr txBox="1"/>
          <p:nvPr/>
        </p:nvSpPr>
        <p:spPr>
          <a:xfrm>
            <a:off x="8611105" y="1395532"/>
            <a:ext cx="4690109" cy="2031325"/>
          </a:xfrm>
          <a:prstGeom prst="rect">
            <a:avLst/>
          </a:prstGeom>
          <a:noFill/>
        </p:spPr>
        <p:txBody>
          <a:bodyPr wrap="square" rtlCol="0">
            <a:spAutoFit/>
          </a:bodyPr>
          <a:lstStyle/>
          <a:p>
            <a:pPr algn="just"/>
            <a:r>
              <a:rPr lang="fr-CH" dirty="0"/>
              <a:t>Les femmes de 50 à 74 ans, domiciliées dans le canton de Fribourg, sont invitées tous les 2 ans à effectuer une mammographie (radiographie de seins). </a:t>
            </a:r>
          </a:p>
          <a:p>
            <a:pPr algn="just"/>
            <a:endParaRPr lang="fr-CH" dirty="0"/>
          </a:p>
          <a:p>
            <a:pPr algn="just"/>
            <a:r>
              <a:rPr lang="fr-CH" dirty="0"/>
              <a:t>Consultez </a:t>
            </a:r>
            <a:r>
              <a:rPr lang="fr-CH" dirty="0">
                <a:solidFill>
                  <a:srgbClr val="03AD8D"/>
                </a:solidFill>
                <a:hlinkClick r:id="rId5">
                  <a:extLst>
                    <a:ext uri="{A12FA001-AC4F-418D-AE19-62706E023703}">
                      <ahyp:hlinkClr xmlns:ahyp="http://schemas.microsoft.com/office/drawing/2018/hyperlinkcolor" val="tx"/>
                    </a:ext>
                  </a:extLst>
                </a:hlinkClick>
              </a:rPr>
              <a:t>https://www.swisscancerscreening.ch</a:t>
            </a:r>
            <a:r>
              <a:rPr lang="fr-CH" dirty="0">
                <a:solidFill>
                  <a:srgbClr val="03AD8D"/>
                </a:solidFill>
              </a:rPr>
              <a:t> </a:t>
            </a:r>
            <a:r>
              <a:rPr lang="fr-CH" dirty="0"/>
              <a:t>pour plus d’informations</a:t>
            </a:r>
          </a:p>
        </p:txBody>
      </p:sp>
      <p:pic>
        <p:nvPicPr>
          <p:cNvPr id="5" name="Image 4">
            <a:extLst>
              <a:ext uri="{FF2B5EF4-FFF2-40B4-BE49-F238E27FC236}">
                <a16:creationId xmlns:a16="http://schemas.microsoft.com/office/drawing/2014/main" id="{B02175F5-CF96-B51A-2851-B79D0AE8413E}"/>
              </a:ext>
            </a:extLst>
          </p:cNvPr>
          <p:cNvPicPr>
            <a:picLocks noChangeAspect="1"/>
          </p:cNvPicPr>
          <p:nvPr/>
        </p:nvPicPr>
        <p:blipFill>
          <a:blip r:embed="rId6"/>
          <a:stretch>
            <a:fillRect/>
          </a:stretch>
        </p:blipFill>
        <p:spPr>
          <a:xfrm>
            <a:off x="13489195" y="996020"/>
            <a:ext cx="1333488" cy="2940739"/>
          </a:xfrm>
          <a:prstGeom prst="rect">
            <a:avLst/>
          </a:prstGeom>
        </p:spPr>
      </p:pic>
      <p:sp>
        <p:nvSpPr>
          <p:cNvPr id="6" name="Rectangle 5">
            <a:extLst>
              <a:ext uri="{FF2B5EF4-FFF2-40B4-BE49-F238E27FC236}">
                <a16:creationId xmlns:a16="http://schemas.microsoft.com/office/drawing/2014/main" id="{F716BED6-D178-80D5-ADFD-C41BB3F7F2B2}"/>
              </a:ext>
            </a:extLst>
          </p:cNvPr>
          <p:cNvSpPr/>
          <p:nvPr/>
        </p:nvSpPr>
        <p:spPr>
          <a:xfrm>
            <a:off x="476645" y="3599087"/>
            <a:ext cx="8644322" cy="4407113"/>
          </a:xfrm>
          <a:prstGeom prst="rect">
            <a:avLst/>
          </a:prstGeom>
          <a:solidFill>
            <a:schemeClr val="bg1"/>
          </a:solid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tx1">
                  <a:lumMod val="75000"/>
                  <a:lumOff val="25000"/>
                </a:schemeClr>
              </a:solidFill>
            </a:endParaRPr>
          </a:p>
        </p:txBody>
      </p:sp>
      <p:sp>
        <p:nvSpPr>
          <p:cNvPr id="7" name="ZoneTexte 6">
            <a:extLst>
              <a:ext uri="{FF2B5EF4-FFF2-40B4-BE49-F238E27FC236}">
                <a16:creationId xmlns:a16="http://schemas.microsoft.com/office/drawing/2014/main" id="{3DD38042-F3D5-E342-AF52-0C32DDA1CE88}"/>
              </a:ext>
            </a:extLst>
          </p:cNvPr>
          <p:cNvSpPr txBox="1"/>
          <p:nvPr/>
        </p:nvSpPr>
        <p:spPr>
          <a:xfrm>
            <a:off x="633992" y="4483163"/>
            <a:ext cx="8486975" cy="2308324"/>
          </a:xfrm>
          <a:prstGeom prst="rect">
            <a:avLst/>
          </a:prstGeom>
          <a:noFill/>
        </p:spPr>
        <p:txBody>
          <a:bodyPr wrap="square" rtlCol="0">
            <a:spAutoFit/>
          </a:bodyPr>
          <a:lstStyle/>
          <a:p>
            <a:pPr algn="just"/>
            <a:r>
              <a:rPr lang="fr-CH" dirty="0"/>
              <a:t>Toutes les personnes âgées de 50 à 69 ans, domiciliées dans le canton de Fribourg, sont invitées à effectuer un dépistage du cancer du côlon</a:t>
            </a:r>
          </a:p>
          <a:p>
            <a:pPr algn="just"/>
            <a:endParaRPr lang="fr-CH" dirty="0"/>
          </a:p>
          <a:p>
            <a:pPr algn="just"/>
            <a:r>
              <a:rPr lang="fr-CH" dirty="0"/>
              <a:t>Deux options sont proposées:</a:t>
            </a:r>
          </a:p>
          <a:p>
            <a:pPr marL="285750" indent="-285750" algn="just">
              <a:buFont typeface="Arial" panose="020B0604020202020204" pitchFamily="34" charset="0"/>
              <a:buChar char="•"/>
            </a:pPr>
            <a:r>
              <a:rPr lang="fr-CH" dirty="0"/>
              <a:t>Un test de recherche de sang occulte dans les selles (FIT) tous les 2 ans</a:t>
            </a:r>
          </a:p>
          <a:p>
            <a:pPr marL="285750" indent="-285750" algn="just">
              <a:buFont typeface="Arial" panose="020B0604020202020204" pitchFamily="34" charset="0"/>
              <a:buChar char="•"/>
            </a:pPr>
            <a:r>
              <a:rPr lang="fr-CH" dirty="0"/>
              <a:t>Une coloscopie tous les 10 ans</a:t>
            </a:r>
          </a:p>
          <a:p>
            <a:pPr algn="just"/>
            <a:endParaRPr lang="fr-CH" dirty="0"/>
          </a:p>
          <a:p>
            <a:pPr algn="just"/>
            <a:r>
              <a:rPr lang="fr-CH" dirty="0"/>
              <a:t>Consultez </a:t>
            </a:r>
            <a:r>
              <a:rPr lang="fr-CH" dirty="0">
                <a:solidFill>
                  <a:srgbClr val="03AD8D"/>
                </a:solidFill>
                <a:hlinkClick r:id="rId5">
                  <a:extLst>
                    <a:ext uri="{A12FA001-AC4F-418D-AE19-62706E023703}">
                      <ahyp:hlinkClr xmlns:ahyp="http://schemas.microsoft.com/office/drawing/2018/hyperlinkcolor" val="tx"/>
                    </a:ext>
                  </a:extLst>
                </a:hlinkClick>
              </a:rPr>
              <a:t>https://www.swisscancerscreening.ch</a:t>
            </a:r>
            <a:r>
              <a:rPr lang="fr-CH" dirty="0">
                <a:solidFill>
                  <a:srgbClr val="03AD8D"/>
                </a:solidFill>
              </a:rPr>
              <a:t> </a:t>
            </a:r>
            <a:r>
              <a:rPr lang="fr-CH" dirty="0"/>
              <a:t>pour plus d’informations</a:t>
            </a:r>
          </a:p>
        </p:txBody>
      </p:sp>
      <p:sp>
        <p:nvSpPr>
          <p:cNvPr id="8" name="ZoneTexte 7">
            <a:extLst>
              <a:ext uri="{FF2B5EF4-FFF2-40B4-BE49-F238E27FC236}">
                <a16:creationId xmlns:a16="http://schemas.microsoft.com/office/drawing/2014/main" id="{7B943C03-E393-B55C-AD67-459ABAC2776C}"/>
              </a:ext>
            </a:extLst>
          </p:cNvPr>
          <p:cNvSpPr txBox="1"/>
          <p:nvPr/>
        </p:nvSpPr>
        <p:spPr>
          <a:xfrm>
            <a:off x="1619273" y="3658257"/>
            <a:ext cx="5551359" cy="830997"/>
          </a:xfrm>
          <a:prstGeom prst="rect">
            <a:avLst/>
          </a:prstGeom>
          <a:noFill/>
        </p:spPr>
        <p:txBody>
          <a:bodyPr wrap="square" rtlCol="0">
            <a:spAutoFit/>
          </a:bodyPr>
          <a:lstStyle/>
          <a:p>
            <a:r>
              <a:rPr lang="fr-CH" sz="2400" b="1" dirty="0">
                <a:solidFill>
                  <a:srgbClr val="6666FF"/>
                </a:solidFill>
                <a:latin typeface="NewsGothicMT"/>
              </a:rPr>
              <a:t>Dépister et prévenir le cancer du côlon</a:t>
            </a:r>
            <a:endParaRPr lang="fr-CH" sz="2400" b="1" dirty="0">
              <a:solidFill>
                <a:srgbClr val="6666FF"/>
              </a:solidFill>
            </a:endParaRPr>
          </a:p>
          <a:p>
            <a:pPr algn="just"/>
            <a:endParaRPr lang="fr-CH" sz="2400" dirty="0"/>
          </a:p>
        </p:txBody>
      </p:sp>
      <p:pic>
        <p:nvPicPr>
          <p:cNvPr id="9" name="Image 8">
            <a:extLst>
              <a:ext uri="{FF2B5EF4-FFF2-40B4-BE49-F238E27FC236}">
                <a16:creationId xmlns:a16="http://schemas.microsoft.com/office/drawing/2014/main" id="{8FBBE075-B6D0-1CE7-9B75-EDAB056A9787}"/>
              </a:ext>
            </a:extLst>
          </p:cNvPr>
          <p:cNvPicPr>
            <a:picLocks noChangeAspect="1"/>
          </p:cNvPicPr>
          <p:nvPr/>
        </p:nvPicPr>
        <p:blipFill rotWithShape="1">
          <a:blip r:embed="rId7"/>
          <a:srcRect t="12099"/>
          <a:stretch/>
        </p:blipFill>
        <p:spPr>
          <a:xfrm>
            <a:off x="6573604" y="6748820"/>
            <a:ext cx="2253507" cy="1114231"/>
          </a:xfrm>
          <a:prstGeom prst="rect">
            <a:avLst/>
          </a:prstGeom>
        </p:spPr>
      </p:pic>
      <p:sp>
        <p:nvSpPr>
          <p:cNvPr id="11" name="ZoneTexte 10">
            <a:extLst>
              <a:ext uri="{FF2B5EF4-FFF2-40B4-BE49-F238E27FC236}">
                <a16:creationId xmlns:a16="http://schemas.microsoft.com/office/drawing/2014/main" id="{B29784CA-1E9F-3017-9EAD-93286A6F9DBE}"/>
              </a:ext>
            </a:extLst>
          </p:cNvPr>
          <p:cNvSpPr txBox="1"/>
          <p:nvPr/>
        </p:nvSpPr>
        <p:spPr>
          <a:xfrm>
            <a:off x="11573029" y="6920367"/>
            <a:ext cx="5551359" cy="830997"/>
          </a:xfrm>
          <a:prstGeom prst="rect">
            <a:avLst/>
          </a:prstGeom>
          <a:noFill/>
        </p:spPr>
        <p:txBody>
          <a:bodyPr wrap="square" rtlCol="0">
            <a:spAutoFit/>
          </a:bodyPr>
          <a:lstStyle/>
          <a:p>
            <a:r>
              <a:rPr lang="fr-CH" sz="2400" b="1" dirty="0">
                <a:solidFill>
                  <a:srgbClr val="00B0F0"/>
                </a:solidFill>
                <a:latin typeface="NewsGothicMT"/>
              </a:rPr>
              <a:t>Prévenir le cancer</a:t>
            </a:r>
            <a:endParaRPr lang="fr-CH" sz="2400" b="1" dirty="0">
              <a:solidFill>
                <a:srgbClr val="00B0F0"/>
              </a:solidFill>
            </a:endParaRPr>
          </a:p>
          <a:p>
            <a:pPr algn="just"/>
            <a:endParaRPr lang="fr-CH" sz="2400" dirty="0"/>
          </a:p>
        </p:txBody>
      </p:sp>
      <p:sp>
        <p:nvSpPr>
          <p:cNvPr id="14" name="ZoneTexte 13">
            <a:extLst>
              <a:ext uri="{FF2B5EF4-FFF2-40B4-BE49-F238E27FC236}">
                <a16:creationId xmlns:a16="http://schemas.microsoft.com/office/drawing/2014/main" id="{915883E2-4110-2205-26D5-45B7C9DF6BA5}"/>
              </a:ext>
            </a:extLst>
          </p:cNvPr>
          <p:cNvSpPr txBox="1"/>
          <p:nvPr/>
        </p:nvSpPr>
        <p:spPr>
          <a:xfrm>
            <a:off x="12974941" y="7487688"/>
            <a:ext cx="4932058" cy="1477328"/>
          </a:xfrm>
          <a:prstGeom prst="rect">
            <a:avLst/>
          </a:prstGeom>
          <a:noFill/>
        </p:spPr>
        <p:txBody>
          <a:bodyPr wrap="square" rtlCol="0">
            <a:spAutoFit/>
          </a:bodyPr>
          <a:lstStyle/>
          <a:p>
            <a:r>
              <a:rPr lang="fr-CH" dirty="0"/>
              <a:t>Actions et manifestations ciblée et relais des campagnes nationales pour prévenir le cancer </a:t>
            </a:r>
          </a:p>
          <a:p>
            <a:endParaRPr lang="fr-CH" dirty="0">
              <a:sym typeface="Wingdings" panose="05000000000000000000" pitchFamily="2" charset="2"/>
            </a:endParaRPr>
          </a:p>
          <a:p>
            <a:r>
              <a:rPr lang="fr-CH" dirty="0">
                <a:sym typeface="Wingdings" panose="05000000000000000000" pitchFamily="2" charset="2"/>
              </a:rPr>
              <a:t>Consultez </a:t>
            </a:r>
            <a:r>
              <a:rPr lang="fr-CH" dirty="0"/>
              <a:t> </a:t>
            </a:r>
            <a:r>
              <a:rPr lang="fr-CH" dirty="0">
                <a:solidFill>
                  <a:srgbClr val="03AD8D"/>
                </a:solidFill>
                <a:hlinkClick r:id="rId8">
                  <a:extLst>
                    <a:ext uri="{A12FA001-AC4F-418D-AE19-62706E023703}">
                      <ahyp:hlinkClr xmlns:ahyp="http://schemas.microsoft.com/office/drawing/2018/hyperlinkcolor" val="tx"/>
                    </a:ext>
                  </a:extLst>
                </a:hlinkClick>
              </a:rPr>
              <a:t>www.liguecancer-fr.ch</a:t>
            </a:r>
            <a:r>
              <a:rPr lang="fr-CH" dirty="0">
                <a:sym typeface="Wingdings" panose="05000000000000000000" pitchFamily="2" charset="2"/>
              </a:rPr>
              <a:t> pour connaître nos prochains événements. </a:t>
            </a:r>
            <a:endParaRPr lang="fr-CH" dirty="0"/>
          </a:p>
        </p:txBody>
      </p:sp>
      <p:pic>
        <p:nvPicPr>
          <p:cNvPr id="19" name="Image 18">
            <a:extLst>
              <a:ext uri="{FF2B5EF4-FFF2-40B4-BE49-F238E27FC236}">
                <a16:creationId xmlns:a16="http://schemas.microsoft.com/office/drawing/2014/main" id="{89977E36-729F-A0E9-1043-6DC584E124F7}"/>
              </a:ext>
            </a:extLst>
          </p:cNvPr>
          <p:cNvPicPr>
            <a:picLocks noChangeAspect="1"/>
          </p:cNvPicPr>
          <p:nvPr/>
        </p:nvPicPr>
        <p:blipFill>
          <a:blip r:embed="rId9"/>
          <a:stretch>
            <a:fillRect/>
          </a:stretch>
        </p:blipFill>
        <p:spPr>
          <a:xfrm>
            <a:off x="9714021" y="7782658"/>
            <a:ext cx="2521857" cy="1323975"/>
          </a:xfrm>
          <a:prstGeom prst="rect">
            <a:avLst/>
          </a:prstGeom>
        </p:spPr>
      </p:pic>
      <p:pic>
        <p:nvPicPr>
          <p:cNvPr id="30" name="Image 29" descr="Une image contenant logo, symbole, Graphique, Police&#10;&#10;Description générée automatiquement">
            <a:extLst>
              <a:ext uri="{FF2B5EF4-FFF2-40B4-BE49-F238E27FC236}">
                <a16:creationId xmlns:a16="http://schemas.microsoft.com/office/drawing/2014/main" id="{159DF2CE-02A3-0537-47AF-B78D528014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3177" y="3655889"/>
            <a:ext cx="641457" cy="641457"/>
          </a:xfrm>
          <a:prstGeom prst="rect">
            <a:avLst/>
          </a:prstGeom>
        </p:spPr>
      </p:pic>
      <p:pic>
        <p:nvPicPr>
          <p:cNvPr id="35" name="Image 34" descr="Une image contenant Graphique, clipart, créativité, silhouette&#10;&#10;Description générée automatiquement">
            <a:extLst>
              <a:ext uri="{FF2B5EF4-FFF2-40B4-BE49-F238E27FC236}">
                <a16:creationId xmlns:a16="http://schemas.microsoft.com/office/drawing/2014/main" id="{ED7B5E15-2636-E6A2-A3D6-0C258E8091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14021" y="6912612"/>
            <a:ext cx="773527" cy="770693"/>
          </a:xfrm>
          <a:prstGeom prst="rect">
            <a:avLst/>
          </a:prstGeom>
        </p:spPr>
      </p:pic>
    </p:spTree>
    <p:extLst>
      <p:ext uri="{BB962C8B-B14F-4D97-AF65-F5344CB8AC3E}">
        <p14:creationId xmlns:p14="http://schemas.microsoft.com/office/powerpoint/2010/main" val="2287914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893696EF-1B02-263B-E066-F74248113AA4}"/>
              </a:ext>
            </a:extLst>
          </p:cNvPr>
          <p:cNvSpPr/>
          <p:nvPr/>
        </p:nvSpPr>
        <p:spPr>
          <a:xfrm>
            <a:off x="495300" y="647700"/>
            <a:ext cx="17297400" cy="8763000"/>
          </a:xfrm>
          <a:prstGeom prst="rect">
            <a:avLst/>
          </a:prstGeom>
          <a:noFill/>
          <a:ln w="57150">
            <a:solidFill>
              <a:srgbClr val="03A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CustomShape 3">
            <a:extLst>
              <a:ext uri="{FF2B5EF4-FFF2-40B4-BE49-F238E27FC236}">
                <a16:creationId xmlns:a16="http://schemas.microsoft.com/office/drawing/2014/main" id="{E27A3E3C-373D-DC8B-6FFA-3EA1D46A5F01}"/>
              </a:ext>
            </a:extLst>
          </p:cNvPr>
          <p:cNvSpPr/>
          <p:nvPr/>
        </p:nvSpPr>
        <p:spPr>
          <a:xfrm>
            <a:off x="2926086" y="1458574"/>
            <a:ext cx="1682388"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e-DE" b="0" i="1" u="none" strike="noStrike" kern="1200" cap="none" spc="-1" normalizeH="0" baseline="0" noProof="0" dirty="0">
                <a:ln>
                  <a:noFill/>
                </a:ln>
                <a:solidFill>
                  <a:schemeClr val="bg1">
                    <a:lumMod val="85000"/>
                  </a:schemeClr>
                </a:solidFill>
                <a:effectLst/>
                <a:uLnTx/>
                <a:uFillTx/>
                <a:latin typeface="Arial"/>
              </a:rPr>
              <a:t>Avant la </a:t>
            </a:r>
            <a:r>
              <a:rPr kumimoji="0" lang="de-DE" b="0" i="1" u="none" strike="noStrike" kern="1200" cap="none" spc="-1" normalizeH="0" baseline="0" noProof="0" dirty="0" err="1">
                <a:ln>
                  <a:noFill/>
                </a:ln>
                <a:solidFill>
                  <a:schemeClr val="bg1">
                    <a:lumMod val="85000"/>
                  </a:schemeClr>
                </a:solidFill>
                <a:effectLst/>
                <a:uLnTx/>
                <a:uFillTx/>
                <a:latin typeface="Arial"/>
              </a:rPr>
              <a:t>maladie</a:t>
            </a:r>
            <a:endParaRPr kumimoji="0" lang="en-US" b="0" i="1" u="none" strike="noStrike" kern="1200" cap="none" spc="-1" normalizeH="0" baseline="0" noProof="0" dirty="0">
              <a:ln>
                <a:noFill/>
              </a:ln>
              <a:solidFill>
                <a:schemeClr val="bg1">
                  <a:lumMod val="85000"/>
                </a:schemeClr>
              </a:solidFill>
              <a:effectLst/>
              <a:uLnTx/>
              <a:uFillTx/>
              <a:latin typeface="Calibri"/>
            </a:endParaRPr>
          </a:p>
        </p:txBody>
      </p:sp>
      <p:sp>
        <p:nvSpPr>
          <p:cNvPr id="12" name="CustomShape 4">
            <a:extLst>
              <a:ext uri="{FF2B5EF4-FFF2-40B4-BE49-F238E27FC236}">
                <a16:creationId xmlns:a16="http://schemas.microsoft.com/office/drawing/2014/main" id="{9308D4E9-67CD-CD1C-8EEA-77004D8D5ED1}"/>
              </a:ext>
            </a:extLst>
          </p:cNvPr>
          <p:cNvSpPr/>
          <p:nvPr/>
        </p:nvSpPr>
        <p:spPr>
          <a:xfrm>
            <a:off x="8077200" y="1519566"/>
            <a:ext cx="3511880"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e-DE" b="0" i="1" u="none" strike="noStrike" kern="1200" cap="none" spc="-1" normalizeH="0" baseline="0" noProof="0" dirty="0">
                <a:ln>
                  <a:noFill/>
                </a:ln>
                <a:solidFill>
                  <a:srgbClr val="000000"/>
                </a:solidFill>
                <a:effectLst/>
                <a:uLnTx/>
                <a:uFillTx/>
                <a:latin typeface="Arial"/>
              </a:rPr>
              <a:t>Pendant et après </a:t>
            </a:r>
            <a:r>
              <a:rPr kumimoji="0" lang="fr-FR" b="0" i="1" u="none" strike="noStrike" kern="1200" cap="none" spc="-1" normalizeH="0" baseline="0" noProof="0" dirty="0">
                <a:ln>
                  <a:noFill/>
                </a:ln>
                <a:solidFill>
                  <a:srgbClr val="000000"/>
                </a:solidFill>
                <a:effectLst/>
                <a:uLnTx/>
                <a:uFillTx/>
                <a:latin typeface="Arial"/>
              </a:rPr>
              <a:t>la maladie</a:t>
            </a:r>
            <a:endParaRPr kumimoji="0" lang="en-US" b="0" i="0" u="none" strike="noStrike" kern="1200" cap="none" spc="-1" normalizeH="0" baseline="0" noProof="0" dirty="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en-US" b="0" i="1" u="none" strike="noStrike" kern="1200" cap="none" spc="-1" normalizeH="0" baseline="0" noProof="0" dirty="0">
              <a:ln>
                <a:noFill/>
              </a:ln>
              <a:solidFill>
                <a:prstClr val="black"/>
              </a:solidFill>
              <a:effectLst/>
              <a:uLnTx/>
              <a:uFillTx/>
              <a:latin typeface="Calibri"/>
            </a:endParaRPr>
          </a:p>
        </p:txBody>
      </p:sp>
      <p:sp>
        <p:nvSpPr>
          <p:cNvPr id="13" name="CustomShape 5">
            <a:extLst>
              <a:ext uri="{FF2B5EF4-FFF2-40B4-BE49-F238E27FC236}">
                <a16:creationId xmlns:a16="http://schemas.microsoft.com/office/drawing/2014/main" id="{26E50AE2-0A83-EEBF-8A9F-6DFB13173B22}"/>
              </a:ext>
            </a:extLst>
          </p:cNvPr>
          <p:cNvSpPr/>
          <p:nvPr/>
        </p:nvSpPr>
        <p:spPr>
          <a:xfrm>
            <a:off x="2380571" y="3308372"/>
            <a:ext cx="2590282" cy="751762"/>
          </a:xfrm>
          <a:prstGeom prst="roundRect">
            <a:avLst>
              <a:gd name="adj"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e-DE" sz="1400" b="1" i="0" u="none" strike="noStrike" kern="1200" cap="none" spc="-1" normalizeH="0" baseline="0" noProof="0" dirty="0" err="1">
                <a:ln>
                  <a:noFill/>
                </a:ln>
                <a:solidFill>
                  <a:schemeClr val="bg1">
                    <a:lumMod val="85000"/>
                  </a:schemeClr>
                </a:solidFill>
                <a:effectLst/>
                <a:uLnTx/>
                <a:uFillTx/>
                <a:latin typeface="Arial"/>
              </a:rPr>
              <a:t>Prévention</a:t>
            </a:r>
            <a:r>
              <a:rPr kumimoji="0" lang="de-DE" sz="1400" b="1" i="0" u="none" strike="noStrike" kern="1200" cap="none" spc="-1" normalizeH="0" baseline="0" noProof="0" dirty="0">
                <a:ln>
                  <a:noFill/>
                </a:ln>
                <a:solidFill>
                  <a:schemeClr val="bg1">
                    <a:lumMod val="85000"/>
                  </a:schemeClr>
                </a:solidFill>
                <a:effectLst/>
                <a:uLnTx/>
                <a:uFillTx/>
                <a:latin typeface="Arial"/>
              </a:rPr>
              <a:t>, </a:t>
            </a:r>
            <a:r>
              <a:rPr kumimoji="0" lang="de-DE" sz="1400" b="1" i="0" u="none" strike="noStrike" kern="1200" cap="none" spc="-1" normalizeH="0" baseline="0" noProof="0" dirty="0" err="1">
                <a:ln>
                  <a:noFill/>
                </a:ln>
                <a:solidFill>
                  <a:schemeClr val="bg1">
                    <a:lumMod val="85000"/>
                  </a:schemeClr>
                </a:solidFill>
                <a:effectLst/>
                <a:uLnTx/>
                <a:uFillTx/>
                <a:latin typeface="Arial"/>
              </a:rPr>
              <a:t>détection</a:t>
            </a:r>
            <a:r>
              <a:rPr kumimoji="0" lang="de-DE" sz="1400" b="1" i="0" u="none" strike="noStrike" kern="1200" cap="none" spc="-1" normalizeH="0" baseline="0" noProof="0" dirty="0">
                <a:ln>
                  <a:noFill/>
                </a:ln>
                <a:solidFill>
                  <a:schemeClr val="bg1">
                    <a:lumMod val="85000"/>
                  </a:schemeClr>
                </a:solidFill>
                <a:effectLst/>
                <a:uLnTx/>
                <a:uFillTx/>
                <a:latin typeface="Arial"/>
              </a:rPr>
              <a:t> </a:t>
            </a:r>
            <a:r>
              <a:rPr kumimoji="0" lang="de-DE" sz="1400" b="1" i="0" u="none" strike="noStrike" kern="1200" cap="none" spc="-1" normalizeH="0" baseline="0" noProof="0" dirty="0" err="1">
                <a:ln>
                  <a:noFill/>
                </a:ln>
                <a:solidFill>
                  <a:schemeClr val="bg1">
                    <a:lumMod val="85000"/>
                  </a:schemeClr>
                </a:solidFill>
                <a:effectLst/>
                <a:uLnTx/>
                <a:uFillTx/>
                <a:latin typeface="Arial"/>
              </a:rPr>
              <a:t>précoce</a:t>
            </a:r>
            <a:r>
              <a:rPr kumimoji="0" lang="de-DE" sz="1400" b="1" i="0" u="none" strike="noStrike" kern="1200" cap="none" spc="-1" normalizeH="0" baseline="0" noProof="0" dirty="0">
                <a:ln>
                  <a:noFill/>
                </a:ln>
                <a:solidFill>
                  <a:schemeClr val="bg1">
                    <a:lumMod val="85000"/>
                  </a:schemeClr>
                </a:solidFill>
                <a:effectLst/>
                <a:uLnTx/>
                <a:uFillTx/>
                <a:latin typeface="Arial"/>
              </a:rPr>
              <a:t> et </a:t>
            </a:r>
            <a:r>
              <a:rPr kumimoji="0" lang="de-DE" sz="1400" b="1" i="0" u="none" strike="noStrike" kern="1200" cap="none" spc="-1" normalizeH="0" baseline="0" noProof="0" dirty="0" err="1">
                <a:ln>
                  <a:noFill/>
                </a:ln>
                <a:solidFill>
                  <a:schemeClr val="bg1">
                    <a:lumMod val="85000"/>
                  </a:schemeClr>
                </a:solidFill>
                <a:effectLst/>
                <a:uLnTx/>
                <a:uFillTx/>
                <a:latin typeface="Arial"/>
              </a:rPr>
              <a:t>sensibilisation</a:t>
            </a:r>
            <a:endParaRPr kumimoji="0" lang="en-US" sz="1400" b="1" i="0" u="none" strike="noStrike" kern="1200" cap="none" spc="-1" normalizeH="0" baseline="0" noProof="0" dirty="0">
              <a:ln>
                <a:noFill/>
              </a:ln>
              <a:solidFill>
                <a:schemeClr val="bg1">
                  <a:lumMod val="85000"/>
                </a:schemeClr>
              </a:solidFill>
              <a:effectLst/>
              <a:uLnTx/>
              <a:uFillTx/>
              <a:latin typeface="Calibri"/>
            </a:endParaRPr>
          </a:p>
        </p:txBody>
      </p:sp>
      <p:sp>
        <p:nvSpPr>
          <p:cNvPr id="14" name="CustomShape 6">
            <a:extLst>
              <a:ext uri="{FF2B5EF4-FFF2-40B4-BE49-F238E27FC236}">
                <a16:creationId xmlns:a16="http://schemas.microsoft.com/office/drawing/2014/main" id="{B7A3C2C5-B487-F332-9BC0-6F0BF1294758}"/>
              </a:ext>
            </a:extLst>
          </p:cNvPr>
          <p:cNvSpPr/>
          <p:nvPr/>
        </p:nvSpPr>
        <p:spPr>
          <a:xfrm>
            <a:off x="5585230" y="3308371"/>
            <a:ext cx="4791416" cy="785853"/>
          </a:xfrm>
          <a:prstGeom prst="roundRect">
            <a:avLst>
              <a:gd name="adj"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e-DE" sz="1900" b="1" i="0" u="none" strike="noStrike" kern="1200" cap="none" spc="-1" normalizeH="0" baseline="0" noProof="0" dirty="0" err="1">
                <a:ln>
                  <a:noFill/>
                </a:ln>
                <a:solidFill>
                  <a:srgbClr val="000000"/>
                </a:solidFill>
                <a:effectLst/>
                <a:uLnTx/>
                <a:uFillTx/>
                <a:latin typeface="Arial"/>
              </a:rPr>
              <a:t>Soins</a:t>
            </a:r>
            <a:r>
              <a:rPr kumimoji="0" lang="de-DE" sz="1900" b="1" i="0" u="none" strike="noStrike" kern="1200" cap="none" spc="-1" normalizeH="0" baseline="0" noProof="0" dirty="0">
                <a:ln>
                  <a:noFill/>
                </a:ln>
                <a:solidFill>
                  <a:srgbClr val="000000"/>
                </a:solidFill>
                <a:effectLst/>
                <a:uLnTx/>
                <a:uFillTx/>
                <a:latin typeface="Arial"/>
              </a:rPr>
              <a:t> et </a:t>
            </a:r>
            <a:r>
              <a:rPr kumimoji="0" lang="de-DE" sz="1900" b="1" i="0" u="none" strike="noStrike" kern="1200" cap="none" spc="-1" normalizeH="0" baseline="0" noProof="0" dirty="0" err="1">
                <a:ln>
                  <a:noFill/>
                </a:ln>
                <a:solidFill>
                  <a:srgbClr val="000000"/>
                </a:solidFill>
                <a:effectLst/>
                <a:uLnTx/>
                <a:uFillTx/>
                <a:latin typeface="Arial"/>
              </a:rPr>
              <a:t>soutien</a:t>
            </a:r>
            <a:r>
              <a:rPr kumimoji="0" lang="de-DE" sz="1900" b="1" i="0" u="none" strike="noStrike" kern="1200" cap="none" spc="-1" normalizeH="0" baseline="0" noProof="0" dirty="0">
                <a:ln>
                  <a:noFill/>
                </a:ln>
                <a:solidFill>
                  <a:srgbClr val="000000"/>
                </a:solidFill>
                <a:effectLst/>
                <a:uLnTx/>
                <a:uFillTx/>
                <a:latin typeface="Arial"/>
              </a:rPr>
              <a:t> (</a:t>
            </a:r>
            <a:r>
              <a:rPr kumimoji="0" lang="de-DE" sz="1900" b="1" i="0" u="none" strike="noStrike" kern="1200" cap="none" spc="-1" normalizeH="0" baseline="0" noProof="0" dirty="0" err="1">
                <a:ln>
                  <a:noFill/>
                </a:ln>
                <a:solidFill>
                  <a:srgbClr val="000000"/>
                </a:solidFill>
                <a:effectLst/>
                <a:uLnTx/>
                <a:uFillTx/>
                <a:latin typeface="Arial"/>
              </a:rPr>
              <a:t>individuels</a:t>
            </a:r>
            <a:r>
              <a:rPr kumimoji="0" lang="de-DE" sz="1900" b="1" i="0" u="none" strike="noStrike" kern="1200" cap="none" spc="-1" normalizeH="0" baseline="0" noProof="0" dirty="0">
                <a:ln>
                  <a:noFill/>
                </a:ln>
                <a:solidFill>
                  <a:srgbClr val="000000"/>
                </a:solidFill>
                <a:effectLst/>
                <a:uLnTx/>
                <a:uFillTx/>
                <a:latin typeface="Arial"/>
              </a:rPr>
              <a:t> et </a:t>
            </a:r>
            <a:r>
              <a:rPr kumimoji="0" lang="de-DE" sz="1900" b="1" i="0" u="none" strike="noStrike" kern="1200" cap="none" spc="-1" normalizeH="0" baseline="0" noProof="0" dirty="0" err="1">
                <a:ln>
                  <a:noFill/>
                </a:ln>
                <a:solidFill>
                  <a:srgbClr val="000000"/>
                </a:solidFill>
                <a:effectLst/>
                <a:uLnTx/>
                <a:uFillTx/>
                <a:latin typeface="Arial"/>
              </a:rPr>
              <a:t>collectifs</a:t>
            </a:r>
            <a:r>
              <a:rPr kumimoji="0" lang="de-DE" sz="1900" b="1" i="0" u="none" strike="noStrike" kern="1200" cap="none" spc="-1" normalizeH="0" baseline="0" noProof="0" dirty="0">
                <a:ln>
                  <a:noFill/>
                </a:ln>
                <a:solidFill>
                  <a:srgbClr val="000000"/>
                </a:solidFill>
                <a:effectLst/>
                <a:uLnTx/>
                <a:uFillTx/>
                <a:latin typeface="Arial"/>
              </a:rPr>
              <a:t>) </a:t>
            </a:r>
            <a:r>
              <a:rPr kumimoji="0" lang="de-DE" sz="1900" b="1" i="0" u="none" strike="noStrike" kern="1200" cap="none" spc="-1" normalizeH="0" baseline="0" noProof="0" dirty="0" err="1">
                <a:ln>
                  <a:noFill/>
                </a:ln>
                <a:solidFill>
                  <a:srgbClr val="000000"/>
                </a:solidFill>
                <a:effectLst/>
                <a:uLnTx/>
                <a:uFillTx/>
                <a:latin typeface="Arial"/>
              </a:rPr>
              <a:t>aux</a:t>
            </a:r>
            <a:r>
              <a:rPr kumimoji="0" lang="de-DE" sz="1900" b="1" i="0" u="none" strike="noStrike" kern="1200" cap="none" spc="-1" normalizeH="0" baseline="0" noProof="0" dirty="0">
                <a:ln>
                  <a:noFill/>
                </a:ln>
                <a:solidFill>
                  <a:srgbClr val="000000"/>
                </a:solidFill>
                <a:effectLst/>
                <a:uLnTx/>
                <a:uFillTx/>
                <a:latin typeface="Arial"/>
              </a:rPr>
              <a:t> </a:t>
            </a:r>
            <a:r>
              <a:rPr kumimoji="0" lang="de-DE" sz="1900" b="1" i="0" u="none" strike="noStrike" kern="1200" cap="none" spc="-1" normalizeH="0" baseline="0" noProof="0" dirty="0" err="1">
                <a:ln>
                  <a:noFill/>
                </a:ln>
                <a:solidFill>
                  <a:srgbClr val="000000"/>
                </a:solidFill>
                <a:effectLst/>
                <a:uLnTx/>
                <a:uFillTx/>
                <a:latin typeface="Arial"/>
              </a:rPr>
              <a:t>personnes</a:t>
            </a:r>
            <a:r>
              <a:rPr kumimoji="0" lang="de-DE" sz="1900" b="1" i="0" u="none" strike="noStrike" kern="1200" cap="none" spc="-1" normalizeH="0" baseline="0" noProof="0" dirty="0">
                <a:ln>
                  <a:noFill/>
                </a:ln>
                <a:solidFill>
                  <a:srgbClr val="000000"/>
                </a:solidFill>
                <a:effectLst/>
                <a:uLnTx/>
                <a:uFillTx/>
                <a:latin typeface="Arial"/>
              </a:rPr>
              <a:t> malades et à </a:t>
            </a:r>
            <a:r>
              <a:rPr kumimoji="0" lang="de-DE" sz="1900" b="1" i="0" u="none" strike="noStrike" kern="1200" cap="none" spc="-1" normalizeH="0" baseline="0" noProof="0" dirty="0" err="1">
                <a:ln>
                  <a:noFill/>
                </a:ln>
                <a:solidFill>
                  <a:srgbClr val="000000"/>
                </a:solidFill>
                <a:effectLst/>
                <a:uLnTx/>
                <a:uFillTx/>
                <a:latin typeface="Arial"/>
              </a:rPr>
              <a:t>leurs</a:t>
            </a:r>
            <a:r>
              <a:rPr kumimoji="0" lang="de-DE" sz="1900" b="1" i="0" u="none" strike="noStrike" kern="1200" cap="none" spc="-1" normalizeH="0" baseline="0" noProof="0" dirty="0">
                <a:ln>
                  <a:noFill/>
                </a:ln>
                <a:solidFill>
                  <a:srgbClr val="000000"/>
                </a:solidFill>
                <a:effectLst/>
                <a:uLnTx/>
                <a:uFillTx/>
                <a:latin typeface="Arial"/>
              </a:rPr>
              <a:t> </a:t>
            </a:r>
            <a:r>
              <a:rPr kumimoji="0" lang="de-DE" sz="1900" b="1" i="0" u="none" strike="noStrike" kern="1200" cap="none" spc="-1" normalizeH="0" baseline="0" noProof="0" dirty="0" err="1">
                <a:ln>
                  <a:noFill/>
                </a:ln>
                <a:solidFill>
                  <a:srgbClr val="000000"/>
                </a:solidFill>
                <a:effectLst/>
                <a:uLnTx/>
                <a:uFillTx/>
                <a:latin typeface="Arial"/>
              </a:rPr>
              <a:t>proches</a:t>
            </a:r>
            <a:endParaRPr kumimoji="0" lang="en-US" sz="1900" b="0" i="0" u="none" strike="noStrike" kern="1200" cap="none" spc="-1" normalizeH="0" baseline="0" noProof="0" dirty="0">
              <a:ln>
                <a:noFill/>
              </a:ln>
              <a:solidFill>
                <a:prstClr val="black"/>
              </a:solidFill>
              <a:effectLst/>
              <a:uLnTx/>
              <a:uFillTx/>
              <a:latin typeface="Calibri"/>
            </a:endParaRPr>
          </a:p>
        </p:txBody>
      </p:sp>
      <p:sp>
        <p:nvSpPr>
          <p:cNvPr id="15" name="CustomShape 7">
            <a:extLst>
              <a:ext uri="{FF2B5EF4-FFF2-40B4-BE49-F238E27FC236}">
                <a16:creationId xmlns:a16="http://schemas.microsoft.com/office/drawing/2014/main" id="{5E945965-FF64-AD66-0B93-A814281AA085}"/>
              </a:ext>
            </a:extLst>
          </p:cNvPr>
          <p:cNvSpPr/>
          <p:nvPr/>
        </p:nvSpPr>
        <p:spPr>
          <a:xfrm>
            <a:off x="10972800" y="3308371"/>
            <a:ext cx="4536384" cy="785853"/>
          </a:xfrm>
          <a:prstGeom prst="roundRect">
            <a:avLst>
              <a:gd name="adj"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e-DE" sz="1400" b="1" i="0" u="none" strike="noStrike" kern="1200" cap="none" spc="-1" normalizeH="0" baseline="0" noProof="0" dirty="0" err="1">
                <a:ln>
                  <a:noFill/>
                </a:ln>
                <a:solidFill>
                  <a:schemeClr val="bg1">
                    <a:lumMod val="85000"/>
                  </a:schemeClr>
                </a:solidFill>
                <a:effectLst/>
                <a:uLnTx/>
                <a:uFillTx/>
                <a:latin typeface="Arial"/>
              </a:rPr>
              <a:t>Partage</a:t>
            </a:r>
            <a:r>
              <a:rPr kumimoji="0" lang="de-DE" sz="1400" b="1" i="0" u="none" strike="noStrike" kern="1200" cap="none" spc="-1" normalizeH="0" baseline="0" noProof="0" dirty="0">
                <a:ln>
                  <a:noFill/>
                </a:ln>
                <a:solidFill>
                  <a:schemeClr val="bg1">
                    <a:lumMod val="85000"/>
                  </a:schemeClr>
                </a:solidFill>
                <a:effectLst/>
                <a:uLnTx/>
                <a:uFillTx/>
                <a:latin typeface="Arial"/>
              </a:rPr>
              <a:t> de </a:t>
            </a:r>
            <a:r>
              <a:rPr kumimoji="0" lang="de-DE" sz="1400" b="1" i="0" u="none" strike="noStrike" kern="1200" cap="none" spc="-1" normalizeH="0" baseline="0" noProof="0" dirty="0" err="1">
                <a:ln>
                  <a:noFill/>
                </a:ln>
                <a:solidFill>
                  <a:schemeClr val="bg1">
                    <a:lumMod val="85000"/>
                  </a:schemeClr>
                </a:solidFill>
                <a:effectLst/>
                <a:uLnTx/>
                <a:uFillTx/>
                <a:latin typeface="Arial"/>
              </a:rPr>
              <a:t>connaissances</a:t>
            </a:r>
            <a:r>
              <a:rPr kumimoji="0" lang="de-DE" sz="1400" b="1" i="0" u="none" strike="noStrike" kern="1200" cap="none" spc="-1" normalizeH="0" baseline="0" noProof="0" dirty="0">
                <a:ln>
                  <a:noFill/>
                </a:ln>
                <a:solidFill>
                  <a:schemeClr val="bg1">
                    <a:lumMod val="85000"/>
                  </a:schemeClr>
                </a:solidFill>
                <a:effectLst/>
                <a:uLnTx/>
                <a:uFillTx/>
                <a:latin typeface="Arial"/>
              </a:rPr>
              <a:t> (Information, </a:t>
            </a:r>
            <a:r>
              <a:rPr kumimoji="0" lang="de-DE" sz="1400" b="1" i="0" u="none" strike="noStrike" kern="1200" cap="none" spc="-1" normalizeH="0" baseline="0" noProof="0" dirty="0" err="1">
                <a:ln>
                  <a:noFill/>
                </a:ln>
                <a:solidFill>
                  <a:schemeClr val="bg1">
                    <a:lumMod val="85000"/>
                  </a:schemeClr>
                </a:solidFill>
                <a:effectLst/>
                <a:uLnTx/>
                <a:uFillTx/>
                <a:latin typeface="Arial"/>
              </a:rPr>
              <a:t>sensibilisation</a:t>
            </a:r>
            <a:r>
              <a:rPr kumimoji="0" lang="de-DE" sz="1400" b="1" i="0" u="none" strike="noStrike" kern="1200" cap="none" spc="-1" normalizeH="0" baseline="0" noProof="0" dirty="0">
                <a:ln>
                  <a:noFill/>
                </a:ln>
                <a:solidFill>
                  <a:schemeClr val="bg1">
                    <a:lumMod val="85000"/>
                  </a:schemeClr>
                </a:solidFill>
                <a:effectLst/>
                <a:uLnTx/>
                <a:uFillTx/>
                <a:latin typeface="Arial"/>
              </a:rPr>
              <a:t>, </a:t>
            </a:r>
            <a:r>
              <a:rPr kumimoji="0" lang="de-DE" sz="1400" b="1" i="0" u="none" strike="noStrike" kern="1200" cap="none" spc="-1" normalizeH="0" baseline="0" noProof="0" dirty="0" err="1">
                <a:ln>
                  <a:noFill/>
                </a:ln>
                <a:solidFill>
                  <a:schemeClr val="bg1">
                    <a:lumMod val="85000"/>
                  </a:schemeClr>
                </a:solidFill>
                <a:effectLst/>
                <a:uLnTx/>
                <a:uFillTx/>
                <a:latin typeface="Arial"/>
              </a:rPr>
              <a:t>communication</a:t>
            </a:r>
            <a:r>
              <a:rPr kumimoji="0" lang="de-DE" sz="1400" b="1" i="0" u="none" strike="noStrike" kern="1200" cap="none" spc="-1" normalizeH="0" baseline="0" noProof="0" dirty="0">
                <a:ln>
                  <a:noFill/>
                </a:ln>
                <a:solidFill>
                  <a:schemeClr val="bg1">
                    <a:lumMod val="85000"/>
                  </a:schemeClr>
                </a:solidFill>
                <a:effectLst/>
                <a:uLnTx/>
                <a:uFillTx/>
                <a:latin typeface="Arial"/>
              </a:rPr>
              <a:t>)</a:t>
            </a:r>
            <a:endParaRPr kumimoji="0" lang="en-US" sz="1400" b="0" i="0" u="none" strike="noStrike" kern="1200" cap="none" spc="-1" normalizeH="0" baseline="0" noProof="0" dirty="0">
              <a:ln>
                <a:noFill/>
              </a:ln>
              <a:solidFill>
                <a:schemeClr val="bg1">
                  <a:lumMod val="85000"/>
                </a:schemeClr>
              </a:solidFill>
              <a:effectLst/>
              <a:uLnTx/>
              <a:uFillTx/>
              <a:latin typeface="Calibri"/>
            </a:endParaRPr>
          </a:p>
        </p:txBody>
      </p:sp>
      <p:sp>
        <p:nvSpPr>
          <p:cNvPr id="23" name="CustomShape 16">
            <a:extLst>
              <a:ext uri="{FF2B5EF4-FFF2-40B4-BE49-F238E27FC236}">
                <a16:creationId xmlns:a16="http://schemas.microsoft.com/office/drawing/2014/main" id="{3841F6C8-1CAC-9463-7643-A34CAB0B2DA6}"/>
              </a:ext>
            </a:extLst>
          </p:cNvPr>
          <p:cNvSpPr/>
          <p:nvPr/>
        </p:nvSpPr>
        <p:spPr>
          <a:xfrm>
            <a:off x="2651162" y="2119318"/>
            <a:ext cx="13427411" cy="90251"/>
          </a:xfrm>
          <a:custGeom>
            <a:avLst/>
            <a:gdLst/>
            <a:ahLst/>
            <a:cxnLst/>
            <a:rect l="l" t="t" r="r" b="b"/>
            <a:pathLst>
              <a:path w="21600" h="21600">
                <a:moveTo>
                  <a:pt x="0" y="0"/>
                </a:moveTo>
                <a:lnTo>
                  <a:pt x="21600" y="21600"/>
                </a:lnTo>
              </a:path>
            </a:pathLst>
          </a:custGeom>
          <a:noFill/>
          <a:ln w="38160">
            <a:solidFill>
              <a:schemeClr val="tx1">
                <a:lumMod val="75000"/>
                <a:lumOff val="25000"/>
              </a:schemeClr>
            </a:solidFill>
            <a:tailEnd type="triangle" w="med" len="med"/>
          </a:ln>
        </p:spPr>
        <p:style>
          <a:lnRef idx="1">
            <a:schemeClr val="accent1"/>
          </a:lnRef>
          <a:fillRef idx="0">
            <a:schemeClr val="accent1"/>
          </a:fillRef>
          <a:effectRef idx="0">
            <a:schemeClr val="accent1"/>
          </a:effectRef>
          <a:fontRef idx="minor"/>
        </p:style>
      </p:sp>
      <p:cxnSp>
        <p:nvCxnSpPr>
          <p:cNvPr id="30" name="Connecteur droit 29">
            <a:extLst>
              <a:ext uri="{FF2B5EF4-FFF2-40B4-BE49-F238E27FC236}">
                <a16:creationId xmlns:a16="http://schemas.microsoft.com/office/drawing/2014/main" id="{2BA30935-FD5D-0C5D-F047-575E7DDB8F32}"/>
              </a:ext>
            </a:extLst>
          </p:cNvPr>
          <p:cNvCxnSpPr>
            <a:cxnSpLocks/>
          </p:cNvCxnSpPr>
          <p:nvPr/>
        </p:nvCxnSpPr>
        <p:spPr>
          <a:xfrm flipH="1">
            <a:off x="5181600" y="1569917"/>
            <a:ext cx="85385" cy="7459783"/>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37" name="Graphique 36" descr="Télescope avec un remplissage uni">
            <a:extLst>
              <a:ext uri="{FF2B5EF4-FFF2-40B4-BE49-F238E27FC236}">
                <a16:creationId xmlns:a16="http://schemas.microsoft.com/office/drawing/2014/main" id="{89ACAC81-4105-5BB5-CFF6-AFFE3B1AB0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10080" y="2209569"/>
            <a:ext cx="914400" cy="914400"/>
          </a:xfrm>
          <a:prstGeom prst="rect">
            <a:avLst/>
          </a:prstGeom>
        </p:spPr>
      </p:pic>
      <p:pic>
        <p:nvPicPr>
          <p:cNvPr id="39" name="Graphique 38" descr="Soin avec un remplissage uni">
            <a:extLst>
              <a:ext uri="{FF2B5EF4-FFF2-40B4-BE49-F238E27FC236}">
                <a16:creationId xmlns:a16="http://schemas.microsoft.com/office/drawing/2014/main" id="{49B601A1-1439-8F88-781B-8B4E4EB46A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77281" y="2231627"/>
            <a:ext cx="914400" cy="914400"/>
          </a:xfrm>
          <a:prstGeom prst="rect">
            <a:avLst/>
          </a:prstGeom>
        </p:spPr>
      </p:pic>
      <p:pic>
        <p:nvPicPr>
          <p:cNvPr id="41" name="Graphique 40" descr="Mégaphone1 avec un remplissage uni">
            <a:extLst>
              <a:ext uri="{FF2B5EF4-FFF2-40B4-BE49-F238E27FC236}">
                <a16:creationId xmlns:a16="http://schemas.microsoft.com/office/drawing/2014/main" id="{A49556F9-C298-6B09-EDBB-550115048C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987204" y="2301770"/>
            <a:ext cx="914400" cy="914400"/>
          </a:xfrm>
          <a:prstGeom prst="rect">
            <a:avLst/>
          </a:prstGeom>
        </p:spPr>
      </p:pic>
      <p:sp>
        <p:nvSpPr>
          <p:cNvPr id="42" name="ZoneTexte 41">
            <a:extLst>
              <a:ext uri="{FF2B5EF4-FFF2-40B4-BE49-F238E27FC236}">
                <a16:creationId xmlns:a16="http://schemas.microsoft.com/office/drawing/2014/main" id="{C622271C-848D-F128-4C22-138A6B67CC5B}"/>
              </a:ext>
            </a:extLst>
          </p:cNvPr>
          <p:cNvSpPr txBox="1"/>
          <p:nvPr/>
        </p:nvSpPr>
        <p:spPr>
          <a:xfrm>
            <a:off x="2201032" y="4456706"/>
            <a:ext cx="2877228" cy="2308324"/>
          </a:xfrm>
          <a:prstGeom prst="rect">
            <a:avLst/>
          </a:prstGeom>
          <a:noFill/>
        </p:spPr>
        <p:txBody>
          <a:bodyPr wrap="square" rtlCol="0">
            <a:spAutoFit/>
          </a:bodyPr>
          <a:lstStyle/>
          <a:p>
            <a:pPr marL="285750" indent="-285750">
              <a:buClr>
                <a:srgbClr val="03AD8D"/>
              </a:buClr>
              <a:buFont typeface="Arial" panose="020B0604020202020204" pitchFamily="34" charset="0"/>
              <a:buChar char="•"/>
            </a:pPr>
            <a:r>
              <a:rPr lang="fr-CH" dirty="0">
                <a:solidFill>
                  <a:schemeClr val="bg1">
                    <a:lumMod val="85000"/>
                  </a:schemeClr>
                </a:solidFill>
              </a:rPr>
              <a:t>Actions de prévention des maladies chroniques</a:t>
            </a:r>
          </a:p>
          <a:p>
            <a:pPr marL="285750" indent="-285750">
              <a:buFont typeface="Arial" panose="020B0604020202020204" pitchFamily="34" charset="0"/>
              <a:buChar char="•"/>
            </a:pPr>
            <a:endParaRPr lang="fr-CH" dirty="0">
              <a:solidFill>
                <a:schemeClr val="bg1">
                  <a:lumMod val="85000"/>
                </a:schemeClr>
              </a:solidFill>
            </a:endParaRPr>
          </a:p>
          <a:p>
            <a:pPr marL="285750" indent="-285750">
              <a:buClr>
                <a:srgbClr val="03AD8D"/>
              </a:buClr>
              <a:buFont typeface="Arial" panose="020B0604020202020204" pitchFamily="34" charset="0"/>
              <a:buChar char="•"/>
            </a:pPr>
            <a:r>
              <a:rPr lang="fr-CH" dirty="0">
                <a:solidFill>
                  <a:schemeClr val="bg1">
                    <a:lumMod val="85000"/>
                  </a:schemeClr>
                </a:solidFill>
              </a:rPr>
              <a:t>Actions de prévention et dépistage </a:t>
            </a:r>
          </a:p>
          <a:p>
            <a:pPr marL="466725" lvl="1" indent="-285750">
              <a:buClr>
                <a:srgbClr val="03AD8D"/>
              </a:buClr>
              <a:buSzPct val="74000"/>
              <a:buFont typeface="Arial" panose="020B0604020202020204" pitchFamily="34" charset="0"/>
              <a:buChar char="→"/>
            </a:pPr>
            <a:r>
              <a:rPr lang="fr-CH" dirty="0">
                <a:solidFill>
                  <a:schemeClr val="bg1">
                    <a:lumMod val="85000"/>
                  </a:schemeClr>
                </a:solidFill>
              </a:rPr>
              <a:t>SAOS + BPCO</a:t>
            </a:r>
          </a:p>
          <a:p>
            <a:pPr marL="466725" lvl="1" indent="-285750">
              <a:buClr>
                <a:srgbClr val="03AD8D"/>
              </a:buClr>
              <a:buSzPct val="74000"/>
              <a:buFont typeface="Arial" panose="020B0604020202020204" pitchFamily="34" charset="0"/>
              <a:buChar char="→"/>
            </a:pPr>
            <a:r>
              <a:rPr lang="fr-CH" dirty="0">
                <a:solidFill>
                  <a:schemeClr val="bg1">
                    <a:lumMod val="85000"/>
                  </a:schemeClr>
                </a:solidFill>
              </a:rPr>
              <a:t>Diabète</a:t>
            </a:r>
          </a:p>
          <a:p>
            <a:pPr marL="466725" lvl="1" indent="-285750">
              <a:buClr>
                <a:srgbClr val="03AD8D"/>
              </a:buClr>
              <a:buSzPct val="74000"/>
              <a:buFont typeface="Arial" panose="020B0604020202020204" pitchFamily="34" charset="0"/>
              <a:buChar char="→"/>
            </a:pPr>
            <a:r>
              <a:rPr lang="fr-CH" dirty="0">
                <a:solidFill>
                  <a:schemeClr val="bg1">
                    <a:lumMod val="85000"/>
                  </a:schemeClr>
                </a:solidFill>
              </a:rPr>
              <a:t>Cancer</a:t>
            </a:r>
          </a:p>
        </p:txBody>
      </p:sp>
      <p:sp>
        <p:nvSpPr>
          <p:cNvPr id="43" name="ZoneTexte 42">
            <a:extLst>
              <a:ext uri="{FF2B5EF4-FFF2-40B4-BE49-F238E27FC236}">
                <a16:creationId xmlns:a16="http://schemas.microsoft.com/office/drawing/2014/main" id="{7D16A7AA-513F-0BF6-D97D-BFD55390BD3D}"/>
              </a:ext>
            </a:extLst>
          </p:cNvPr>
          <p:cNvSpPr txBox="1"/>
          <p:nvPr/>
        </p:nvSpPr>
        <p:spPr>
          <a:xfrm>
            <a:off x="6338667" y="4440189"/>
            <a:ext cx="2877228" cy="4770537"/>
          </a:xfrm>
          <a:prstGeom prst="rect">
            <a:avLst/>
          </a:prstGeom>
          <a:noFill/>
        </p:spPr>
        <p:txBody>
          <a:bodyPr wrap="square" rtlCol="0">
            <a:spAutoFit/>
          </a:bodyPr>
          <a:lstStyle/>
          <a:p>
            <a:pPr marL="285750" indent="-285750">
              <a:buClr>
                <a:srgbClr val="03AD8D"/>
              </a:buClr>
              <a:buFont typeface="Arial" panose="020B0604020202020204" pitchFamily="34" charset="0"/>
              <a:buChar char="•"/>
            </a:pPr>
            <a:r>
              <a:rPr lang="fr-CH" sz="1900" dirty="0"/>
              <a:t>Consultations et soins spécialisés</a:t>
            </a:r>
          </a:p>
          <a:p>
            <a:pPr marL="285750" indent="-285750">
              <a:buClr>
                <a:srgbClr val="03AD8D"/>
              </a:buClr>
              <a:buFont typeface="Arial" panose="020B0604020202020204" pitchFamily="34" charset="0"/>
              <a:buChar char="•"/>
            </a:pPr>
            <a:endParaRPr lang="fr-CH" sz="1900" dirty="0"/>
          </a:p>
          <a:p>
            <a:pPr marL="285750" indent="-285750">
              <a:buClr>
                <a:srgbClr val="03AD8D"/>
              </a:buClr>
              <a:buFont typeface="Arial" panose="020B0604020202020204" pitchFamily="34" charset="0"/>
              <a:buChar char="•"/>
            </a:pPr>
            <a:r>
              <a:rPr lang="fr-CH" sz="1900" dirty="0"/>
              <a:t>Location et vente d’appareils et matériel, soutien technique</a:t>
            </a:r>
          </a:p>
          <a:p>
            <a:pPr marL="285750" indent="-285750">
              <a:buClr>
                <a:srgbClr val="03AD8D"/>
              </a:buClr>
              <a:buFont typeface="Arial" panose="020B0604020202020204" pitchFamily="34" charset="0"/>
              <a:buChar char="•"/>
            </a:pPr>
            <a:endParaRPr lang="fr-CH" sz="1900" dirty="0"/>
          </a:p>
          <a:p>
            <a:pPr marL="285750" indent="-285750">
              <a:buClr>
                <a:srgbClr val="03AD8D"/>
              </a:buClr>
              <a:buFont typeface="Arial" panose="020B0604020202020204" pitchFamily="34" charset="0"/>
              <a:buChar char="•"/>
            </a:pPr>
            <a:r>
              <a:rPr lang="fr-CH" sz="1900" dirty="0"/>
              <a:t>Conseil et soutien psychosocial</a:t>
            </a:r>
          </a:p>
          <a:p>
            <a:pPr marL="285750" indent="-285750">
              <a:buClr>
                <a:srgbClr val="03AD8D"/>
              </a:buClr>
              <a:buFont typeface="Arial" panose="020B0604020202020204" pitchFamily="34" charset="0"/>
              <a:buChar char="•"/>
            </a:pPr>
            <a:endParaRPr lang="fr-CH" sz="1900" dirty="0"/>
          </a:p>
          <a:p>
            <a:pPr marL="285750" indent="-285750">
              <a:buClr>
                <a:srgbClr val="03AD8D"/>
              </a:buClr>
              <a:buFont typeface="Arial" panose="020B0604020202020204" pitchFamily="34" charset="0"/>
              <a:buChar char="•"/>
            </a:pPr>
            <a:r>
              <a:rPr lang="fr-CH" sz="1900" dirty="0"/>
              <a:t>Soutien financier</a:t>
            </a:r>
          </a:p>
          <a:p>
            <a:pPr marL="285750" indent="-285750">
              <a:buClr>
                <a:srgbClr val="03AD8D"/>
              </a:buClr>
              <a:buFont typeface="Arial" panose="020B0604020202020204" pitchFamily="34" charset="0"/>
              <a:buChar char="•"/>
            </a:pPr>
            <a:endParaRPr lang="fr-CH" sz="1900" dirty="0"/>
          </a:p>
          <a:p>
            <a:pPr marL="285750" indent="-285750">
              <a:buClr>
                <a:srgbClr val="03AD8D"/>
              </a:buClr>
              <a:buFont typeface="Arial" panose="020B0604020202020204" pitchFamily="34" charset="0"/>
              <a:buChar char="•"/>
            </a:pPr>
            <a:r>
              <a:rPr lang="fr-CH" sz="1900" dirty="0"/>
              <a:t>Cours et groupes d’échanges </a:t>
            </a:r>
          </a:p>
          <a:p>
            <a:pPr marL="285750" indent="-285750">
              <a:buClr>
                <a:srgbClr val="03AD8D"/>
              </a:buClr>
              <a:buFont typeface="Arial" panose="020B0604020202020204" pitchFamily="34" charset="0"/>
              <a:buChar char="•"/>
            </a:pPr>
            <a:endParaRPr lang="fr-CH" sz="1900" dirty="0"/>
          </a:p>
          <a:p>
            <a:pPr marL="285750" indent="-285750">
              <a:buClr>
                <a:srgbClr val="03AD8D"/>
              </a:buClr>
              <a:buFont typeface="Arial" panose="020B0604020202020204" pitchFamily="34" charset="0"/>
              <a:buChar char="•"/>
            </a:pPr>
            <a:r>
              <a:rPr lang="fr-CH" sz="1900" dirty="0"/>
              <a:t>Soutien juridique</a:t>
            </a:r>
          </a:p>
        </p:txBody>
      </p:sp>
      <p:sp>
        <p:nvSpPr>
          <p:cNvPr id="45" name="ZoneTexte 44">
            <a:extLst>
              <a:ext uri="{FF2B5EF4-FFF2-40B4-BE49-F238E27FC236}">
                <a16:creationId xmlns:a16="http://schemas.microsoft.com/office/drawing/2014/main" id="{013C62A8-D7B2-C8FA-3829-747541B76A68}"/>
              </a:ext>
            </a:extLst>
          </p:cNvPr>
          <p:cNvSpPr txBox="1"/>
          <p:nvPr/>
        </p:nvSpPr>
        <p:spPr>
          <a:xfrm>
            <a:off x="12083728" y="4489081"/>
            <a:ext cx="2877228" cy="3139321"/>
          </a:xfrm>
          <a:prstGeom prst="rect">
            <a:avLst/>
          </a:prstGeom>
          <a:noFill/>
        </p:spPr>
        <p:txBody>
          <a:bodyPr wrap="square" rtlCol="0">
            <a:spAutoFit/>
          </a:bodyPr>
          <a:lstStyle/>
          <a:p>
            <a:pPr marL="285750" indent="-285750">
              <a:buClr>
                <a:srgbClr val="03AD8D"/>
              </a:buClr>
              <a:buFont typeface="Arial" panose="020B0604020202020204" pitchFamily="34" charset="0"/>
              <a:buChar char="•"/>
            </a:pPr>
            <a:r>
              <a:rPr lang="fr-CH" dirty="0">
                <a:solidFill>
                  <a:schemeClr val="bg1">
                    <a:lumMod val="85000"/>
                  </a:schemeClr>
                </a:solidFill>
              </a:rPr>
              <a:t>Relai des campagnes nationales au niveau cantonal </a:t>
            </a:r>
          </a:p>
          <a:p>
            <a:pPr marL="285750" indent="-285750">
              <a:buClr>
                <a:srgbClr val="03AD8D"/>
              </a:buClr>
              <a:buFont typeface="Arial" panose="020B0604020202020204" pitchFamily="34" charset="0"/>
              <a:buChar char="•"/>
            </a:pPr>
            <a:endParaRPr lang="fr-CH" dirty="0">
              <a:solidFill>
                <a:schemeClr val="bg1">
                  <a:lumMod val="85000"/>
                </a:schemeClr>
              </a:solidFill>
            </a:endParaRPr>
          </a:p>
          <a:p>
            <a:pPr marL="285750" indent="-285750">
              <a:buClr>
                <a:srgbClr val="03AD8D"/>
              </a:buClr>
              <a:buFont typeface="Arial" panose="020B0604020202020204" pitchFamily="34" charset="0"/>
              <a:buChar char="•"/>
            </a:pPr>
            <a:r>
              <a:rPr lang="fr-CH" dirty="0">
                <a:solidFill>
                  <a:schemeClr val="bg1">
                    <a:lumMod val="85000"/>
                  </a:schemeClr>
                </a:solidFill>
              </a:rPr>
              <a:t>Manifestations et conférences </a:t>
            </a:r>
          </a:p>
          <a:p>
            <a:pPr marL="285750" indent="-285750">
              <a:buClr>
                <a:srgbClr val="03AD8D"/>
              </a:buClr>
              <a:buFont typeface="Arial" panose="020B0604020202020204" pitchFamily="34" charset="0"/>
              <a:buChar char="•"/>
            </a:pPr>
            <a:endParaRPr lang="fr-CH" dirty="0">
              <a:solidFill>
                <a:schemeClr val="bg1">
                  <a:lumMod val="85000"/>
                </a:schemeClr>
              </a:solidFill>
            </a:endParaRPr>
          </a:p>
          <a:p>
            <a:pPr marL="285750" indent="-285750">
              <a:buClr>
                <a:srgbClr val="03AD8D"/>
              </a:buClr>
              <a:buFont typeface="Arial" panose="020B0604020202020204" pitchFamily="34" charset="0"/>
              <a:buChar char="•"/>
            </a:pPr>
            <a:r>
              <a:rPr lang="fr-CH" dirty="0">
                <a:solidFill>
                  <a:schemeClr val="bg1">
                    <a:lumMod val="85000"/>
                  </a:schemeClr>
                </a:solidFill>
              </a:rPr>
              <a:t>Actions ciblées de prévention </a:t>
            </a:r>
          </a:p>
          <a:p>
            <a:pPr marL="285750" indent="-285750">
              <a:buClr>
                <a:srgbClr val="03AD8D"/>
              </a:buClr>
              <a:buFont typeface="Arial" panose="020B0604020202020204" pitchFamily="34" charset="0"/>
              <a:buChar char="•"/>
            </a:pPr>
            <a:endParaRPr lang="fr-CH" dirty="0">
              <a:solidFill>
                <a:schemeClr val="bg1">
                  <a:lumMod val="85000"/>
                </a:schemeClr>
              </a:solidFill>
            </a:endParaRPr>
          </a:p>
          <a:p>
            <a:pPr>
              <a:buClr>
                <a:srgbClr val="03AD8D"/>
              </a:buClr>
            </a:pPr>
            <a:endParaRPr lang="fr-CH" dirty="0">
              <a:solidFill>
                <a:schemeClr val="bg1">
                  <a:lumMod val="85000"/>
                </a:schemeClr>
              </a:solidFill>
            </a:endParaRPr>
          </a:p>
        </p:txBody>
      </p:sp>
    </p:spTree>
    <p:extLst>
      <p:ext uri="{BB962C8B-B14F-4D97-AF65-F5344CB8AC3E}">
        <p14:creationId xmlns:p14="http://schemas.microsoft.com/office/powerpoint/2010/main" val="3681416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40889" y="2705100"/>
            <a:ext cx="10512366" cy="6036717"/>
          </a:xfrm>
          <a:prstGeom prst="rect">
            <a:avLst/>
          </a:prstGeom>
        </p:spPr>
        <p:txBody>
          <a:bodyPr wrap="square" lIns="0" tIns="0" rIns="0" bIns="0" rtlCol="0" anchor="t">
            <a:spAutoFit/>
          </a:bodyPr>
          <a:lstStyle/>
          <a:p>
            <a:pPr marL="342900" indent="-342900" algn="l">
              <a:lnSpc>
                <a:spcPct val="150000"/>
              </a:lnSpc>
              <a:buClr>
                <a:srgbClr val="FF0000"/>
              </a:buClr>
              <a:buFont typeface="Wingdings" panose="05000000000000000000" pitchFamily="2" charset="2"/>
              <a:buChar char="v"/>
            </a:pPr>
            <a:r>
              <a:rPr lang="fr-CH" sz="2400" b="0" i="0" u="none" strike="noStrike" baseline="0" dirty="0">
                <a:solidFill>
                  <a:srgbClr val="000000"/>
                </a:solidFill>
                <a:latin typeface="NewsGothicMT"/>
              </a:rPr>
              <a:t>Enseignements infirmiers aux adultes et enfants diabétiques, et suivi ambulatoire</a:t>
            </a:r>
          </a:p>
          <a:p>
            <a:pPr algn="l">
              <a:lnSpc>
                <a:spcPct val="150000"/>
              </a:lnSpc>
              <a:buClr>
                <a:srgbClr val="FF0000"/>
              </a:buClr>
            </a:pPr>
            <a:endParaRPr lang="fr-CH" sz="2400" b="0" i="0" u="none" strike="noStrike" baseline="0" dirty="0">
              <a:solidFill>
                <a:srgbClr val="000000"/>
              </a:solidFill>
              <a:latin typeface="NewsGothicMT"/>
            </a:endParaRPr>
          </a:p>
          <a:p>
            <a:pPr marL="342900" indent="-342900" algn="l">
              <a:lnSpc>
                <a:spcPct val="150000"/>
              </a:lnSpc>
              <a:buClr>
                <a:srgbClr val="FF0000"/>
              </a:buClr>
              <a:buFont typeface="Wingdings" panose="05000000000000000000" pitchFamily="2" charset="2"/>
              <a:buChar char="v"/>
            </a:pPr>
            <a:r>
              <a:rPr lang="fr-CH" sz="2400" b="0" i="0" u="none" strike="noStrike" baseline="0" dirty="0">
                <a:solidFill>
                  <a:srgbClr val="000000"/>
                </a:solidFill>
                <a:latin typeface="NewsGothicMT"/>
              </a:rPr>
              <a:t>Soins de pieds réguliers pour surveiller l’apparition d’une lésion</a:t>
            </a:r>
          </a:p>
          <a:p>
            <a:pPr algn="l">
              <a:lnSpc>
                <a:spcPct val="150000"/>
              </a:lnSpc>
              <a:buClr>
                <a:srgbClr val="FF0000"/>
              </a:buClr>
            </a:pPr>
            <a:endParaRPr lang="fr-CH" sz="2400" b="0" i="0" u="none" strike="noStrike" baseline="0" dirty="0">
              <a:solidFill>
                <a:srgbClr val="000000"/>
              </a:solidFill>
              <a:latin typeface="NewsGothicMT"/>
            </a:endParaRPr>
          </a:p>
          <a:p>
            <a:pPr marL="342900" indent="-342900" algn="l">
              <a:lnSpc>
                <a:spcPct val="150000"/>
              </a:lnSpc>
              <a:buClr>
                <a:srgbClr val="FF0000"/>
              </a:buClr>
              <a:buFont typeface="Wingdings" panose="05000000000000000000" pitchFamily="2" charset="2"/>
              <a:buChar char="v"/>
            </a:pPr>
            <a:r>
              <a:rPr lang="fr-CH" sz="2400" b="0" i="0" u="none" strike="noStrike" baseline="0" dirty="0">
                <a:solidFill>
                  <a:srgbClr val="000000"/>
                </a:solidFill>
                <a:latin typeface="NewsGothicMT"/>
              </a:rPr>
              <a:t>Instruction et vente d’appareils et de matériel spécialisés</a:t>
            </a:r>
          </a:p>
          <a:p>
            <a:pPr algn="l">
              <a:lnSpc>
                <a:spcPct val="150000"/>
              </a:lnSpc>
              <a:buClr>
                <a:srgbClr val="FF0000"/>
              </a:buClr>
            </a:pPr>
            <a:endParaRPr lang="fr-CH" sz="2400" b="0" i="0" u="none" strike="noStrike" baseline="0" dirty="0">
              <a:solidFill>
                <a:srgbClr val="000000"/>
              </a:solidFill>
              <a:latin typeface="NewsGothicMT"/>
            </a:endParaRPr>
          </a:p>
          <a:p>
            <a:pPr marL="342900" indent="-342900" algn="l">
              <a:lnSpc>
                <a:spcPct val="150000"/>
              </a:lnSpc>
              <a:buClr>
                <a:srgbClr val="FF0000"/>
              </a:buClr>
              <a:buFont typeface="Wingdings" panose="05000000000000000000" pitchFamily="2" charset="2"/>
              <a:buChar char="v"/>
            </a:pPr>
            <a:r>
              <a:rPr lang="fr-CH" sz="2400" b="0" i="0" u="none" strike="noStrike" baseline="0" dirty="0">
                <a:solidFill>
                  <a:srgbClr val="000000"/>
                </a:solidFill>
                <a:latin typeface="NewsGothicMT"/>
              </a:rPr>
              <a:t>Représentation des intérêts des personnes diabétiques et apporter un soutien juridique</a:t>
            </a:r>
          </a:p>
          <a:p>
            <a:pPr algn="l">
              <a:lnSpc>
                <a:spcPct val="150000"/>
              </a:lnSpc>
              <a:buClr>
                <a:srgbClr val="FF0000"/>
              </a:buClr>
            </a:pPr>
            <a:endParaRPr lang="fr-CH" sz="2400" b="0" i="0" u="none" strike="noStrike" baseline="0" dirty="0">
              <a:solidFill>
                <a:srgbClr val="000000"/>
              </a:solidFill>
              <a:latin typeface="NewsGothicMT"/>
            </a:endParaRPr>
          </a:p>
          <a:p>
            <a:pPr marL="342900" indent="-342900" algn="l">
              <a:lnSpc>
                <a:spcPct val="150000"/>
              </a:lnSpc>
              <a:buClr>
                <a:srgbClr val="FF0000"/>
              </a:buClr>
              <a:buFont typeface="Wingdings" panose="05000000000000000000" pitchFamily="2" charset="2"/>
              <a:buChar char="v"/>
            </a:pPr>
            <a:r>
              <a:rPr lang="fr-CH" sz="2400" b="0" i="0" u="none" strike="noStrike" baseline="0" dirty="0">
                <a:solidFill>
                  <a:srgbClr val="000000"/>
                </a:solidFill>
                <a:latin typeface="NewsGothicMT"/>
              </a:rPr>
              <a:t>Formation des enseignants et professionnels de santé à l’encadrement des personnes diabétiques</a:t>
            </a:r>
            <a:endParaRPr lang="en-US" sz="2400" dirty="0">
              <a:solidFill>
                <a:srgbClr val="1C1D20"/>
              </a:solidFill>
              <a:latin typeface="Telegraf"/>
            </a:endParaRPr>
          </a:p>
        </p:txBody>
      </p:sp>
      <p:sp>
        <p:nvSpPr>
          <p:cNvPr id="3" name="AutoShape 3"/>
          <p:cNvSpPr/>
          <p:nvPr/>
        </p:nvSpPr>
        <p:spPr>
          <a:xfrm>
            <a:off x="12337586" y="-212393"/>
            <a:ext cx="6958247" cy="10499393"/>
          </a:xfrm>
          <a:prstGeom prst="rect">
            <a:avLst/>
          </a:prstGeom>
          <a:solidFill>
            <a:srgbClr val="E6B9B8">
              <a:alpha val="52157"/>
            </a:srgbClr>
          </a:solidFill>
        </p:spPr>
      </p:sp>
      <p:pic>
        <p:nvPicPr>
          <p:cNvPr id="11" name="Image 10" descr="Une image contenant Police, Graphique, texte, graphisme&#10;&#10;Description générée automatiquement">
            <a:extLst>
              <a:ext uri="{FF2B5EF4-FFF2-40B4-BE49-F238E27FC236}">
                <a16:creationId xmlns:a16="http://schemas.microsoft.com/office/drawing/2014/main" id="{4929E67D-9722-4FD6-B36E-4C21616645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8300" y="419100"/>
            <a:ext cx="4727038" cy="1406228"/>
          </a:xfrm>
          <a:prstGeom prst="rect">
            <a:avLst/>
          </a:prstGeom>
        </p:spPr>
      </p:pic>
      <p:pic>
        <p:nvPicPr>
          <p:cNvPr id="4" name="Graphique 3" descr="Soin avec un remplissage uni">
            <a:extLst>
              <a:ext uri="{FF2B5EF4-FFF2-40B4-BE49-F238E27FC236}">
                <a16:creationId xmlns:a16="http://schemas.microsoft.com/office/drawing/2014/main" id="{169388C6-EF95-D82B-BB73-E5BDD58757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41297">
            <a:off x="15764996" y="7410041"/>
            <a:ext cx="2663550" cy="2663550"/>
          </a:xfrm>
          <a:prstGeom prst="rect">
            <a:avLst/>
          </a:prstGeom>
        </p:spPr>
      </p:pic>
      <p:pic>
        <p:nvPicPr>
          <p:cNvPr id="6" name="Graphique 5" descr="Empreintes avec un remplissage uni">
            <a:extLst>
              <a:ext uri="{FF2B5EF4-FFF2-40B4-BE49-F238E27FC236}">
                <a16:creationId xmlns:a16="http://schemas.microsoft.com/office/drawing/2014/main" id="{98BDF1DA-9225-97D8-AD31-7062A378EB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792072">
            <a:off x="12186096" y="-272603"/>
            <a:ext cx="2182725" cy="2182725"/>
          </a:xfrm>
          <a:prstGeom prst="rect">
            <a:avLst/>
          </a:prstGeom>
        </p:spPr>
      </p:pic>
      <p:sp>
        <p:nvSpPr>
          <p:cNvPr id="7" name="ZoneTexte 6">
            <a:extLst>
              <a:ext uri="{FF2B5EF4-FFF2-40B4-BE49-F238E27FC236}">
                <a16:creationId xmlns:a16="http://schemas.microsoft.com/office/drawing/2014/main" id="{A70429C5-6639-418A-89FC-180A2BC0128A}"/>
              </a:ext>
            </a:extLst>
          </p:cNvPr>
          <p:cNvSpPr txBox="1"/>
          <p:nvPr/>
        </p:nvSpPr>
        <p:spPr>
          <a:xfrm rot="21138807">
            <a:off x="13625321" y="3180593"/>
            <a:ext cx="3662125" cy="2308324"/>
          </a:xfrm>
          <a:prstGeom prst="rect">
            <a:avLst/>
          </a:prstGeom>
          <a:noFill/>
        </p:spPr>
        <p:txBody>
          <a:bodyPr wrap="square" rtlCol="0">
            <a:spAutoFit/>
          </a:bodyPr>
          <a:lstStyle/>
          <a:p>
            <a:pPr algn="ctr"/>
            <a:r>
              <a:rPr lang="fr-CH" sz="9600" b="1" dirty="0">
                <a:solidFill>
                  <a:srgbClr val="FF0000"/>
                </a:solidFill>
                <a:latin typeface="Berlin Sans FB Demi" panose="020E0802020502020306" pitchFamily="34" charset="0"/>
                <a:cs typeface="Aharoni" panose="02010803020104030203" pitchFamily="2" charset="-79"/>
              </a:rPr>
              <a:t>23</a:t>
            </a:r>
            <a:r>
              <a:rPr lang="fr-CH" sz="9600" b="1" dirty="0">
                <a:solidFill>
                  <a:srgbClr val="FF0000"/>
                </a:solidFill>
                <a:latin typeface="Aharoni" panose="02010803020104030203" pitchFamily="2" charset="-79"/>
                <a:cs typeface="Aharoni" panose="02010803020104030203" pitchFamily="2" charset="-79"/>
              </a:rPr>
              <a:t> </a:t>
            </a:r>
            <a:br>
              <a:rPr lang="fr-CH" dirty="0">
                <a:solidFill>
                  <a:srgbClr val="FF0000"/>
                </a:solidFill>
              </a:rPr>
            </a:br>
            <a:r>
              <a:rPr lang="fr-CH" sz="2400" dirty="0">
                <a:solidFill>
                  <a:srgbClr val="FF0000"/>
                </a:solidFill>
              </a:rPr>
              <a:t>personnes accompagnées en Broye en 2022</a:t>
            </a:r>
          </a:p>
        </p:txBody>
      </p:sp>
    </p:spTree>
    <p:extLst>
      <p:ext uri="{BB962C8B-B14F-4D97-AF65-F5344CB8AC3E}">
        <p14:creationId xmlns:p14="http://schemas.microsoft.com/office/powerpoint/2010/main" val="2844235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982848" y="0"/>
            <a:ext cx="6958247" cy="10499393"/>
          </a:xfrm>
          <a:prstGeom prst="rect">
            <a:avLst/>
          </a:prstGeom>
          <a:solidFill>
            <a:srgbClr val="00CC66">
              <a:alpha val="54118"/>
            </a:srgbClr>
          </a:solidFill>
        </p:spPr>
      </p:sp>
      <p:pic>
        <p:nvPicPr>
          <p:cNvPr id="5" name="Image 4" descr="Une image contenant texte, Police&#10;&#10;Description générée automatiquement">
            <a:extLst>
              <a:ext uri="{FF2B5EF4-FFF2-40B4-BE49-F238E27FC236}">
                <a16:creationId xmlns:a16="http://schemas.microsoft.com/office/drawing/2014/main" id="{F1F1DEFA-ED39-3E6B-BED2-94A154DA2B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5988" y="0"/>
            <a:ext cx="7083113" cy="1655064"/>
          </a:xfrm>
          <a:prstGeom prst="rect">
            <a:avLst/>
          </a:prstGeom>
        </p:spPr>
      </p:pic>
      <p:pic>
        <p:nvPicPr>
          <p:cNvPr id="6" name="Graphique 5" descr="Soin avec un remplissage uni">
            <a:extLst>
              <a:ext uri="{FF2B5EF4-FFF2-40B4-BE49-F238E27FC236}">
                <a16:creationId xmlns:a16="http://schemas.microsoft.com/office/drawing/2014/main" id="{E0FF46CC-C704-784C-35AA-58B90DB961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685004">
            <a:off x="-113588" y="6780710"/>
            <a:ext cx="3243072" cy="3243072"/>
          </a:xfrm>
          <a:prstGeom prst="rect">
            <a:avLst/>
          </a:prstGeom>
        </p:spPr>
      </p:pic>
      <p:pic>
        <p:nvPicPr>
          <p:cNvPr id="9" name="Graphique 8" descr="Poumons avec un remplissage uni">
            <a:extLst>
              <a:ext uri="{FF2B5EF4-FFF2-40B4-BE49-F238E27FC236}">
                <a16:creationId xmlns:a16="http://schemas.microsoft.com/office/drawing/2014/main" id="{2AE9E45B-9FE9-5E7F-D475-4D0EDD7FCC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038364">
            <a:off x="3950028" y="-193553"/>
            <a:ext cx="2674275" cy="2674275"/>
          </a:xfrm>
          <a:prstGeom prst="rect">
            <a:avLst/>
          </a:prstGeom>
        </p:spPr>
      </p:pic>
      <p:sp>
        <p:nvSpPr>
          <p:cNvPr id="10" name="TextBox 2">
            <a:extLst>
              <a:ext uri="{FF2B5EF4-FFF2-40B4-BE49-F238E27FC236}">
                <a16:creationId xmlns:a16="http://schemas.microsoft.com/office/drawing/2014/main" id="{42383C68-9B13-39B0-AD41-6B1EB25475F3}"/>
              </a:ext>
            </a:extLst>
          </p:cNvPr>
          <p:cNvSpPr txBox="1"/>
          <p:nvPr/>
        </p:nvSpPr>
        <p:spPr>
          <a:xfrm>
            <a:off x="6629400" y="2552700"/>
            <a:ext cx="10512366" cy="6590715"/>
          </a:xfrm>
          <a:prstGeom prst="rect">
            <a:avLst/>
          </a:prstGeom>
        </p:spPr>
        <p:txBody>
          <a:bodyPr wrap="square" lIns="0" tIns="0" rIns="0" bIns="0" rtlCol="0" anchor="t">
            <a:spAutoFit/>
          </a:bodyPr>
          <a:lstStyle/>
          <a:p>
            <a:pPr marL="342900" indent="-342900" algn="l">
              <a:lnSpc>
                <a:spcPct val="150000"/>
              </a:lnSpc>
              <a:buClr>
                <a:srgbClr val="00B050"/>
              </a:buClr>
              <a:buFont typeface="Wingdings" panose="05000000000000000000" pitchFamily="2" charset="2"/>
              <a:buChar char="v"/>
            </a:pPr>
            <a:r>
              <a:rPr lang="fr-CH" sz="2400" b="0" i="0" u="none" strike="noStrike" baseline="0" dirty="0">
                <a:solidFill>
                  <a:srgbClr val="000000"/>
                </a:solidFill>
                <a:latin typeface="NewsGothicMT"/>
              </a:rPr>
              <a:t>Consultations infirmières et suivi ambulatoire des affections respiratoires</a:t>
            </a:r>
          </a:p>
          <a:p>
            <a:pPr algn="l">
              <a:lnSpc>
                <a:spcPct val="150000"/>
              </a:lnSpc>
              <a:buClr>
                <a:srgbClr val="00B050"/>
              </a:buClr>
            </a:pPr>
            <a:endParaRPr lang="fr-CH" sz="2400" b="0" i="0" u="none" strike="noStrike" baseline="0" dirty="0">
              <a:solidFill>
                <a:srgbClr val="000000"/>
              </a:solidFill>
              <a:latin typeface="NewsGothicMT"/>
            </a:endParaRPr>
          </a:p>
          <a:p>
            <a:pPr marL="342900" indent="-342900" algn="l">
              <a:lnSpc>
                <a:spcPct val="150000"/>
              </a:lnSpc>
              <a:buClr>
                <a:srgbClr val="00B050"/>
              </a:buClr>
              <a:buFont typeface="Wingdings" panose="05000000000000000000" pitchFamily="2" charset="2"/>
              <a:buChar char="v"/>
            </a:pPr>
            <a:r>
              <a:rPr lang="fr-CH" sz="2400" b="0" i="0" u="none" strike="noStrike" baseline="0" dirty="0">
                <a:solidFill>
                  <a:srgbClr val="000000"/>
                </a:solidFill>
                <a:latin typeface="NewsGothicMT"/>
              </a:rPr>
              <a:t>Permanence 24/7 sans rendez-vous</a:t>
            </a:r>
          </a:p>
          <a:p>
            <a:pPr algn="l">
              <a:lnSpc>
                <a:spcPct val="150000"/>
              </a:lnSpc>
              <a:buClr>
                <a:srgbClr val="00B050"/>
              </a:buClr>
            </a:pPr>
            <a:endParaRPr lang="fr-CH" sz="2400" b="0" i="0" u="none" strike="noStrike" baseline="0" dirty="0">
              <a:solidFill>
                <a:srgbClr val="000000"/>
              </a:solidFill>
              <a:latin typeface="NewsGothicMT"/>
            </a:endParaRPr>
          </a:p>
          <a:p>
            <a:pPr marL="342900" indent="-342900" algn="l">
              <a:lnSpc>
                <a:spcPct val="150000"/>
              </a:lnSpc>
              <a:buClr>
                <a:srgbClr val="00B050"/>
              </a:buClr>
              <a:buFont typeface="Wingdings" panose="05000000000000000000" pitchFamily="2" charset="2"/>
              <a:buChar char="v"/>
            </a:pPr>
            <a:r>
              <a:rPr lang="fr-CH" sz="2400" b="0" i="0" u="none" strike="noStrike" baseline="0" dirty="0">
                <a:solidFill>
                  <a:srgbClr val="000000"/>
                </a:solidFill>
                <a:latin typeface="NewsGothicMT"/>
              </a:rPr>
              <a:t>Instruction, location et vente d’appareils et de matériel spécialisés</a:t>
            </a:r>
          </a:p>
          <a:p>
            <a:pPr algn="l">
              <a:lnSpc>
                <a:spcPct val="150000"/>
              </a:lnSpc>
              <a:buClr>
                <a:srgbClr val="00B050"/>
              </a:buClr>
            </a:pPr>
            <a:endParaRPr lang="fr-CH" sz="2400" b="0" i="0" u="none" strike="noStrike" baseline="0" dirty="0">
              <a:solidFill>
                <a:srgbClr val="000000"/>
              </a:solidFill>
              <a:latin typeface="NewsGothicMT"/>
            </a:endParaRPr>
          </a:p>
          <a:p>
            <a:pPr marL="342900" indent="-342900" algn="l">
              <a:lnSpc>
                <a:spcPct val="150000"/>
              </a:lnSpc>
              <a:buClr>
                <a:srgbClr val="00B050"/>
              </a:buClr>
              <a:buFont typeface="Wingdings" panose="05000000000000000000" pitchFamily="2" charset="2"/>
              <a:buChar char="v"/>
            </a:pPr>
            <a:r>
              <a:rPr lang="fr-CH" sz="2400" b="0" i="0" u="none" strike="noStrike" baseline="0" dirty="0">
                <a:solidFill>
                  <a:srgbClr val="000000"/>
                </a:solidFill>
                <a:latin typeface="NewsGothicMT"/>
              </a:rPr>
              <a:t>Enquêtes d’entourage, dépistage et supervision des traitements de la tuberculose</a:t>
            </a:r>
          </a:p>
          <a:p>
            <a:pPr algn="l">
              <a:lnSpc>
                <a:spcPct val="150000"/>
              </a:lnSpc>
              <a:buClr>
                <a:srgbClr val="00B050"/>
              </a:buClr>
            </a:pPr>
            <a:endParaRPr lang="fr-CH" sz="2400" b="0" i="0" u="none" strike="noStrike" baseline="0" dirty="0">
              <a:solidFill>
                <a:srgbClr val="000000"/>
              </a:solidFill>
              <a:latin typeface="NewsGothicMT"/>
            </a:endParaRPr>
          </a:p>
          <a:p>
            <a:pPr marL="342900" indent="-342900" algn="l">
              <a:lnSpc>
                <a:spcPct val="150000"/>
              </a:lnSpc>
              <a:buClr>
                <a:srgbClr val="00B050"/>
              </a:buClr>
              <a:buFont typeface="Wingdings" panose="05000000000000000000" pitchFamily="2" charset="2"/>
              <a:buChar char="v"/>
            </a:pPr>
            <a:r>
              <a:rPr lang="fr-CH" sz="2400" dirty="0">
                <a:solidFill>
                  <a:srgbClr val="000000"/>
                </a:solidFill>
                <a:latin typeface="NewsGothicMT"/>
              </a:rPr>
              <a:t>Représentation d</a:t>
            </a:r>
            <a:r>
              <a:rPr lang="fr-CH" sz="2400" b="0" i="0" u="none" strike="noStrike" baseline="0" dirty="0">
                <a:solidFill>
                  <a:srgbClr val="000000"/>
                </a:solidFill>
                <a:latin typeface="NewsGothicMT"/>
              </a:rPr>
              <a:t>es intérêts des personnes atteintes dans leur santé respiratoire</a:t>
            </a:r>
          </a:p>
          <a:p>
            <a:pPr algn="l">
              <a:lnSpc>
                <a:spcPct val="150000"/>
              </a:lnSpc>
              <a:buClr>
                <a:srgbClr val="00B050"/>
              </a:buClr>
            </a:pPr>
            <a:endParaRPr lang="fr-CH" sz="2400" b="0" i="0" u="none" strike="noStrike" baseline="0" dirty="0">
              <a:solidFill>
                <a:srgbClr val="000000"/>
              </a:solidFill>
              <a:latin typeface="NewsGothicMT"/>
            </a:endParaRPr>
          </a:p>
          <a:p>
            <a:pPr marL="342900" indent="-342900" algn="l">
              <a:lnSpc>
                <a:spcPct val="150000"/>
              </a:lnSpc>
              <a:buClr>
                <a:srgbClr val="00B050"/>
              </a:buClr>
              <a:buFont typeface="Wingdings" panose="05000000000000000000" pitchFamily="2" charset="2"/>
              <a:buChar char="v"/>
            </a:pPr>
            <a:r>
              <a:rPr lang="fr-CH" sz="2400" dirty="0">
                <a:solidFill>
                  <a:srgbClr val="000000"/>
                </a:solidFill>
                <a:latin typeface="NewsGothicMT"/>
              </a:rPr>
              <a:t>Formation </a:t>
            </a:r>
            <a:r>
              <a:rPr lang="fr-CH" sz="2400" b="0" i="0" u="none" strike="noStrike" baseline="0" dirty="0">
                <a:solidFill>
                  <a:srgbClr val="000000"/>
                </a:solidFill>
                <a:latin typeface="NewsGothicMT"/>
              </a:rPr>
              <a:t>des professionnels de santé à la prise en charge des personnes souffrant d’affections respiratoires</a:t>
            </a:r>
            <a:endParaRPr lang="en-US" sz="2400" dirty="0">
              <a:solidFill>
                <a:srgbClr val="1C1D20"/>
              </a:solidFill>
              <a:latin typeface="Telegraf"/>
            </a:endParaRPr>
          </a:p>
        </p:txBody>
      </p:sp>
      <p:sp>
        <p:nvSpPr>
          <p:cNvPr id="11" name="ZoneTexte 10">
            <a:extLst>
              <a:ext uri="{FF2B5EF4-FFF2-40B4-BE49-F238E27FC236}">
                <a16:creationId xmlns:a16="http://schemas.microsoft.com/office/drawing/2014/main" id="{B6F9421C-2E58-C1B7-2886-4E39867B1283}"/>
              </a:ext>
            </a:extLst>
          </p:cNvPr>
          <p:cNvSpPr txBox="1"/>
          <p:nvPr/>
        </p:nvSpPr>
        <p:spPr>
          <a:xfrm rot="20080817">
            <a:off x="1122158" y="3403145"/>
            <a:ext cx="3662125" cy="2308324"/>
          </a:xfrm>
          <a:prstGeom prst="rect">
            <a:avLst/>
          </a:prstGeom>
          <a:noFill/>
        </p:spPr>
        <p:txBody>
          <a:bodyPr wrap="square" rtlCol="0">
            <a:spAutoFit/>
          </a:bodyPr>
          <a:lstStyle/>
          <a:p>
            <a:pPr algn="ctr"/>
            <a:r>
              <a:rPr lang="fr-CH" sz="9600" b="1" dirty="0">
                <a:solidFill>
                  <a:srgbClr val="00B050"/>
                </a:solidFill>
                <a:latin typeface="Berlin Sans FB Demi" panose="020E0802020502020306" pitchFamily="34" charset="0"/>
                <a:cs typeface="Aharoni" panose="02010803020104030203" pitchFamily="2" charset="-79"/>
              </a:rPr>
              <a:t>801 </a:t>
            </a:r>
            <a:r>
              <a:rPr lang="fr-CH" sz="9600" b="1" dirty="0">
                <a:solidFill>
                  <a:srgbClr val="00B050"/>
                </a:solidFill>
                <a:latin typeface="Aharoni" panose="02010803020104030203" pitchFamily="2" charset="-79"/>
                <a:cs typeface="Aharoni" panose="02010803020104030203" pitchFamily="2" charset="-79"/>
              </a:rPr>
              <a:t> </a:t>
            </a:r>
            <a:br>
              <a:rPr lang="fr-CH" dirty="0">
                <a:solidFill>
                  <a:srgbClr val="00B050"/>
                </a:solidFill>
              </a:rPr>
            </a:br>
            <a:r>
              <a:rPr lang="fr-CH" sz="2400" dirty="0">
                <a:solidFill>
                  <a:srgbClr val="00B050"/>
                </a:solidFill>
              </a:rPr>
              <a:t>personnes suivies en Broye en 2022</a:t>
            </a:r>
          </a:p>
        </p:txBody>
      </p:sp>
    </p:spTree>
    <p:extLst>
      <p:ext uri="{BB962C8B-B14F-4D97-AF65-F5344CB8AC3E}">
        <p14:creationId xmlns:p14="http://schemas.microsoft.com/office/powerpoint/2010/main" val="4151146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2337586" y="-212393"/>
            <a:ext cx="6958247" cy="10499393"/>
          </a:xfrm>
          <a:prstGeom prst="rect">
            <a:avLst/>
          </a:prstGeom>
          <a:solidFill>
            <a:srgbClr val="5DAEFF">
              <a:alpha val="52941"/>
            </a:srgbClr>
          </a:solidFill>
        </p:spPr>
      </p:sp>
      <p:pic>
        <p:nvPicPr>
          <p:cNvPr id="5" name="Image 4" descr="Une image contenant Police, texte, Graphique, capture d’écran&#10;&#10;Description générée automatiquement">
            <a:extLst>
              <a:ext uri="{FF2B5EF4-FFF2-40B4-BE49-F238E27FC236}">
                <a16:creationId xmlns:a16="http://schemas.microsoft.com/office/drawing/2014/main" id="{688034A5-2B02-F6F7-6D94-8C2931D54F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3553" y="498957"/>
            <a:ext cx="7696200" cy="958500"/>
          </a:xfrm>
          <a:prstGeom prst="rect">
            <a:avLst/>
          </a:prstGeom>
        </p:spPr>
      </p:pic>
      <p:pic>
        <p:nvPicPr>
          <p:cNvPr id="6" name="Graphique 5" descr="Soin avec un remplissage uni">
            <a:extLst>
              <a:ext uri="{FF2B5EF4-FFF2-40B4-BE49-F238E27FC236}">
                <a16:creationId xmlns:a16="http://schemas.microsoft.com/office/drawing/2014/main" id="{0A686AD9-E501-AAF5-D3C7-820E0CFC64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58600" y="8572500"/>
            <a:ext cx="1896396" cy="1896396"/>
          </a:xfrm>
          <a:prstGeom prst="rect">
            <a:avLst/>
          </a:prstGeom>
        </p:spPr>
      </p:pic>
      <p:pic>
        <p:nvPicPr>
          <p:cNvPr id="8" name="Graphique 7" descr="Aspiration avec un remplissage uni">
            <a:extLst>
              <a:ext uri="{FF2B5EF4-FFF2-40B4-BE49-F238E27FC236}">
                <a16:creationId xmlns:a16="http://schemas.microsoft.com/office/drawing/2014/main" id="{98D2188A-ECB8-385E-59B5-04C9FEB7B0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116300" y="0"/>
            <a:ext cx="2171700" cy="2171700"/>
          </a:xfrm>
          <a:prstGeom prst="rect">
            <a:avLst/>
          </a:prstGeom>
        </p:spPr>
      </p:pic>
      <p:sp>
        <p:nvSpPr>
          <p:cNvPr id="9" name="TextBox 2">
            <a:extLst>
              <a:ext uri="{FF2B5EF4-FFF2-40B4-BE49-F238E27FC236}">
                <a16:creationId xmlns:a16="http://schemas.microsoft.com/office/drawing/2014/main" id="{2D36F34F-BC8C-D427-1EFE-42FA3465C87A}"/>
              </a:ext>
            </a:extLst>
          </p:cNvPr>
          <p:cNvSpPr txBox="1"/>
          <p:nvPr/>
        </p:nvSpPr>
        <p:spPr>
          <a:xfrm>
            <a:off x="457200" y="2164080"/>
            <a:ext cx="11049000" cy="6036717"/>
          </a:xfrm>
          <a:prstGeom prst="rect">
            <a:avLst/>
          </a:prstGeom>
        </p:spPr>
        <p:txBody>
          <a:bodyPr wrap="square" lIns="0" tIns="0" rIns="0" bIns="0" rtlCol="0" anchor="t">
            <a:spAutoFit/>
          </a:bodyPr>
          <a:lstStyle/>
          <a:p>
            <a:pPr marL="342900" indent="-342900" algn="l">
              <a:lnSpc>
                <a:spcPct val="150000"/>
              </a:lnSpc>
              <a:buClr>
                <a:srgbClr val="00B0F0"/>
              </a:buClr>
              <a:buFont typeface="Wingdings" panose="05000000000000000000" pitchFamily="2" charset="2"/>
              <a:buChar char="v"/>
            </a:pPr>
            <a:r>
              <a:rPr lang="fr-CH" sz="2400" dirty="0">
                <a:solidFill>
                  <a:srgbClr val="000000"/>
                </a:solidFill>
                <a:latin typeface="NewsGothicMT"/>
              </a:rPr>
              <a:t>É</a:t>
            </a:r>
            <a:r>
              <a:rPr lang="fr-CH" sz="2400" b="0" i="0" u="none" strike="noStrike" baseline="0" dirty="0">
                <a:solidFill>
                  <a:srgbClr val="000000"/>
                </a:solidFill>
                <a:latin typeface="NewsGothicMT"/>
              </a:rPr>
              <a:t>coute et accompagnement psycho-social gratuit et personnalisé</a:t>
            </a:r>
          </a:p>
          <a:p>
            <a:pPr algn="l">
              <a:lnSpc>
                <a:spcPct val="150000"/>
              </a:lnSpc>
              <a:buClr>
                <a:srgbClr val="00B0F0"/>
              </a:buClr>
            </a:pPr>
            <a:endParaRPr lang="fr-CH" sz="2400" b="0" i="0" u="none" strike="noStrike" baseline="0" dirty="0">
              <a:solidFill>
                <a:srgbClr val="000000"/>
              </a:solidFill>
              <a:latin typeface="NewsGothicMT"/>
            </a:endParaRPr>
          </a:p>
          <a:p>
            <a:pPr marL="342900" indent="-342900" algn="l">
              <a:lnSpc>
                <a:spcPct val="150000"/>
              </a:lnSpc>
              <a:buClr>
                <a:srgbClr val="00B0F0"/>
              </a:buClr>
              <a:buFont typeface="Wingdings" panose="05000000000000000000" pitchFamily="2" charset="2"/>
              <a:buChar char="v"/>
            </a:pPr>
            <a:r>
              <a:rPr lang="fr-CH" sz="2400" b="0" i="0" u="none" strike="noStrike" baseline="0" dirty="0">
                <a:solidFill>
                  <a:srgbClr val="000000"/>
                </a:solidFill>
                <a:latin typeface="NewsGothicMT"/>
              </a:rPr>
              <a:t>Soutien dans la gestion et l’organisation du quotidien</a:t>
            </a:r>
          </a:p>
          <a:p>
            <a:pPr marL="342900" indent="-342900" algn="l">
              <a:lnSpc>
                <a:spcPct val="150000"/>
              </a:lnSpc>
              <a:buClr>
                <a:srgbClr val="00B0F0"/>
              </a:buClr>
              <a:buFont typeface="Wingdings" panose="05000000000000000000" pitchFamily="2" charset="2"/>
              <a:buChar char="v"/>
            </a:pPr>
            <a:endParaRPr lang="fr-CH" sz="2400" b="0" i="0" u="none" strike="noStrike" baseline="0" dirty="0">
              <a:solidFill>
                <a:srgbClr val="000000"/>
              </a:solidFill>
              <a:latin typeface="NewsGothicMT"/>
            </a:endParaRPr>
          </a:p>
          <a:p>
            <a:pPr marL="342900" indent="-342900" algn="l">
              <a:lnSpc>
                <a:spcPct val="150000"/>
              </a:lnSpc>
              <a:buClr>
                <a:srgbClr val="00B0F0"/>
              </a:buClr>
              <a:buFont typeface="Wingdings" panose="05000000000000000000" pitchFamily="2" charset="2"/>
              <a:buChar char="v"/>
            </a:pPr>
            <a:r>
              <a:rPr lang="fr-CH" sz="2400" b="0" i="0" u="none" strike="noStrike" baseline="0" dirty="0">
                <a:solidFill>
                  <a:srgbClr val="000000"/>
                </a:solidFill>
                <a:latin typeface="NewsGothicMT"/>
              </a:rPr>
              <a:t>Assistance administrative liée aux démarches avec les assurances sociales</a:t>
            </a:r>
          </a:p>
          <a:p>
            <a:pPr marL="342900" indent="-342900" algn="l">
              <a:lnSpc>
                <a:spcPct val="150000"/>
              </a:lnSpc>
              <a:buClr>
                <a:srgbClr val="00B0F0"/>
              </a:buClr>
              <a:buFont typeface="Wingdings" panose="05000000000000000000" pitchFamily="2" charset="2"/>
              <a:buChar char="v"/>
            </a:pPr>
            <a:endParaRPr lang="fr-CH" sz="2400" b="0" i="0" u="none" strike="noStrike" baseline="0" dirty="0">
              <a:solidFill>
                <a:srgbClr val="000000"/>
              </a:solidFill>
              <a:latin typeface="NewsGothicMT"/>
            </a:endParaRPr>
          </a:p>
          <a:p>
            <a:pPr marL="342900" indent="-342900" algn="l">
              <a:lnSpc>
                <a:spcPct val="150000"/>
              </a:lnSpc>
              <a:buClr>
                <a:srgbClr val="00B0F0"/>
              </a:buClr>
              <a:buFont typeface="Wingdings" panose="05000000000000000000" pitchFamily="2" charset="2"/>
              <a:buChar char="v"/>
            </a:pPr>
            <a:r>
              <a:rPr lang="fr-CH" sz="2400" b="0" i="0" u="none" strike="noStrike" baseline="0" dirty="0">
                <a:solidFill>
                  <a:srgbClr val="000000"/>
                </a:solidFill>
                <a:latin typeface="NewsGothicMT"/>
              </a:rPr>
              <a:t>Aides financières ciblées et ponctuelles</a:t>
            </a:r>
          </a:p>
          <a:p>
            <a:pPr marL="342900" indent="-342900" algn="l">
              <a:lnSpc>
                <a:spcPct val="150000"/>
              </a:lnSpc>
              <a:buClr>
                <a:srgbClr val="00B0F0"/>
              </a:buClr>
              <a:buFont typeface="Wingdings" panose="05000000000000000000" pitchFamily="2" charset="2"/>
              <a:buChar char="v"/>
            </a:pPr>
            <a:endParaRPr lang="fr-CH" sz="2400" b="0" i="0" u="none" strike="noStrike" baseline="0" dirty="0">
              <a:solidFill>
                <a:srgbClr val="000000"/>
              </a:solidFill>
              <a:latin typeface="NewsGothicMT"/>
            </a:endParaRPr>
          </a:p>
          <a:p>
            <a:pPr marL="342900" indent="-342900" algn="l">
              <a:lnSpc>
                <a:spcPct val="150000"/>
              </a:lnSpc>
              <a:buClr>
                <a:srgbClr val="00B0F0"/>
              </a:buClr>
              <a:buFont typeface="Wingdings" panose="05000000000000000000" pitchFamily="2" charset="2"/>
              <a:buChar char="v"/>
            </a:pPr>
            <a:r>
              <a:rPr lang="fr-CH" sz="2400" b="0" i="0" u="none" strike="noStrike" baseline="0" dirty="0">
                <a:solidFill>
                  <a:srgbClr val="000000"/>
                </a:solidFill>
                <a:latin typeface="NewsGothicMT"/>
              </a:rPr>
              <a:t>Encadrement à la réinsertion professionnelle (job coaching)</a:t>
            </a:r>
          </a:p>
          <a:p>
            <a:pPr marL="342900" indent="-342900" algn="l">
              <a:lnSpc>
                <a:spcPct val="150000"/>
              </a:lnSpc>
              <a:buClr>
                <a:srgbClr val="00B0F0"/>
              </a:buClr>
              <a:buFont typeface="Wingdings" panose="05000000000000000000" pitchFamily="2" charset="2"/>
              <a:buChar char="v"/>
            </a:pPr>
            <a:endParaRPr lang="fr-CH" sz="2400" b="0" i="0" u="none" strike="noStrike" baseline="0" dirty="0">
              <a:solidFill>
                <a:srgbClr val="000000"/>
              </a:solidFill>
              <a:latin typeface="NewsGothicMT"/>
            </a:endParaRPr>
          </a:p>
          <a:p>
            <a:pPr marL="342900" indent="-342900" algn="l">
              <a:lnSpc>
                <a:spcPct val="150000"/>
              </a:lnSpc>
              <a:buClr>
                <a:srgbClr val="00B0F0"/>
              </a:buClr>
              <a:buFont typeface="Wingdings" panose="05000000000000000000" pitchFamily="2" charset="2"/>
              <a:buChar char="v"/>
            </a:pPr>
            <a:r>
              <a:rPr lang="fr-CH" sz="2400" b="0" i="0" u="none" strike="noStrike" baseline="0" dirty="0">
                <a:solidFill>
                  <a:srgbClr val="000000"/>
                </a:solidFill>
                <a:latin typeface="NewsGothicMT"/>
              </a:rPr>
              <a:t>Représentation des intérêts des personnes touchées par le cancer</a:t>
            </a:r>
            <a:endParaRPr lang="en-US" sz="2400" dirty="0">
              <a:solidFill>
                <a:srgbClr val="1C1D20"/>
              </a:solidFill>
              <a:latin typeface="Telegraf"/>
            </a:endParaRPr>
          </a:p>
        </p:txBody>
      </p:sp>
      <p:sp>
        <p:nvSpPr>
          <p:cNvPr id="10" name="ZoneTexte 9">
            <a:extLst>
              <a:ext uri="{FF2B5EF4-FFF2-40B4-BE49-F238E27FC236}">
                <a16:creationId xmlns:a16="http://schemas.microsoft.com/office/drawing/2014/main" id="{4FB4BFAC-DE35-A25F-B682-4775FB5BCF88}"/>
              </a:ext>
            </a:extLst>
          </p:cNvPr>
          <p:cNvSpPr txBox="1"/>
          <p:nvPr/>
        </p:nvSpPr>
        <p:spPr>
          <a:xfrm rot="21138807">
            <a:off x="13853921" y="3402036"/>
            <a:ext cx="3662125" cy="2308324"/>
          </a:xfrm>
          <a:prstGeom prst="rect">
            <a:avLst/>
          </a:prstGeom>
          <a:noFill/>
        </p:spPr>
        <p:txBody>
          <a:bodyPr wrap="square" rtlCol="0">
            <a:spAutoFit/>
          </a:bodyPr>
          <a:lstStyle/>
          <a:p>
            <a:pPr algn="ctr"/>
            <a:r>
              <a:rPr lang="fr-CH" sz="9600" b="1" dirty="0">
                <a:solidFill>
                  <a:srgbClr val="00B0F0"/>
                </a:solidFill>
                <a:latin typeface="Berlin Sans FB Demi" panose="020E0802020502020306" pitchFamily="34" charset="0"/>
                <a:cs typeface="Aharoni" panose="02010803020104030203" pitchFamily="2" charset="-79"/>
              </a:rPr>
              <a:t>70</a:t>
            </a:r>
            <a:r>
              <a:rPr lang="fr-CH" sz="9600" b="1" dirty="0">
                <a:solidFill>
                  <a:srgbClr val="33CCFF"/>
                </a:solidFill>
                <a:latin typeface="Aharoni" panose="02010803020104030203" pitchFamily="2" charset="-79"/>
                <a:cs typeface="Aharoni" panose="02010803020104030203" pitchFamily="2" charset="-79"/>
              </a:rPr>
              <a:t> </a:t>
            </a:r>
            <a:br>
              <a:rPr lang="fr-CH" dirty="0"/>
            </a:br>
            <a:r>
              <a:rPr lang="fr-CH" sz="2400" dirty="0">
                <a:solidFill>
                  <a:srgbClr val="00B0F0"/>
                </a:solidFill>
              </a:rPr>
              <a:t>personnes accompagnées en Broye en 2022</a:t>
            </a:r>
          </a:p>
        </p:txBody>
      </p:sp>
    </p:spTree>
    <p:extLst>
      <p:ext uri="{BB962C8B-B14F-4D97-AF65-F5344CB8AC3E}">
        <p14:creationId xmlns:p14="http://schemas.microsoft.com/office/powerpoint/2010/main" val="2220980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447800" y="-212393"/>
            <a:ext cx="6958247" cy="10499393"/>
          </a:xfrm>
          <a:prstGeom prst="rect">
            <a:avLst/>
          </a:prstGeom>
          <a:solidFill>
            <a:srgbClr val="C290FA">
              <a:alpha val="52941"/>
            </a:srgbClr>
          </a:solidFill>
        </p:spPr>
      </p:sp>
      <p:pic>
        <p:nvPicPr>
          <p:cNvPr id="6" name="Image 5" descr="Une image contenant texte, Police, Graphique, logo&#10;&#10;Description générée automatiquement">
            <a:extLst>
              <a:ext uri="{FF2B5EF4-FFF2-40B4-BE49-F238E27FC236}">
                <a16:creationId xmlns:a16="http://schemas.microsoft.com/office/drawing/2014/main" id="{D8FDF4B4-4DBB-DCD5-13AD-643B4567D9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0800" y="361523"/>
            <a:ext cx="4329239" cy="1474144"/>
          </a:xfrm>
          <a:prstGeom prst="rect">
            <a:avLst/>
          </a:prstGeom>
        </p:spPr>
      </p:pic>
      <p:pic>
        <p:nvPicPr>
          <p:cNvPr id="7" name="Graphique 6" descr="Soin avec un remplissage uni">
            <a:extLst>
              <a:ext uri="{FF2B5EF4-FFF2-40B4-BE49-F238E27FC236}">
                <a16:creationId xmlns:a16="http://schemas.microsoft.com/office/drawing/2014/main" id="{25640A37-8032-6119-6249-CDB06B3A9A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34473">
            <a:off x="4391697" y="-182891"/>
            <a:ext cx="1849095" cy="1849095"/>
          </a:xfrm>
          <a:prstGeom prst="rect">
            <a:avLst/>
          </a:prstGeom>
        </p:spPr>
      </p:pic>
      <p:pic>
        <p:nvPicPr>
          <p:cNvPr id="8" name="Graphique 7" descr="Plume avec un remplissage uni">
            <a:extLst>
              <a:ext uri="{FF2B5EF4-FFF2-40B4-BE49-F238E27FC236}">
                <a16:creationId xmlns:a16="http://schemas.microsoft.com/office/drawing/2014/main" id="{23B3CFAE-A05D-714C-C563-F68B9197AF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678071">
            <a:off x="-20572" y="7945398"/>
            <a:ext cx="2486012" cy="2486012"/>
          </a:xfrm>
          <a:prstGeom prst="rect">
            <a:avLst/>
          </a:prstGeom>
        </p:spPr>
      </p:pic>
      <p:sp>
        <p:nvSpPr>
          <p:cNvPr id="9" name="TextBox 2">
            <a:extLst>
              <a:ext uri="{FF2B5EF4-FFF2-40B4-BE49-F238E27FC236}">
                <a16:creationId xmlns:a16="http://schemas.microsoft.com/office/drawing/2014/main" id="{EB6C1F11-29BF-B216-24E1-C49129206EC6}"/>
              </a:ext>
            </a:extLst>
          </p:cNvPr>
          <p:cNvSpPr txBox="1"/>
          <p:nvPr/>
        </p:nvSpPr>
        <p:spPr>
          <a:xfrm>
            <a:off x="6553200" y="2597690"/>
            <a:ext cx="10512366" cy="6036717"/>
          </a:xfrm>
          <a:prstGeom prst="rect">
            <a:avLst/>
          </a:prstGeom>
        </p:spPr>
        <p:txBody>
          <a:bodyPr wrap="square" lIns="0" tIns="0" rIns="0" bIns="0" rtlCol="0" anchor="t">
            <a:spAutoFit/>
          </a:bodyPr>
          <a:lstStyle/>
          <a:p>
            <a:pPr marL="342900" indent="-342900" algn="l">
              <a:lnSpc>
                <a:spcPct val="150000"/>
              </a:lnSpc>
              <a:buClr>
                <a:srgbClr val="7030A0"/>
              </a:buClr>
              <a:buFont typeface="Wingdings" panose="05000000000000000000" pitchFamily="2" charset="2"/>
              <a:buChar char="v"/>
            </a:pPr>
            <a:r>
              <a:rPr lang="fr-CH" sz="2400" dirty="0">
                <a:solidFill>
                  <a:srgbClr val="000000"/>
                </a:solidFill>
                <a:latin typeface="NewsGothicMT"/>
              </a:rPr>
              <a:t>Soutien dans</a:t>
            </a:r>
            <a:r>
              <a:rPr lang="fr-CH" sz="2400" b="0" i="0" u="none" strike="noStrike" baseline="0" dirty="0">
                <a:solidFill>
                  <a:srgbClr val="000000"/>
                </a:solidFill>
                <a:latin typeface="NewsGothicMT"/>
              </a:rPr>
              <a:t> les perspectives et l’autodétermination de chacun</a:t>
            </a:r>
          </a:p>
          <a:p>
            <a:pPr algn="l">
              <a:lnSpc>
                <a:spcPct val="150000"/>
              </a:lnSpc>
              <a:buClr>
                <a:srgbClr val="7030A0"/>
              </a:buClr>
            </a:pPr>
            <a:endParaRPr lang="fr-CH" sz="2400" b="0" i="0" u="none" strike="noStrike" baseline="0" dirty="0">
              <a:solidFill>
                <a:srgbClr val="000000"/>
              </a:solidFill>
              <a:latin typeface="NewsGothicMT"/>
            </a:endParaRPr>
          </a:p>
          <a:p>
            <a:pPr marL="342900" indent="-342900" algn="l">
              <a:lnSpc>
                <a:spcPct val="150000"/>
              </a:lnSpc>
              <a:buClr>
                <a:srgbClr val="7030A0"/>
              </a:buClr>
              <a:buFont typeface="Wingdings" panose="05000000000000000000" pitchFamily="2" charset="2"/>
              <a:buChar char="v"/>
            </a:pPr>
            <a:r>
              <a:rPr lang="fr-CH" sz="2400" b="0" i="0" u="none" strike="noStrike" baseline="0" dirty="0">
                <a:solidFill>
                  <a:srgbClr val="000000"/>
                </a:solidFill>
                <a:latin typeface="NewsGothicMT"/>
              </a:rPr>
              <a:t>Soins palliatifs spécialisés quelle que soit la maladie</a:t>
            </a:r>
          </a:p>
          <a:p>
            <a:pPr algn="l">
              <a:lnSpc>
                <a:spcPct val="150000"/>
              </a:lnSpc>
              <a:buClr>
                <a:srgbClr val="7030A0"/>
              </a:buClr>
            </a:pPr>
            <a:endParaRPr lang="fr-CH" sz="2400" b="0" i="0" u="none" strike="noStrike" baseline="0" dirty="0">
              <a:solidFill>
                <a:srgbClr val="000000"/>
              </a:solidFill>
              <a:latin typeface="NewsGothicMT"/>
            </a:endParaRPr>
          </a:p>
          <a:p>
            <a:pPr marL="342900" indent="-342900" algn="l">
              <a:lnSpc>
                <a:spcPct val="150000"/>
              </a:lnSpc>
              <a:buClr>
                <a:srgbClr val="7030A0"/>
              </a:buClr>
              <a:buFont typeface="Wingdings" panose="05000000000000000000" pitchFamily="2" charset="2"/>
              <a:buChar char="v"/>
            </a:pPr>
            <a:r>
              <a:rPr lang="fr-CH" sz="2400" dirty="0">
                <a:solidFill>
                  <a:srgbClr val="000000"/>
                </a:solidFill>
                <a:latin typeface="NewsGothicMT"/>
              </a:rPr>
              <a:t>Gestion des symptômes complexes</a:t>
            </a:r>
          </a:p>
          <a:p>
            <a:pPr algn="l">
              <a:lnSpc>
                <a:spcPct val="150000"/>
              </a:lnSpc>
              <a:buClr>
                <a:srgbClr val="7030A0"/>
              </a:buClr>
            </a:pPr>
            <a:endParaRPr lang="fr-CH" sz="2400" b="0" i="0" u="none" strike="noStrike" baseline="0" dirty="0">
              <a:solidFill>
                <a:srgbClr val="000000"/>
              </a:solidFill>
              <a:latin typeface="NewsGothicMT"/>
            </a:endParaRPr>
          </a:p>
          <a:p>
            <a:pPr marL="342900" indent="-342900" algn="l">
              <a:lnSpc>
                <a:spcPct val="150000"/>
              </a:lnSpc>
              <a:buClr>
                <a:srgbClr val="7030A0"/>
              </a:buClr>
              <a:buFont typeface="Wingdings" panose="05000000000000000000" pitchFamily="2" charset="2"/>
              <a:buChar char="v"/>
            </a:pPr>
            <a:r>
              <a:rPr lang="fr-CH" sz="2400" dirty="0">
                <a:solidFill>
                  <a:srgbClr val="000000"/>
                </a:solidFill>
                <a:latin typeface="NewsGothicMT"/>
              </a:rPr>
              <a:t>A</a:t>
            </a:r>
            <a:r>
              <a:rPr lang="fr-CH" sz="2400" b="0" i="0" u="none" strike="noStrike" baseline="0" dirty="0">
                <a:solidFill>
                  <a:srgbClr val="000000"/>
                </a:solidFill>
                <a:latin typeface="NewsGothicMT"/>
              </a:rPr>
              <a:t>ssistance 24/7 aux personnes accompagnées et à leurs proches</a:t>
            </a:r>
          </a:p>
          <a:p>
            <a:pPr algn="l">
              <a:lnSpc>
                <a:spcPct val="150000"/>
              </a:lnSpc>
              <a:buClr>
                <a:srgbClr val="7030A0"/>
              </a:buClr>
            </a:pPr>
            <a:endParaRPr lang="fr-CH" sz="2400" b="0" i="0" u="none" strike="noStrike" baseline="0" dirty="0">
              <a:solidFill>
                <a:srgbClr val="000000"/>
              </a:solidFill>
              <a:latin typeface="NewsGothicMT"/>
            </a:endParaRPr>
          </a:p>
          <a:p>
            <a:pPr marL="342900" indent="-342900" algn="l">
              <a:lnSpc>
                <a:spcPct val="150000"/>
              </a:lnSpc>
              <a:buClr>
                <a:srgbClr val="7030A0"/>
              </a:buClr>
              <a:buFont typeface="Wingdings" panose="05000000000000000000" pitchFamily="2" charset="2"/>
              <a:buChar char="v"/>
            </a:pPr>
            <a:r>
              <a:rPr lang="fr-CH" sz="2400" dirty="0">
                <a:solidFill>
                  <a:srgbClr val="000000"/>
                </a:solidFill>
                <a:latin typeface="NewsGothicMT"/>
              </a:rPr>
              <a:t>Orientation et conseils aux</a:t>
            </a:r>
            <a:r>
              <a:rPr lang="fr-CH" sz="2400" b="0" i="0" u="none" strike="noStrike" baseline="0" dirty="0">
                <a:solidFill>
                  <a:srgbClr val="000000"/>
                </a:solidFill>
                <a:latin typeface="NewsGothicMT"/>
              </a:rPr>
              <a:t> proches et accompagnants</a:t>
            </a:r>
          </a:p>
          <a:p>
            <a:pPr algn="l">
              <a:lnSpc>
                <a:spcPct val="150000"/>
              </a:lnSpc>
              <a:buClr>
                <a:srgbClr val="7030A0"/>
              </a:buClr>
            </a:pPr>
            <a:endParaRPr lang="fr-CH" sz="2400" b="0" i="0" u="none" strike="noStrike" baseline="0" dirty="0">
              <a:solidFill>
                <a:srgbClr val="000000"/>
              </a:solidFill>
              <a:latin typeface="NewsGothicMT"/>
            </a:endParaRPr>
          </a:p>
          <a:p>
            <a:pPr marL="342900" indent="-342900" algn="l">
              <a:lnSpc>
                <a:spcPct val="150000"/>
              </a:lnSpc>
              <a:buClr>
                <a:srgbClr val="7030A0"/>
              </a:buClr>
              <a:buFont typeface="Wingdings" panose="05000000000000000000" pitchFamily="2" charset="2"/>
              <a:buChar char="v"/>
            </a:pPr>
            <a:r>
              <a:rPr lang="fr-CH" sz="2400" b="0" i="0" u="none" strike="noStrike" baseline="0" dirty="0">
                <a:solidFill>
                  <a:srgbClr val="000000"/>
                </a:solidFill>
                <a:latin typeface="NewsGothicMT"/>
              </a:rPr>
              <a:t>Formation et supervision </a:t>
            </a:r>
            <a:r>
              <a:rPr lang="fr-CH" sz="2400" dirty="0">
                <a:solidFill>
                  <a:srgbClr val="000000"/>
                </a:solidFill>
                <a:latin typeface="NewsGothicMT"/>
              </a:rPr>
              <a:t>d</a:t>
            </a:r>
            <a:r>
              <a:rPr lang="fr-CH" sz="2400" b="0" i="0" u="none" strike="noStrike" baseline="0" dirty="0">
                <a:solidFill>
                  <a:srgbClr val="000000"/>
                </a:solidFill>
                <a:latin typeface="NewsGothicMT"/>
              </a:rPr>
              <a:t>es professionnels de santé et des bénévoles</a:t>
            </a:r>
            <a:endParaRPr lang="en-US" sz="2400" dirty="0">
              <a:solidFill>
                <a:srgbClr val="1C1D20"/>
              </a:solidFill>
              <a:latin typeface="Telegraf"/>
            </a:endParaRPr>
          </a:p>
        </p:txBody>
      </p:sp>
      <p:sp>
        <p:nvSpPr>
          <p:cNvPr id="10" name="ZoneTexte 9">
            <a:extLst>
              <a:ext uri="{FF2B5EF4-FFF2-40B4-BE49-F238E27FC236}">
                <a16:creationId xmlns:a16="http://schemas.microsoft.com/office/drawing/2014/main" id="{F85150B4-C839-4C25-ED5E-33BBBCFA07C7}"/>
              </a:ext>
            </a:extLst>
          </p:cNvPr>
          <p:cNvSpPr txBox="1"/>
          <p:nvPr/>
        </p:nvSpPr>
        <p:spPr>
          <a:xfrm rot="1197288">
            <a:off x="1122158" y="3403145"/>
            <a:ext cx="3662125" cy="2308324"/>
          </a:xfrm>
          <a:prstGeom prst="rect">
            <a:avLst/>
          </a:prstGeom>
          <a:noFill/>
        </p:spPr>
        <p:txBody>
          <a:bodyPr wrap="square" rtlCol="0">
            <a:spAutoFit/>
          </a:bodyPr>
          <a:lstStyle/>
          <a:p>
            <a:pPr algn="ctr"/>
            <a:r>
              <a:rPr lang="fr-CH" sz="9600" b="1" dirty="0">
                <a:solidFill>
                  <a:srgbClr val="7030A0"/>
                </a:solidFill>
                <a:latin typeface="Berlin Sans FB Demi" panose="020E0802020502020306" pitchFamily="34" charset="0"/>
                <a:cs typeface="Aharoni" panose="02010803020104030203" pitchFamily="2" charset="-79"/>
              </a:rPr>
              <a:t>68</a:t>
            </a:r>
            <a:r>
              <a:rPr lang="fr-CH" sz="9600" b="1" dirty="0">
                <a:solidFill>
                  <a:srgbClr val="7030A0"/>
                </a:solidFill>
                <a:latin typeface="Aharoni" panose="02010803020104030203" pitchFamily="2" charset="-79"/>
                <a:cs typeface="Aharoni" panose="02010803020104030203" pitchFamily="2" charset="-79"/>
              </a:rPr>
              <a:t> </a:t>
            </a:r>
            <a:br>
              <a:rPr lang="fr-CH" dirty="0">
                <a:solidFill>
                  <a:srgbClr val="7030A0"/>
                </a:solidFill>
              </a:rPr>
            </a:br>
            <a:r>
              <a:rPr lang="fr-CH" sz="2400" dirty="0">
                <a:solidFill>
                  <a:srgbClr val="7030A0"/>
                </a:solidFill>
              </a:rPr>
              <a:t>nouvelles situations</a:t>
            </a:r>
            <a:br>
              <a:rPr lang="fr-CH" sz="2400" dirty="0">
                <a:solidFill>
                  <a:srgbClr val="7030A0"/>
                </a:solidFill>
              </a:rPr>
            </a:br>
            <a:r>
              <a:rPr lang="fr-CH" sz="2400" dirty="0">
                <a:solidFill>
                  <a:srgbClr val="7030A0"/>
                </a:solidFill>
              </a:rPr>
              <a:t>en Broye, en 2022</a:t>
            </a:r>
          </a:p>
        </p:txBody>
      </p:sp>
    </p:spTree>
    <p:extLst>
      <p:ext uri="{BB962C8B-B14F-4D97-AF65-F5344CB8AC3E}">
        <p14:creationId xmlns:p14="http://schemas.microsoft.com/office/powerpoint/2010/main" val="1869969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893696EF-1B02-263B-E066-F74248113AA4}"/>
              </a:ext>
            </a:extLst>
          </p:cNvPr>
          <p:cNvSpPr/>
          <p:nvPr/>
        </p:nvSpPr>
        <p:spPr>
          <a:xfrm>
            <a:off x="495300" y="647700"/>
            <a:ext cx="17297400" cy="8763000"/>
          </a:xfrm>
          <a:prstGeom prst="rect">
            <a:avLst/>
          </a:prstGeom>
          <a:noFill/>
          <a:ln w="57150">
            <a:solidFill>
              <a:srgbClr val="03A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CustomShape 3">
            <a:extLst>
              <a:ext uri="{FF2B5EF4-FFF2-40B4-BE49-F238E27FC236}">
                <a16:creationId xmlns:a16="http://schemas.microsoft.com/office/drawing/2014/main" id="{E27A3E3C-373D-DC8B-6FFA-3EA1D46A5F01}"/>
              </a:ext>
            </a:extLst>
          </p:cNvPr>
          <p:cNvSpPr/>
          <p:nvPr/>
        </p:nvSpPr>
        <p:spPr>
          <a:xfrm>
            <a:off x="2926086" y="1458574"/>
            <a:ext cx="1682388"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e-DE" b="0" i="1" u="none" strike="noStrike" kern="1200" cap="none" spc="-1" normalizeH="0" baseline="0" noProof="0" dirty="0">
                <a:ln>
                  <a:noFill/>
                </a:ln>
                <a:solidFill>
                  <a:schemeClr val="bg1">
                    <a:lumMod val="85000"/>
                  </a:schemeClr>
                </a:solidFill>
                <a:effectLst/>
                <a:uLnTx/>
                <a:uFillTx/>
                <a:latin typeface="Arial"/>
              </a:rPr>
              <a:t>Avant la </a:t>
            </a:r>
            <a:r>
              <a:rPr kumimoji="0" lang="de-DE" b="0" i="1" u="none" strike="noStrike" kern="1200" cap="none" spc="-1" normalizeH="0" baseline="0" noProof="0" dirty="0" err="1">
                <a:ln>
                  <a:noFill/>
                </a:ln>
                <a:solidFill>
                  <a:schemeClr val="bg1">
                    <a:lumMod val="85000"/>
                  </a:schemeClr>
                </a:solidFill>
                <a:effectLst/>
                <a:uLnTx/>
                <a:uFillTx/>
                <a:latin typeface="Arial"/>
              </a:rPr>
              <a:t>maladie</a:t>
            </a:r>
            <a:endParaRPr kumimoji="0" lang="en-US" b="0" i="1" u="none" strike="noStrike" kern="1200" cap="none" spc="-1" normalizeH="0" baseline="0" noProof="0" dirty="0">
              <a:ln>
                <a:noFill/>
              </a:ln>
              <a:solidFill>
                <a:schemeClr val="bg1">
                  <a:lumMod val="85000"/>
                </a:schemeClr>
              </a:solidFill>
              <a:effectLst/>
              <a:uLnTx/>
              <a:uFillTx/>
              <a:latin typeface="Calibri"/>
            </a:endParaRPr>
          </a:p>
        </p:txBody>
      </p:sp>
      <p:sp>
        <p:nvSpPr>
          <p:cNvPr id="12" name="CustomShape 4">
            <a:extLst>
              <a:ext uri="{FF2B5EF4-FFF2-40B4-BE49-F238E27FC236}">
                <a16:creationId xmlns:a16="http://schemas.microsoft.com/office/drawing/2014/main" id="{9308D4E9-67CD-CD1C-8EEA-77004D8D5ED1}"/>
              </a:ext>
            </a:extLst>
          </p:cNvPr>
          <p:cNvSpPr/>
          <p:nvPr/>
        </p:nvSpPr>
        <p:spPr>
          <a:xfrm>
            <a:off x="8077200" y="1519566"/>
            <a:ext cx="3511880"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e-DE" b="0" i="1" u="none" strike="noStrike" kern="1200" cap="none" spc="-1" normalizeH="0" baseline="0" noProof="0" dirty="0">
                <a:ln>
                  <a:noFill/>
                </a:ln>
                <a:solidFill>
                  <a:srgbClr val="000000"/>
                </a:solidFill>
                <a:effectLst/>
                <a:uLnTx/>
                <a:uFillTx/>
                <a:latin typeface="Arial"/>
              </a:rPr>
              <a:t>Pendant et après </a:t>
            </a:r>
            <a:r>
              <a:rPr kumimoji="0" lang="fr-FR" b="0" i="1" u="none" strike="noStrike" kern="1200" cap="none" spc="-1" normalizeH="0" baseline="0" noProof="0" dirty="0">
                <a:ln>
                  <a:noFill/>
                </a:ln>
                <a:solidFill>
                  <a:srgbClr val="000000"/>
                </a:solidFill>
                <a:effectLst/>
                <a:uLnTx/>
                <a:uFillTx/>
                <a:latin typeface="Arial"/>
              </a:rPr>
              <a:t>la maladie</a:t>
            </a:r>
            <a:endParaRPr kumimoji="0" lang="en-US" b="0" i="0" u="none" strike="noStrike" kern="1200" cap="none" spc="-1" normalizeH="0" baseline="0" noProof="0" dirty="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en-US" b="0" i="1" u="none" strike="noStrike" kern="1200" cap="none" spc="-1" normalizeH="0" baseline="0" noProof="0" dirty="0">
              <a:ln>
                <a:noFill/>
              </a:ln>
              <a:solidFill>
                <a:prstClr val="black"/>
              </a:solidFill>
              <a:effectLst/>
              <a:uLnTx/>
              <a:uFillTx/>
              <a:latin typeface="Calibri"/>
            </a:endParaRPr>
          </a:p>
        </p:txBody>
      </p:sp>
      <p:sp>
        <p:nvSpPr>
          <p:cNvPr id="13" name="CustomShape 5">
            <a:extLst>
              <a:ext uri="{FF2B5EF4-FFF2-40B4-BE49-F238E27FC236}">
                <a16:creationId xmlns:a16="http://schemas.microsoft.com/office/drawing/2014/main" id="{26E50AE2-0A83-EEBF-8A9F-6DFB13173B22}"/>
              </a:ext>
            </a:extLst>
          </p:cNvPr>
          <p:cNvSpPr/>
          <p:nvPr/>
        </p:nvSpPr>
        <p:spPr>
          <a:xfrm>
            <a:off x="2380571" y="3308372"/>
            <a:ext cx="2590282" cy="751762"/>
          </a:xfrm>
          <a:prstGeom prst="roundRect">
            <a:avLst>
              <a:gd name="adj"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e-DE" sz="1400" b="1" i="0" u="none" strike="noStrike" kern="1200" cap="none" spc="-1" normalizeH="0" baseline="0" noProof="0" dirty="0" err="1">
                <a:ln>
                  <a:noFill/>
                </a:ln>
                <a:solidFill>
                  <a:schemeClr val="bg1">
                    <a:lumMod val="85000"/>
                  </a:schemeClr>
                </a:solidFill>
                <a:effectLst/>
                <a:uLnTx/>
                <a:uFillTx/>
                <a:latin typeface="Arial"/>
              </a:rPr>
              <a:t>Prévention</a:t>
            </a:r>
            <a:r>
              <a:rPr kumimoji="0" lang="de-DE" sz="1400" b="1" i="0" u="none" strike="noStrike" kern="1200" cap="none" spc="-1" normalizeH="0" baseline="0" noProof="0" dirty="0">
                <a:ln>
                  <a:noFill/>
                </a:ln>
                <a:solidFill>
                  <a:schemeClr val="bg1">
                    <a:lumMod val="85000"/>
                  </a:schemeClr>
                </a:solidFill>
                <a:effectLst/>
                <a:uLnTx/>
                <a:uFillTx/>
                <a:latin typeface="Arial"/>
              </a:rPr>
              <a:t>, </a:t>
            </a:r>
            <a:r>
              <a:rPr kumimoji="0" lang="de-DE" sz="1400" b="1" i="0" u="none" strike="noStrike" kern="1200" cap="none" spc="-1" normalizeH="0" baseline="0" noProof="0" dirty="0" err="1">
                <a:ln>
                  <a:noFill/>
                </a:ln>
                <a:solidFill>
                  <a:schemeClr val="bg1">
                    <a:lumMod val="85000"/>
                  </a:schemeClr>
                </a:solidFill>
                <a:effectLst/>
                <a:uLnTx/>
                <a:uFillTx/>
                <a:latin typeface="Arial"/>
              </a:rPr>
              <a:t>détection</a:t>
            </a:r>
            <a:r>
              <a:rPr kumimoji="0" lang="de-DE" sz="1400" b="1" i="0" u="none" strike="noStrike" kern="1200" cap="none" spc="-1" normalizeH="0" baseline="0" noProof="0" dirty="0">
                <a:ln>
                  <a:noFill/>
                </a:ln>
                <a:solidFill>
                  <a:schemeClr val="bg1">
                    <a:lumMod val="85000"/>
                  </a:schemeClr>
                </a:solidFill>
                <a:effectLst/>
                <a:uLnTx/>
                <a:uFillTx/>
                <a:latin typeface="Arial"/>
              </a:rPr>
              <a:t> </a:t>
            </a:r>
            <a:r>
              <a:rPr kumimoji="0" lang="de-DE" sz="1400" b="1" i="0" u="none" strike="noStrike" kern="1200" cap="none" spc="-1" normalizeH="0" baseline="0" noProof="0" dirty="0" err="1">
                <a:ln>
                  <a:noFill/>
                </a:ln>
                <a:solidFill>
                  <a:schemeClr val="bg1">
                    <a:lumMod val="85000"/>
                  </a:schemeClr>
                </a:solidFill>
                <a:effectLst/>
                <a:uLnTx/>
                <a:uFillTx/>
                <a:latin typeface="Arial"/>
              </a:rPr>
              <a:t>précoce</a:t>
            </a:r>
            <a:r>
              <a:rPr kumimoji="0" lang="de-DE" sz="1400" b="1" i="0" u="none" strike="noStrike" kern="1200" cap="none" spc="-1" normalizeH="0" baseline="0" noProof="0" dirty="0">
                <a:ln>
                  <a:noFill/>
                </a:ln>
                <a:solidFill>
                  <a:schemeClr val="bg1">
                    <a:lumMod val="85000"/>
                  </a:schemeClr>
                </a:solidFill>
                <a:effectLst/>
                <a:uLnTx/>
                <a:uFillTx/>
                <a:latin typeface="Arial"/>
              </a:rPr>
              <a:t> et </a:t>
            </a:r>
            <a:r>
              <a:rPr kumimoji="0" lang="de-DE" sz="1400" b="1" i="0" u="none" strike="noStrike" kern="1200" cap="none" spc="-1" normalizeH="0" baseline="0" noProof="0" dirty="0" err="1">
                <a:ln>
                  <a:noFill/>
                </a:ln>
                <a:solidFill>
                  <a:schemeClr val="bg1">
                    <a:lumMod val="85000"/>
                  </a:schemeClr>
                </a:solidFill>
                <a:effectLst/>
                <a:uLnTx/>
                <a:uFillTx/>
                <a:latin typeface="Arial"/>
              </a:rPr>
              <a:t>sensibilisation</a:t>
            </a:r>
            <a:endParaRPr kumimoji="0" lang="en-US" sz="1400" b="1" i="0" u="none" strike="noStrike" kern="1200" cap="none" spc="-1" normalizeH="0" baseline="0" noProof="0" dirty="0">
              <a:ln>
                <a:noFill/>
              </a:ln>
              <a:solidFill>
                <a:schemeClr val="bg1">
                  <a:lumMod val="85000"/>
                </a:schemeClr>
              </a:solidFill>
              <a:effectLst/>
              <a:uLnTx/>
              <a:uFillTx/>
              <a:latin typeface="Calibri"/>
            </a:endParaRPr>
          </a:p>
        </p:txBody>
      </p:sp>
      <p:sp>
        <p:nvSpPr>
          <p:cNvPr id="14" name="CustomShape 6">
            <a:extLst>
              <a:ext uri="{FF2B5EF4-FFF2-40B4-BE49-F238E27FC236}">
                <a16:creationId xmlns:a16="http://schemas.microsoft.com/office/drawing/2014/main" id="{B7A3C2C5-B487-F332-9BC0-6F0BF1294758}"/>
              </a:ext>
            </a:extLst>
          </p:cNvPr>
          <p:cNvSpPr/>
          <p:nvPr/>
        </p:nvSpPr>
        <p:spPr>
          <a:xfrm>
            <a:off x="5585230" y="3308371"/>
            <a:ext cx="4791416" cy="785853"/>
          </a:xfrm>
          <a:prstGeom prst="roundRect">
            <a:avLst>
              <a:gd name="adj"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e-DE" sz="1400" b="1" i="0" u="none" strike="noStrike" kern="1200" cap="none" spc="-1" normalizeH="0" baseline="0" noProof="0" dirty="0" err="1">
                <a:ln>
                  <a:noFill/>
                </a:ln>
                <a:solidFill>
                  <a:schemeClr val="bg1">
                    <a:lumMod val="85000"/>
                  </a:schemeClr>
                </a:solidFill>
                <a:effectLst/>
                <a:uLnTx/>
                <a:uFillTx/>
                <a:latin typeface="Arial"/>
              </a:rPr>
              <a:t>Soins</a:t>
            </a:r>
            <a:r>
              <a:rPr kumimoji="0" lang="de-DE" sz="1400" b="1" i="0" u="none" strike="noStrike" kern="1200" cap="none" spc="-1" normalizeH="0" baseline="0" noProof="0" dirty="0">
                <a:ln>
                  <a:noFill/>
                </a:ln>
                <a:solidFill>
                  <a:schemeClr val="bg1">
                    <a:lumMod val="85000"/>
                  </a:schemeClr>
                </a:solidFill>
                <a:effectLst/>
                <a:uLnTx/>
                <a:uFillTx/>
                <a:latin typeface="Arial"/>
              </a:rPr>
              <a:t> et </a:t>
            </a:r>
            <a:r>
              <a:rPr kumimoji="0" lang="de-DE" sz="1400" b="1" i="0" u="none" strike="noStrike" kern="1200" cap="none" spc="-1" normalizeH="0" baseline="0" noProof="0" dirty="0" err="1">
                <a:ln>
                  <a:noFill/>
                </a:ln>
                <a:solidFill>
                  <a:schemeClr val="bg1">
                    <a:lumMod val="85000"/>
                  </a:schemeClr>
                </a:solidFill>
                <a:effectLst/>
                <a:uLnTx/>
                <a:uFillTx/>
                <a:latin typeface="Arial"/>
              </a:rPr>
              <a:t>soutien</a:t>
            </a:r>
            <a:r>
              <a:rPr kumimoji="0" lang="de-DE" sz="1400" b="1" i="0" u="none" strike="noStrike" kern="1200" cap="none" spc="-1" normalizeH="0" baseline="0" noProof="0" dirty="0">
                <a:ln>
                  <a:noFill/>
                </a:ln>
                <a:solidFill>
                  <a:schemeClr val="bg1">
                    <a:lumMod val="85000"/>
                  </a:schemeClr>
                </a:solidFill>
                <a:effectLst/>
                <a:uLnTx/>
                <a:uFillTx/>
                <a:latin typeface="Arial"/>
              </a:rPr>
              <a:t> (</a:t>
            </a:r>
            <a:r>
              <a:rPr kumimoji="0" lang="de-DE" sz="1400" b="1" i="0" u="none" strike="noStrike" kern="1200" cap="none" spc="-1" normalizeH="0" baseline="0" noProof="0" dirty="0" err="1">
                <a:ln>
                  <a:noFill/>
                </a:ln>
                <a:solidFill>
                  <a:schemeClr val="bg1">
                    <a:lumMod val="85000"/>
                  </a:schemeClr>
                </a:solidFill>
                <a:effectLst/>
                <a:uLnTx/>
                <a:uFillTx/>
                <a:latin typeface="Arial"/>
              </a:rPr>
              <a:t>individuels</a:t>
            </a:r>
            <a:r>
              <a:rPr kumimoji="0" lang="de-DE" sz="1400" b="1" i="0" u="none" strike="noStrike" kern="1200" cap="none" spc="-1" normalizeH="0" baseline="0" noProof="0" dirty="0">
                <a:ln>
                  <a:noFill/>
                </a:ln>
                <a:solidFill>
                  <a:schemeClr val="bg1">
                    <a:lumMod val="85000"/>
                  </a:schemeClr>
                </a:solidFill>
                <a:effectLst/>
                <a:uLnTx/>
                <a:uFillTx/>
                <a:latin typeface="Arial"/>
              </a:rPr>
              <a:t> et </a:t>
            </a:r>
            <a:r>
              <a:rPr kumimoji="0" lang="de-DE" sz="1400" b="1" i="0" u="none" strike="noStrike" kern="1200" cap="none" spc="-1" normalizeH="0" baseline="0" noProof="0" dirty="0" err="1">
                <a:ln>
                  <a:noFill/>
                </a:ln>
                <a:solidFill>
                  <a:schemeClr val="bg1">
                    <a:lumMod val="85000"/>
                  </a:schemeClr>
                </a:solidFill>
                <a:effectLst/>
                <a:uLnTx/>
                <a:uFillTx/>
                <a:latin typeface="Arial"/>
              </a:rPr>
              <a:t>collectifs</a:t>
            </a:r>
            <a:r>
              <a:rPr kumimoji="0" lang="de-DE" sz="1400" b="1" i="0" u="none" strike="noStrike" kern="1200" cap="none" spc="-1" normalizeH="0" baseline="0" noProof="0" dirty="0">
                <a:ln>
                  <a:noFill/>
                </a:ln>
                <a:solidFill>
                  <a:schemeClr val="bg1">
                    <a:lumMod val="85000"/>
                  </a:schemeClr>
                </a:solidFill>
                <a:effectLst/>
                <a:uLnTx/>
                <a:uFillTx/>
                <a:latin typeface="Arial"/>
              </a:rPr>
              <a:t>) </a:t>
            </a:r>
            <a:r>
              <a:rPr kumimoji="0" lang="de-DE" sz="1400" b="1" i="0" u="none" strike="noStrike" kern="1200" cap="none" spc="-1" normalizeH="0" baseline="0" noProof="0" dirty="0" err="1">
                <a:ln>
                  <a:noFill/>
                </a:ln>
                <a:solidFill>
                  <a:schemeClr val="bg1">
                    <a:lumMod val="85000"/>
                  </a:schemeClr>
                </a:solidFill>
                <a:effectLst/>
                <a:uLnTx/>
                <a:uFillTx/>
                <a:latin typeface="Arial"/>
              </a:rPr>
              <a:t>aux</a:t>
            </a:r>
            <a:r>
              <a:rPr kumimoji="0" lang="de-DE" sz="1400" b="1" i="0" u="none" strike="noStrike" kern="1200" cap="none" spc="-1" normalizeH="0" baseline="0" noProof="0" dirty="0">
                <a:ln>
                  <a:noFill/>
                </a:ln>
                <a:solidFill>
                  <a:schemeClr val="bg1">
                    <a:lumMod val="85000"/>
                  </a:schemeClr>
                </a:solidFill>
                <a:effectLst/>
                <a:uLnTx/>
                <a:uFillTx/>
                <a:latin typeface="Arial"/>
              </a:rPr>
              <a:t> </a:t>
            </a:r>
            <a:r>
              <a:rPr kumimoji="0" lang="de-DE" sz="1400" b="1" i="0" u="none" strike="noStrike" kern="1200" cap="none" spc="-1" normalizeH="0" baseline="0" noProof="0" dirty="0" err="1">
                <a:ln>
                  <a:noFill/>
                </a:ln>
                <a:solidFill>
                  <a:schemeClr val="bg1">
                    <a:lumMod val="85000"/>
                  </a:schemeClr>
                </a:solidFill>
                <a:effectLst/>
                <a:uLnTx/>
                <a:uFillTx/>
                <a:latin typeface="Arial"/>
              </a:rPr>
              <a:t>personnes</a:t>
            </a:r>
            <a:r>
              <a:rPr kumimoji="0" lang="de-DE" sz="1400" b="1" i="0" u="none" strike="noStrike" kern="1200" cap="none" spc="-1" normalizeH="0" baseline="0" noProof="0" dirty="0">
                <a:ln>
                  <a:noFill/>
                </a:ln>
                <a:solidFill>
                  <a:schemeClr val="bg1">
                    <a:lumMod val="85000"/>
                  </a:schemeClr>
                </a:solidFill>
                <a:effectLst/>
                <a:uLnTx/>
                <a:uFillTx/>
                <a:latin typeface="Arial"/>
              </a:rPr>
              <a:t> malades et à </a:t>
            </a:r>
            <a:r>
              <a:rPr kumimoji="0" lang="de-DE" sz="1400" b="1" i="0" u="none" strike="noStrike" kern="1200" cap="none" spc="-1" normalizeH="0" baseline="0" noProof="0" dirty="0" err="1">
                <a:ln>
                  <a:noFill/>
                </a:ln>
                <a:solidFill>
                  <a:schemeClr val="bg1">
                    <a:lumMod val="85000"/>
                  </a:schemeClr>
                </a:solidFill>
                <a:effectLst/>
                <a:uLnTx/>
                <a:uFillTx/>
                <a:latin typeface="Arial"/>
              </a:rPr>
              <a:t>leurs</a:t>
            </a:r>
            <a:r>
              <a:rPr kumimoji="0" lang="de-DE" sz="1400" b="1" i="0" u="none" strike="noStrike" kern="1200" cap="none" spc="-1" normalizeH="0" baseline="0" noProof="0" dirty="0">
                <a:ln>
                  <a:noFill/>
                </a:ln>
                <a:solidFill>
                  <a:schemeClr val="bg1">
                    <a:lumMod val="85000"/>
                  </a:schemeClr>
                </a:solidFill>
                <a:effectLst/>
                <a:uLnTx/>
                <a:uFillTx/>
                <a:latin typeface="Arial"/>
              </a:rPr>
              <a:t> </a:t>
            </a:r>
            <a:r>
              <a:rPr kumimoji="0" lang="de-DE" sz="1400" b="1" i="0" u="none" strike="noStrike" kern="1200" cap="none" spc="-1" normalizeH="0" baseline="0" noProof="0" dirty="0" err="1">
                <a:ln>
                  <a:noFill/>
                </a:ln>
                <a:solidFill>
                  <a:schemeClr val="bg1">
                    <a:lumMod val="85000"/>
                  </a:schemeClr>
                </a:solidFill>
                <a:effectLst/>
                <a:uLnTx/>
                <a:uFillTx/>
                <a:latin typeface="Arial"/>
              </a:rPr>
              <a:t>proches</a:t>
            </a:r>
            <a:endParaRPr kumimoji="0" lang="en-US" sz="1400" b="0" i="0" u="none" strike="noStrike" kern="1200" cap="none" spc="-1" normalizeH="0" baseline="0" noProof="0" dirty="0">
              <a:ln>
                <a:noFill/>
              </a:ln>
              <a:solidFill>
                <a:schemeClr val="bg1">
                  <a:lumMod val="85000"/>
                </a:schemeClr>
              </a:solidFill>
              <a:effectLst/>
              <a:uLnTx/>
              <a:uFillTx/>
              <a:latin typeface="Calibri"/>
            </a:endParaRPr>
          </a:p>
        </p:txBody>
      </p:sp>
      <p:sp>
        <p:nvSpPr>
          <p:cNvPr id="15" name="CustomShape 7">
            <a:extLst>
              <a:ext uri="{FF2B5EF4-FFF2-40B4-BE49-F238E27FC236}">
                <a16:creationId xmlns:a16="http://schemas.microsoft.com/office/drawing/2014/main" id="{5E945965-FF64-AD66-0B93-A814281AA085}"/>
              </a:ext>
            </a:extLst>
          </p:cNvPr>
          <p:cNvSpPr/>
          <p:nvPr/>
        </p:nvSpPr>
        <p:spPr>
          <a:xfrm>
            <a:off x="10972800" y="3308371"/>
            <a:ext cx="6477000" cy="785853"/>
          </a:xfrm>
          <a:prstGeom prst="roundRect">
            <a:avLst>
              <a:gd name="adj"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e-DE" sz="1900" b="1" i="0" u="none" strike="noStrike" kern="1200" cap="none" spc="-1" normalizeH="0" baseline="0" noProof="0" dirty="0" err="1">
                <a:ln>
                  <a:noFill/>
                </a:ln>
                <a:effectLst/>
                <a:uLnTx/>
                <a:uFillTx/>
                <a:latin typeface="Arial"/>
              </a:rPr>
              <a:t>Partage</a:t>
            </a:r>
            <a:r>
              <a:rPr kumimoji="0" lang="de-DE" sz="1900" b="1" i="0" u="none" strike="noStrike" kern="1200" cap="none" spc="-1" normalizeH="0" baseline="0" noProof="0" dirty="0">
                <a:ln>
                  <a:noFill/>
                </a:ln>
                <a:effectLst/>
                <a:uLnTx/>
                <a:uFillTx/>
                <a:latin typeface="Arial"/>
              </a:rPr>
              <a:t> de </a:t>
            </a:r>
            <a:r>
              <a:rPr kumimoji="0" lang="de-DE" sz="1900" b="1" i="0" u="none" strike="noStrike" kern="1200" cap="none" spc="-1" normalizeH="0" baseline="0" noProof="0" dirty="0" err="1">
                <a:ln>
                  <a:noFill/>
                </a:ln>
                <a:effectLst/>
                <a:uLnTx/>
                <a:uFillTx/>
                <a:latin typeface="Arial"/>
              </a:rPr>
              <a:t>connaissances</a:t>
            </a:r>
            <a:r>
              <a:rPr kumimoji="0" lang="de-DE" sz="1900" b="1" i="0" u="none" strike="noStrike" kern="1200" cap="none" spc="-1" normalizeH="0" baseline="0" noProof="0" dirty="0">
                <a:ln>
                  <a:noFill/>
                </a:ln>
                <a:effectLst/>
                <a:uLnTx/>
                <a:uFillTx/>
                <a:latin typeface="Arial"/>
              </a:rPr>
              <a:t> </a:t>
            </a:r>
            <a:br>
              <a:rPr kumimoji="0" lang="de-DE" sz="1900" b="1" i="0" u="none" strike="noStrike" kern="1200" cap="none" spc="-1" normalizeH="0" baseline="0" noProof="0" dirty="0">
                <a:ln>
                  <a:noFill/>
                </a:ln>
                <a:effectLst/>
                <a:uLnTx/>
                <a:uFillTx/>
                <a:latin typeface="Arial"/>
              </a:rPr>
            </a:br>
            <a:r>
              <a:rPr kumimoji="0" lang="de-DE" sz="1900" b="1" i="0" u="none" strike="noStrike" kern="1200" cap="none" spc="-1" normalizeH="0" baseline="0" noProof="0" dirty="0">
                <a:ln>
                  <a:noFill/>
                </a:ln>
                <a:effectLst/>
                <a:uLnTx/>
                <a:uFillTx/>
                <a:latin typeface="Arial"/>
              </a:rPr>
              <a:t>(Information, </a:t>
            </a:r>
            <a:r>
              <a:rPr kumimoji="0" lang="de-DE" sz="1900" b="1" i="0" u="none" strike="noStrike" kern="1200" cap="none" spc="-1" normalizeH="0" baseline="0" noProof="0" dirty="0" err="1">
                <a:ln>
                  <a:noFill/>
                </a:ln>
                <a:effectLst/>
                <a:uLnTx/>
                <a:uFillTx/>
                <a:latin typeface="Arial"/>
              </a:rPr>
              <a:t>sensibilisation</a:t>
            </a:r>
            <a:r>
              <a:rPr kumimoji="0" lang="de-DE" sz="1900" b="1" i="0" u="none" strike="noStrike" kern="1200" cap="none" spc="-1" normalizeH="0" baseline="0" noProof="0" dirty="0">
                <a:ln>
                  <a:noFill/>
                </a:ln>
                <a:effectLst/>
                <a:uLnTx/>
                <a:uFillTx/>
                <a:latin typeface="Arial"/>
              </a:rPr>
              <a:t>, </a:t>
            </a:r>
            <a:r>
              <a:rPr kumimoji="0" lang="de-DE" sz="1900" b="1" i="0" u="none" strike="noStrike" kern="1200" cap="none" spc="-1" normalizeH="0" baseline="0" noProof="0" dirty="0" err="1">
                <a:ln>
                  <a:noFill/>
                </a:ln>
                <a:effectLst/>
                <a:uLnTx/>
                <a:uFillTx/>
                <a:latin typeface="Arial"/>
              </a:rPr>
              <a:t>communication</a:t>
            </a:r>
            <a:r>
              <a:rPr kumimoji="0" lang="de-DE" sz="1900" b="1" i="0" u="none" strike="noStrike" kern="1200" cap="none" spc="-1" normalizeH="0" baseline="0" noProof="0" dirty="0">
                <a:ln>
                  <a:noFill/>
                </a:ln>
                <a:effectLst/>
                <a:uLnTx/>
                <a:uFillTx/>
                <a:latin typeface="Arial"/>
              </a:rPr>
              <a:t>)</a:t>
            </a:r>
            <a:endParaRPr kumimoji="0" lang="en-US" sz="1900" b="0" i="0" u="none" strike="noStrike" kern="1200" cap="none" spc="-1" normalizeH="0" baseline="0" noProof="0" dirty="0">
              <a:ln>
                <a:noFill/>
              </a:ln>
              <a:effectLst/>
              <a:uLnTx/>
              <a:uFillTx/>
              <a:latin typeface="Calibri"/>
            </a:endParaRPr>
          </a:p>
        </p:txBody>
      </p:sp>
      <p:sp>
        <p:nvSpPr>
          <p:cNvPr id="23" name="CustomShape 16">
            <a:extLst>
              <a:ext uri="{FF2B5EF4-FFF2-40B4-BE49-F238E27FC236}">
                <a16:creationId xmlns:a16="http://schemas.microsoft.com/office/drawing/2014/main" id="{3841F6C8-1CAC-9463-7643-A34CAB0B2DA6}"/>
              </a:ext>
            </a:extLst>
          </p:cNvPr>
          <p:cNvSpPr/>
          <p:nvPr/>
        </p:nvSpPr>
        <p:spPr>
          <a:xfrm>
            <a:off x="2651162" y="2119318"/>
            <a:ext cx="13427411" cy="90251"/>
          </a:xfrm>
          <a:custGeom>
            <a:avLst/>
            <a:gdLst/>
            <a:ahLst/>
            <a:cxnLst/>
            <a:rect l="l" t="t" r="r" b="b"/>
            <a:pathLst>
              <a:path w="21600" h="21600">
                <a:moveTo>
                  <a:pt x="0" y="0"/>
                </a:moveTo>
                <a:lnTo>
                  <a:pt x="21600" y="21600"/>
                </a:lnTo>
              </a:path>
            </a:pathLst>
          </a:custGeom>
          <a:noFill/>
          <a:ln w="38160">
            <a:solidFill>
              <a:schemeClr val="tx1">
                <a:lumMod val="75000"/>
                <a:lumOff val="25000"/>
              </a:schemeClr>
            </a:solidFill>
            <a:tailEnd type="triangle" w="med" len="med"/>
          </a:ln>
        </p:spPr>
        <p:style>
          <a:lnRef idx="1">
            <a:schemeClr val="accent1"/>
          </a:lnRef>
          <a:fillRef idx="0">
            <a:schemeClr val="accent1"/>
          </a:fillRef>
          <a:effectRef idx="0">
            <a:schemeClr val="accent1"/>
          </a:effectRef>
          <a:fontRef idx="minor"/>
        </p:style>
      </p:sp>
      <p:cxnSp>
        <p:nvCxnSpPr>
          <p:cNvPr id="30" name="Connecteur droit 29">
            <a:extLst>
              <a:ext uri="{FF2B5EF4-FFF2-40B4-BE49-F238E27FC236}">
                <a16:creationId xmlns:a16="http://schemas.microsoft.com/office/drawing/2014/main" id="{2BA30935-FD5D-0C5D-F047-575E7DDB8F32}"/>
              </a:ext>
            </a:extLst>
          </p:cNvPr>
          <p:cNvCxnSpPr>
            <a:cxnSpLocks/>
          </p:cNvCxnSpPr>
          <p:nvPr/>
        </p:nvCxnSpPr>
        <p:spPr>
          <a:xfrm flipH="1">
            <a:off x="5181600" y="1569917"/>
            <a:ext cx="85385" cy="7459783"/>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37" name="Graphique 36" descr="Télescope avec un remplissage uni">
            <a:extLst>
              <a:ext uri="{FF2B5EF4-FFF2-40B4-BE49-F238E27FC236}">
                <a16:creationId xmlns:a16="http://schemas.microsoft.com/office/drawing/2014/main" id="{89ACAC81-4105-5BB5-CFF6-AFFE3B1AB0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10080" y="2209569"/>
            <a:ext cx="914400" cy="914400"/>
          </a:xfrm>
          <a:prstGeom prst="rect">
            <a:avLst/>
          </a:prstGeom>
        </p:spPr>
      </p:pic>
      <p:pic>
        <p:nvPicPr>
          <p:cNvPr id="39" name="Graphique 38" descr="Soin avec un remplissage uni">
            <a:extLst>
              <a:ext uri="{FF2B5EF4-FFF2-40B4-BE49-F238E27FC236}">
                <a16:creationId xmlns:a16="http://schemas.microsoft.com/office/drawing/2014/main" id="{49B601A1-1439-8F88-781B-8B4E4EB46A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77281" y="2231627"/>
            <a:ext cx="914400" cy="914400"/>
          </a:xfrm>
          <a:prstGeom prst="rect">
            <a:avLst/>
          </a:prstGeom>
        </p:spPr>
      </p:pic>
      <p:pic>
        <p:nvPicPr>
          <p:cNvPr id="41" name="Graphique 40" descr="Mégaphone1 avec un remplissage uni">
            <a:extLst>
              <a:ext uri="{FF2B5EF4-FFF2-40B4-BE49-F238E27FC236}">
                <a16:creationId xmlns:a16="http://schemas.microsoft.com/office/drawing/2014/main" id="{A49556F9-C298-6B09-EDBB-550115048C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563600" y="2301770"/>
            <a:ext cx="914400" cy="914400"/>
          </a:xfrm>
          <a:prstGeom prst="rect">
            <a:avLst/>
          </a:prstGeom>
        </p:spPr>
      </p:pic>
      <p:sp>
        <p:nvSpPr>
          <p:cNvPr id="42" name="ZoneTexte 41">
            <a:extLst>
              <a:ext uri="{FF2B5EF4-FFF2-40B4-BE49-F238E27FC236}">
                <a16:creationId xmlns:a16="http://schemas.microsoft.com/office/drawing/2014/main" id="{C622271C-848D-F128-4C22-138A6B67CC5B}"/>
              </a:ext>
            </a:extLst>
          </p:cNvPr>
          <p:cNvSpPr txBox="1"/>
          <p:nvPr/>
        </p:nvSpPr>
        <p:spPr>
          <a:xfrm>
            <a:off x="2201032" y="4456706"/>
            <a:ext cx="2877228" cy="2308324"/>
          </a:xfrm>
          <a:prstGeom prst="rect">
            <a:avLst/>
          </a:prstGeom>
          <a:noFill/>
        </p:spPr>
        <p:txBody>
          <a:bodyPr wrap="square" rtlCol="0">
            <a:spAutoFit/>
          </a:bodyPr>
          <a:lstStyle/>
          <a:p>
            <a:pPr marL="285750" indent="-285750">
              <a:buClr>
                <a:srgbClr val="03AD8D"/>
              </a:buClr>
              <a:buFont typeface="Arial" panose="020B0604020202020204" pitchFamily="34" charset="0"/>
              <a:buChar char="•"/>
            </a:pPr>
            <a:r>
              <a:rPr lang="fr-CH" dirty="0">
                <a:solidFill>
                  <a:schemeClr val="bg1">
                    <a:lumMod val="85000"/>
                  </a:schemeClr>
                </a:solidFill>
              </a:rPr>
              <a:t>Actions de prévention des maladies chroniques</a:t>
            </a:r>
          </a:p>
          <a:p>
            <a:pPr marL="285750" indent="-285750">
              <a:buFont typeface="Arial" panose="020B0604020202020204" pitchFamily="34" charset="0"/>
              <a:buChar char="•"/>
            </a:pPr>
            <a:endParaRPr lang="fr-CH" dirty="0">
              <a:solidFill>
                <a:schemeClr val="bg1">
                  <a:lumMod val="85000"/>
                </a:schemeClr>
              </a:solidFill>
            </a:endParaRPr>
          </a:p>
          <a:p>
            <a:pPr marL="285750" indent="-285750">
              <a:buClr>
                <a:srgbClr val="03AD8D"/>
              </a:buClr>
              <a:buFont typeface="Arial" panose="020B0604020202020204" pitchFamily="34" charset="0"/>
              <a:buChar char="•"/>
            </a:pPr>
            <a:r>
              <a:rPr lang="fr-CH" dirty="0">
                <a:solidFill>
                  <a:schemeClr val="bg1">
                    <a:lumMod val="85000"/>
                  </a:schemeClr>
                </a:solidFill>
              </a:rPr>
              <a:t>Actions de prévention et dépistage </a:t>
            </a:r>
          </a:p>
          <a:p>
            <a:pPr marL="466725" lvl="1" indent="-285750">
              <a:buClr>
                <a:srgbClr val="03AD8D"/>
              </a:buClr>
              <a:buSzPct val="74000"/>
              <a:buFont typeface="Arial" panose="020B0604020202020204" pitchFamily="34" charset="0"/>
              <a:buChar char="→"/>
            </a:pPr>
            <a:r>
              <a:rPr lang="fr-CH" dirty="0">
                <a:solidFill>
                  <a:schemeClr val="bg1">
                    <a:lumMod val="85000"/>
                  </a:schemeClr>
                </a:solidFill>
              </a:rPr>
              <a:t>SAOS + BPCO</a:t>
            </a:r>
          </a:p>
          <a:p>
            <a:pPr marL="466725" lvl="1" indent="-285750">
              <a:buClr>
                <a:srgbClr val="03AD8D"/>
              </a:buClr>
              <a:buSzPct val="74000"/>
              <a:buFont typeface="Arial" panose="020B0604020202020204" pitchFamily="34" charset="0"/>
              <a:buChar char="→"/>
            </a:pPr>
            <a:r>
              <a:rPr lang="fr-CH" dirty="0">
                <a:solidFill>
                  <a:schemeClr val="bg1">
                    <a:lumMod val="85000"/>
                  </a:schemeClr>
                </a:solidFill>
              </a:rPr>
              <a:t>Diabète</a:t>
            </a:r>
          </a:p>
          <a:p>
            <a:pPr marL="466725" lvl="1" indent="-285750">
              <a:buClr>
                <a:srgbClr val="03AD8D"/>
              </a:buClr>
              <a:buSzPct val="74000"/>
              <a:buFont typeface="Arial" panose="020B0604020202020204" pitchFamily="34" charset="0"/>
              <a:buChar char="→"/>
            </a:pPr>
            <a:r>
              <a:rPr lang="fr-CH" dirty="0">
                <a:solidFill>
                  <a:schemeClr val="bg1">
                    <a:lumMod val="85000"/>
                  </a:schemeClr>
                </a:solidFill>
              </a:rPr>
              <a:t>Cancer</a:t>
            </a:r>
          </a:p>
        </p:txBody>
      </p:sp>
      <p:sp>
        <p:nvSpPr>
          <p:cNvPr id="43" name="ZoneTexte 42">
            <a:extLst>
              <a:ext uri="{FF2B5EF4-FFF2-40B4-BE49-F238E27FC236}">
                <a16:creationId xmlns:a16="http://schemas.microsoft.com/office/drawing/2014/main" id="{7D16A7AA-513F-0BF6-D97D-BFD55390BD3D}"/>
              </a:ext>
            </a:extLst>
          </p:cNvPr>
          <p:cNvSpPr txBox="1"/>
          <p:nvPr/>
        </p:nvSpPr>
        <p:spPr>
          <a:xfrm>
            <a:off x="6338667" y="4440189"/>
            <a:ext cx="2877228" cy="4524315"/>
          </a:xfrm>
          <a:prstGeom prst="rect">
            <a:avLst/>
          </a:prstGeom>
          <a:noFill/>
        </p:spPr>
        <p:txBody>
          <a:bodyPr wrap="square" rtlCol="0">
            <a:spAutoFit/>
          </a:bodyPr>
          <a:lstStyle/>
          <a:p>
            <a:pPr marL="285750" indent="-285750">
              <a:buClr>
                <a:srgbClr val="03AD8D"/>
              </a:buClr>
              <a:buFont typeface="Arial" panose="020B0604020202020204" pitchFamily="34" charset="0"/>
              <a:buChar char="•"/>
            </a:pPr>
            <a:r>
              <a:rPr lang="fr-CH" dirty="0">
                <a:solidFill>
                  <a:schemeClr val="bg1">
                    <a:lumMod val="85000"/>
                  </a:schemeClr>
                </a:solidFill>
              </a:rPr>
              <a:t>Consultations et soins spécialisés</a:t>
            </a:r>
          </a:p>
          <a:p>
            <a:pPr marL="285750" indent="-285750">
              <a:buClr>
                <a:srgbClr val="03AD8D"/>
              </a:buClr>
              <a:buFont typeface="Arial" panose="020B0604020202020204" pitchFamily="34" charset="0"/>
              <a:buChar char="•"/>
            </a:pPr>
            <a:endParaRPr lang="fr-CH" dirty="0">
              <a:solidFill>
                <a:schemeClr val="bg1">
                  <a:lumMod val="85000"/>
                </a:schemeClr>
              </a:solidFill>
            </a:endParaRPr>
          </a:p>
          <a:p>
            <a:pPr marL="285750" indent="-285750">
              <a:buClr>
                <a:srgbClr val="03AD8D"/>
              </a:buClr>
              <a:buFont typeface="Arial" panose="020B0604020202020204" pitchFamily="34" charset="0"/>
              <a:buChar char="•"/>
            </a:pPr>
            <a:r>
              <a:rPr lang="fr-CH" dirty="0">
                <a:solidFill>
                  <a:schemeClr val="bg1">
                    <a:lumMod val="85000"/>
                  </a:schemeClr>
                </a:solidFill>
              </a:rPr>
              <a:t>Location et vente d’appareils et matériel, soutien technique</a:t>
            </a:r>
          </a:p>
          <a:p>
            <a:pPr marL="285750" indent="-285750">
              <a:buClr>
                <a:srgbClr val="03AD8D"/>
              </a:buClr>
              <a:buFont typeface="Arial" panose="020B0604020202020204" pitchFamily="34" charset="0"/>
              <a:buChar char="•"/>
            </a:pPr>
            <a:endParaRPr lang="fr-CH" dirty="0">
              <a:solidFill>
                <a:schemeClr val="bg1">
                  <a:lumMod val="85000"/>
                </a:schemeClr>
              </a:solidFill>
            </a:endParaRPr>
          </a:p>
          <a:p>
            <a:pPr marL="285750" indent="-285750">
              <a:buClr>
                <a:srgbClr val="03AD8D"/>
              </a:buClr>
              <a:buFont typeface="Arial" panose="020B0604020202020204" pitchFamily="34" charset="0"/>
              <a:buChar char="•"/>
            </a:pPr>
            <a:r>
              <a:rPr lang="fr-CH" dirty="0">
                <a:solidFill>
                  <a:schemeClr val="bg1">
                    <a:lumMod val="85000"/>
                  </a:schemeClr>
                </a:solidFill>
              </a:rPr>
              <a:t>Conseil et soutien psychosocial</a:t>
            </a:r>
          </a:p>
          <a:p>
            <a:pPr marL="285750" indent="-285750">
              <a:buClr>
                <a:srgbClr val="03AD8D"/>
              </a:buClr>
              <a:buFont typeface="Arial" panose="020B0604020202020204" pitchFamily="34" charset="0"/>
              <a:buChar char="•"/>
            </a:pPr>
            <a:endParaRPr lang="fr-CH" dirty="0">
              <a:solidFill>
                <a:schemeClr val="bg1">
                  <a:lumMod val="85000"/>
                </a:schemeClr>
              </a:solidFill>
            </a:endParaRPr>
          </a:p>
          <a:p>
            <a:pPr marL="285750" indent="-285750">
              <a:buClr>
                <a:srgbClr val="03AD8D"/>
              </a:buClr>
              <a:buFont typeface="Arial" panose="020B0604020202020204" pitchFamily="34" charset="0"/>
              <a:buChar char="•"/>
            </a:pPr>
            <a:r>
              <a:rPr lang="fr-CH" dirty="0">
                <a:solidFill>
                  <a:schemeClr val="bg1">
                    <a:lumMod val="85000"/>
                  </a:schemeClr>
                </a:solidFill>
              </a:rPr>
              <a:t>Soutien financier</a:t>
            </a:r>
          </a:p>
          <a:p>
            <a:pPr marL="285750" indent="-285750">
              <a:buClr>
                <a:srgbClr val="03AD8D"/>
              </a:buClr>
              <a:buFont typeface="Arial" panose="020B0604020202020204" pitchFamily="34" charset="0"/>
              <a:buChar char="•"/>
            </a:pPr>
            <a:endParaRPr lang="fr-CH" dirty="0">
              <a:solidFill>
                <a:schemeClr val="bg1">
                  <a:lumMod val="85000"/>
                </a:schemeClr>
              </a:solidFill>
            </a:endParaRPr>
          </a:p>
          <a:p>
            <a:pPr marL="285750" indent="-285750">
              <a:buClr>
                <a:srgbClr val="03AD8D"/>
              </a:buClr>
              <a:buFont typeface="Arial" panose="020B0604020202020204" pitchFamily="34" charset="0"/>
              <a:buChar char="•"/>
            </a:pPr>
            <a:r>
              <a:rPr lang="fr-CH" dirty="0">
                <a:solidFill>
                  <a:schemeClr val="bg1">
                    <a:lumMod val="85000"/>
                  </a:schemeClr>
                </a:solidFill>
              </a:rPr>
              <a:t>Cours et groupes d’échanges </a:t>
            </a:r>
          </a:p>
          <a:p>
            <a:pPr marL="285750" indent="-285750">
              <a:buClr>
                <a:srgbClr val="03AD8D"/>
              </a:buClr>
              <a:buFont typeface="Arial" panose="020B0604020202020204" pitchFamily="34" charset="0"/>
              <a:buChar char="•"/>
            </a:pPr>
            <a:endParaRPr lang="fr-CH" dirty="0">
              <a:solidFill>
                <a:schemeClr val="bg1">
                  <a:lumMod val="85000"/>
                </a:schemeClr>
              </a:solidFill>
            </a:endParaRPr>
          </a:p>
          <a:p>
            <a:pPr marL="285750" indent="-285750">
              <a:buClr>
                <a:srgbClr val="03AD8D"/>
              </a:buClr>
              <a:buFont typeface="Arial" panose="020B0604020202020204" pitchFamily="34" charset="0"/>
              <a:buChar char="•"/>
            </a:pPr>
            <a:r>
              <a:rPr lang="fr-CH" dirty="0">
                <a:solidFill>
                  <a:schemeClr val="bg1">
                    <a:lumMod val="85000"/>
                  </a:schemeClr>
                </a:solidFill>
              </a:rPr>
              <a:t>Soutien juridique</a:t>
            </a:r>
          </a:p>
        </p:txBody>
      </p:sp>
      <p:sp>
        <p:nvSpPr>
          <p:cNvPr id="45" name="ZoneTexte 44">
            <a:extLst>
              <a:ext uri="{FF2B5EF4-FFF2-40B4-BE49-F238E27FC236}">
                <a16:creationId xmlns:a16="http://schemas.microsoft.com/office/drawing/2014/main" id="{013C62A8-D7B2-C8FA-3829-747541B76A68}"/>
              </a:ext>
            </a:extLst>
          </p:cNvPr>
          <p:cNvSpPr txBox="1"/>
          <p:nvPr/>
        </p:nvSpPr>
        <p:spPr>
          <a:xfrm>
            <a:off x="12772686" y="4426152"/>
            <a:ext cx="2877228" cy="3277820"/>
          </a:xfrm>
          <a:prstGeom prst="rect">
            <a:avLst/>
          </a:prstGeom>
          <a:noFill/>
        </p:spPr>
        <p:txBody>
          <a:bodyPr wrap="square" rtlCol="0">
            <a:spAutoFit/>
          </a:bodyPr>
          <a:lstStyle/>
          <a:p>
            <a:pPr marL="285750" indent="-285750">
              <a:buClr>
                <a:srgbClr val="03AD8D"/>
              </a:buClr>
              <a:buFont typeface="Arial" panose="020B0604020202020204" pitchFamily="34" charset="0"/>
              <a:buChar char="•"/>
            </a:pPr>
            <a:r>
              <a:rPr lang="fr-CH" sz="1900" dirty="0"/>
              <a:t>Relai des campagnes nationales au niveau cantonal </a:t>
            </a:r>
          </a:p>
          <a:p>
            <a:pPr marL="285750" indent="-285750">
              <a:buClr>
                <a:srgbClr val="03AD8D"/>
              </a:buClr>
              <a:buFont typeface="Arial" panose="020B0604020202020204" pitchFamily="34" charset="0"/>
              <a:buChar char="•"/>
            </a:pPr>
            <a:endParaRPr lang="fr-CH" sz="1900" dirty="0"/>
          </a:p>
          <a:p>
            <a:pPr marL="285750" indent="-285750">
              <a:buClr>
                <a:srgbClr val="03AD8D"/>
              </a:buClr>
              <a:buFont typeface="Arial" panose="020B0604020202020204" pitchFamily="34" charset="0"/>
              <a:buChar char="•"/>
            </a:pPr>
            <a:r>
              <a:rPr lang="fr-CH" sz="1900" dirty="0"/>
              <a:t>Manifestations et conférences </a:t>
            </a:r>
          </a:p>
          <a:p>
            <a:pPr marL="285750" indent="-285750">
              <a:buClr>
                <a:srgbClr val="03AD8D"/>
              </a:buClr>
              <a:buFont typeface="Arial" panose="020B0604020202020204" pitchFamily="34" charset="0"/>
              <a:buChar char="•"/>
            </a:pPr>
            <a:endParaRPr lang="fr-CH" sz="1900" dirty="0"/>
          </a:p>
          <a:p>
            <a:pPr marL="285750" indent="-285750">
              <a:buClr>
                <a:srgbClr val="03AD8D"/>
              </a:buClr>
              <a:buFont typeface="Arial" panose="020B0604020202020204" pitchFamily="34" charset="0"/>
              <a:buChar char="•"/>
            </a:pPr>
            <a:r>
              <a:rPr lang="fr-CH" sz="1900" dirty="0"/>
              <a:t>Actions ciblées de prévention </a:t>
            </a:r>
          </a:p>
          <a:p>
            <a:pPr marL="285750" indent="-285750">
              <a:buClr>
                <a:srgbClr val="03AD8D"/>
              </a:buClr>
              <a:buFont typeface="Arial" panose="020B0604020202020204" pitchFamily="34" charset="0"/>
              <a:buChar char="•"/>
            </a:pPr>
            <a:endParaRPr lang="fr-CH" dirty="0"/>
          </a:p>
          <a:p>
            <a:pPr>
              <a:buClr>
                <a:srgbClr val="03AD8D"/>
              </a:buClr>
            </a:pPr>
            <a:endParaRPr lang="fr-CH" dirty="0"/>
          </a:p>
        </p:txBody>
      </p:sp>
    </p:spTree>
    <p:extLst>
      <p:ext uri="{BB962C8B-B14F-4D97-AF65-F5344CB8AC3E}">
        <p14:creationId xmlns:p14="http://schemas.microsoft.com/office/powerpoint/2010/main" val="1684624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57056" y="7353299"/>
            <a:ext cx="18737102" cy="4593105"/>
          </a:xfrm>
          <a:prstGeom prst="rect">
            <a:avLst/>
          </a:prstGeom>
          <a:solidFill>
            <a:srgbClr val="E8E8E8"/>
          </a:solidFill>
        </p:spPr>
      </p:sp>
      <p:pic>
        <p:nvPicPr>
          <p:cNvPr id="7" name="Graphique 6" descr="Mégaphone1 avec un remplissage uni">
            <a:extLst>
              <a:ext uri="{FF2B5EF4-FFF2-40B4-BE49-F238E27FC236}">
                <a16:creationId xmlns:a16="http://schemas.microsoft.com/office/drawing/2014/main" id="{79DED72F-3894-F49C-D9A1-1D26EFCCDF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2400" y="6174486"/>
            <a:ext cx="4212830" cy="4212830"/>
          </a:xfrm>
          <a:prstGeom prst="rect">
            <a:avLst/>
          </a:prstGeom>
        </p:spPr>
      </p:pic>
      <p:sp>
        <p:nvSpPr>
          <p:cNvPr id="4" name="ZoneTexte 3">
            <a:extLst>
              <a:ext uri="{FF2B5EF4-FFF2-40B4-BE49-F238E27FC236}">
                <a16:creationId xmlns:a16="http://schemas.microsoft.com/office/drawing/2014/main" id="{B2F7B2F1-3F23-0161-0B9B-154568E8A24F}"/>
              </a:ext>
            </a:extLst>
          </p:cNvPr>
          <p:cNvSpPr txBox="1"/>
          <p:nvPr/>
        </p:nvSpPr>
        <p:spPr>
          <a:xfrm>
            <a:off x="1469921" y="854583"/>
            <a:ext cx="6781800" cy="5909310"/>
          </a:xfrm>
          <a:prstGeom prst="rect">
            <a:avLst/>
          </a:prstGeom>
          <a:noFill/>
        </p:spPr>
        <p:txBody>
          <a:bodyPr wrap="square" rtlCol="0">
            <a:spAutoFit/>
          </a:bodyPr>
          <a:lstStyle/>
          <a:p>
            <a:r>
              <a:rPr lang="fr-CH" sz="2400" b="1" dirty="0">
                <a:solidFill>
                  <a:srgbClr val="03AD8D"/>
                </a:solidFill>
              </a:rPr>
              <a:t>Relais des campagnes nationales :</a:t>
            </a:r>
          </a:p>
          <a:p>
            <a:pPr marL="285750" indent="-285750">
              <a:lnSpc>
                <a:spcPct val="200000"/>
              </a:lnSpc>
              <a:buClr>
                <a:srgbClr val="03AD8D"/>
              </a:buClr>
              <a:buFont typeface="Arial" panose="020B0604020202020204" pitchFamily="34" charset="0"/>
              <a:buChar char="•"/>
            </a:pPr>
            <a:r>
              <a:rPr lang="fr-CH" sz="2400" dirty="0"/>
              <a:t>Octobre rose, mois pour la prévention du cancer du sein</a:t>
            </a:r>
          </a:p>
          <a:p>
            <a:pPr marL="285750" indent="-285750">
              <a:lnSpc>
                <a:spcPct val="200000"/>
              </a:lnSpc>
              <a:buClr>
                <a:srgbClr val="03AD8D"/>
              </a:buClr>
              <a:buFont typeface="Arial" panose="020B0604020202020204" pitchFamily="34" charset="0"/>
              <a:buChar char="•"/>
            </a:pPr>
            <a:r>
              <a:rPr lang="fr-CH" sz="2400" dirty="0"/>
              <a:t>Novembre bleu, mois pour la prévention du cancer de la prostate </a:t>
            </a:r>
          </a:p>
          <a:p>
            <a:pPr marL="285750" indent="-285750">
              <a:lnSpc>
                <a:spcPct val="200000"/>
              </a:lnSpc>
              <a:buClr>
                <a:srgbClr val="03AD8D"/>
              </a:buClr>
              <a:buFont typeface="Arial" panose="020B0604020202020204" pitchFamily="34" charset="0"/>
              <a:buChar char="•"/>
            </a:pPr>
            <a:r>
              <a:rPr lang="fr-CH" sz="2400" dirty="0"/>
              <a:t>Mois de novembre sans tabac</a:t>
            </a:r>
          </a:p>
          <a:p>
            <a:pPr marL="285750" indent="-285750">
              <a:lnSpc>
                <a:spcPct val="200000"/>
              </a:lnSpc>
              <a:buClr>
                <a:srgbClr val="03AD8D"/>
              </a:buClr>
              <a:buFont typeface="Arial" panose="020B0604020202020204" pitchFamily="34" charset="0"/>
              <a:buChar char="•"/>
            </a:pPr>
            <a:r>
              <a:rPr lang="fr-CH" sz="2400" dirty="0" err="1"/>
              <a:t>Maybe</a:t>
            </a:r>
            <a:r>
              <a:rPr lang="fr-CH" sz="2400" dirty="0"/>
              <a:t> </a:t>
            </a:r>
            <a:r>
              <a:rPr lang="fr-CH" sz="2400" dirty="0" err="1"/>
              <a:t>less</a:t>
            </a:r>
            <a:r>
              <a:rPr lang="fr-CH" sz="2400" dirty="0"/>
              <a:t> </a:t>
            </a:r>
            <a:r>
              <a:rPr lang="fr-CH" sz="2400" dirty="0" err="1"/>
              <a:t>sugar</a:t>
            </a:r>
            <a:r>
              <a:rPr lang="fr-CH" sz="2400" dirty="0"/>
              <a:t>, mois de mai moins sucré </a:t>
            </a:r>
          </a:p>
          <a:p>
            <a:pPr marL="285750" indent="-285750">
              <a:lnSpc>
                <a:spcPct val="200000"/>
              </a:lnSpc>
              <a:buClr>
                <a:srgbClr val="03AD8D"/>
              </a:buClr>
              <a:buFont typeface="Arial" panose="020B0604020202020204" pitchFamily="34" charset="0"/>
              <a:buChar char="•"/>
            </a:pPr>
            <a:r>
              <a:rPr lang="fr-CH" sz="2400" dirty="0"/>
              <a:t>Journée mondiale du diabète, le 14 novembre</a:t>
            </a:r>
          </a:p>
          <a:p>
            <a:pPr marL="285750" indent="-285750">
              <a:buClr>
                <a:srgbClr val="03AD8D"/>
              </a:buClr>
              <a:buFont typeface="Arial" panose="020B0604020202020204" pitchFamily="34" charset="0"/>
              <a:buChar char="•"/>
            </a:pPr>
            <a:endParaRPr lang="fr-CH" dirty="0">
              <a:solidFill>
                <a:srgbClr val="03AD8D"/>
              </a:solidFill>
            </a:endParaRPr>
          </a:p>
        </p:txBody>
      </p:sp>
      <p:sp>
        <p:nvSpPr>
          <p:cNvPr id="5" name="ZoneTexte 4">
            <a:extLst>
              <a:ext uri="{FF2B5EF4-FFF2-40B4-BE49-F238E27FC236}">
                <a16:creationId xmlns:a16="http://schemas.microsoft.com/office/drawing/2014/main" id="{8BA4AC4E-9E5B-54D5-6107-C3E368A04F08}"/>
              </a:ext>
            </a:extLst>
          </p:cNvPr>
          <p:cNvSpPr txBox="1"/>
          <p:nvPr/>
        </p:nvSpPr>
        <p:spPr>
          <a:xfrm>
            <a:off x="10227788" y="925711"/>
            <a:ext cx="6781800" cy="2769989"/>
          </a:xfrm>
          <a:prstGeom prst="rect">
            <a:avLst/>
          </a:prstGeom>
          <a:noFill/>
        </p:spPr>
        <p:txBody>
          <a:bodyPr wrap="square" rtlCol="0">
            <a:spAutoFit/>
          </a:bodyPr>
          <a:lstStyle/>
          <a:p>
            <a:r>
              <a:rPr lang="fr-CH" sz="2400" b="1" dirty="0">
                <a:solidFill>
                  <a:srgbClr val="03AD8D"/>
                </a:solidFill>
              </a:rPr>
              <a:t>Conférences annuelles :</a:t>
            </a:r>
          </a:p>
          <a:p>
            <a:pPr marL="285750" indent="-285750">
              <a:lnSpc>
                <a:spcPct val="200000"/>
              </a:lnSpc>
              <a:buClr>
                <a:srgbClr val="03AD8D"/>
              </a:buClr>
              <a:buFont typeface="Arial" panose="020B0604020202020204" pitchFamily="34" charset="0"/>
              <a:buChar char="•"/>
            </a:pPr>
            <a:r>
              <a:rPr lang="fr-CH" sz="2400" dirty="0"/>
              <a:t>Thématiques liées au diabète, au cancer et aux maladies respiratoires </a:t>
            </a:r>
          </a:p>
          <a:p>
            <a:pPr marL="285750" indent="-285750">
              <a:lnSpc>
                <a:spcPct val="200000"/>
              </a:lnSpc>
              <a:buClr>
                <a:srgbClr val="03AD8D"/>
              </a:buClr>
              <a:buFont typeface="Arial" panose="020B0604020202020204" pitchFamily="34" charset="0"/>
              <a:buChar char="•"/>
            </a:pPr>
            <a:endParaRPr lang="fr-CH" dirty="0"/>
          </a:p>
          <a:p>
            <a:pPr marL="285750" indent="-285750">
              <a:buClr>
                <a:srgbClr val="03AD8D"/>
              </a:buClr>
              <a:buFont typeface="Arial" panose="020B0604020202020204" pitchFamily="34" charset="0"/>
              <a:buChar char="•"/>
            </a:pPr>
            <a:endParaRPr lang="fr-CH" dirty="0">
              <a:solidFill>
                <a:srgbClr val="03AD8D"/>
              </a:solidFill>
            </a:endParaRPr>
          </a:p>
        </p:txBody>
      </p:sp>
      <p:sp>
        <p:nvSpPr>
          <p:cNvPr id="6" name="ZoneTexte 5">
            <a:extLst>
              <a:ext uri="{FF2B5EF4-FFF2-40B4-BE49-F238E27FC236}">
                <a16:creationId xmlns:a16="http://schemas.microsoft.com/office/drawing/2014/main" id="{817BFA0F-D9FF-DBDE-3D41-295C7D8EBF09}"/>
              </a:ext>
            </a:extLst>
          </p:cNvPr>
          <p:cNvSpPr txBox="1"/>
          <p:nvPr/>
        </p:nvSpPr>
        <p:spPr>
          <a:xfrm>
            <a:off x="10223777" y="3695700"/>
            <a:ext cx="7573495" cy="2662267"/>
          </a:xfrm>
          <a:prstGeom prst="rect">
            <a:avLst/>
          </a:prstGeom>
          <a:noFill/>
          <a:ln w="28575">
            <a:solidFill>
              <a:srgbClr val="03AD8D"/>
            </a:solidFill>
          </a:ln>
        </p:spPr>
        <p:txBody>
          <a:bodyPr wrap="square" rtlCol="0">
            <a:spAutoFit/>
          </a:bodyPr>
          <a:lstStyle/>
          <a:p>
            <a:endParaRPr lang="fr-CH" dirty="0">
              <a:cs typeface="Arial" panose="020B0604020202020204" pitchFamily="34" charset="0"/>
            </a:endParaRPr>
          </a:p>
          <a:p>
            <a:endParaRPr lang="fr-CH" dirty="0">
              <a:cs typeface="Arial" panose="020B0604020202020204" pitchFamily="34" charset="0"/>
            </a:endParaRPr>
          </a:p>
          <a:p>
            <a:endParaRPr lang="fr-CH" dirty="0">
              <a:cs typeface="Arial" panose="020B0604020202020204" pitchFamily="34" charset="0"/>
            </a:endParaRPr>
          </a:p>
          <a:p>
            <a:pPr marL="182563" algn="just"/>
            <a:r>
              <a:rPr lang="fr-CH" sz="1900" dirty="0">
                <a:cs typeface="Arial" panose="020B0604020202020204" pitchFamily="34" charset="0"/>
              </a:rPr>
              <a:t>Mise à disposition des autorités sanitaires et médicales les données sur des pathologies cancéreuses afin de favoriser la recherche épidémiologique, la planification des services de santé ainsi que l’organisation et l’évaluation des programmes de prévention auprès de la population.</a:t>
            </a:r>
          </a:p>
          <a:p>
            <a:endParaRPr lang="fr-CH" dirty="0">
              <a:cs typeface="Arial" panose="020B0604020202020204" pitchFamily="34" charset="0"/>
            </a:endParaRPr>
          </a:p>
        </p:txBody>
      </p:sp>
      <p:pic>
        <p:nvPicPr>
          <p:cNvPr id="11" name="Image 10" descr="Une image contenant Police, Graphique, capture d’écran, graphisme&#10;&#10;Description générée automatiquement">
            <a:extLst>
              <a:ext uri="{FF2B5EF4-FFF2-40B4-BE49-F238E27FC236}">
                <a16:creationId xmlns:a16="http://schemas.microsoft.com/office/drawing/2014/main" id="{22D79B37-A4C5-4B2D-53B2-668BE3AFB5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4400" y="3924300"/>
            <a:ext cx="3864918" cy="50059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2A0EC52-AD79-510C-55ED-786F827E156C}"/>
              </a:ext>
            </a:extLst>
          </p:cNvPr>
          <p:cNvPicPr>
            <a:picLocks noChangeAspect="1"/>
          </p:cNvPicPr>
          <p:nvPr/>
        </p:nvPicPr>
        <p:blipFill>
          <a:blip r:embed="rId2">
            <a:alphaModFix amt="20000"/>
            <a:grayscl/>
          </a:blip>
          <a:stretch>
            <a:fillRect/>
          </a:stretch>
        </p:blipFill>
        <p:spPr>
          <a:xfrm>
            <a:off x="762000" y="-190500"/>
            <a:ext cx="16764000" cy="11044357"/>
          </a:xfrm>
          <a:prstGeom prst="rect">
            <a:avLst/>
          </a:prstGeom>
        </p:spPr>
      </p:pic>
      <p:sp>
        <p:nvSpPr>
          <p:cNvPr id="4" name="TextBox 4"/>
          <p:cNvSpPr txBox="1"/>
          <p:nvPr/>
        </p:nvSpPr>
        <p:spPr>
          <a:xfrm>
            <a:off x="1881642" y="2199110"/>
            <a:ext cx="14524715" cy="5740931"/>
          </a:xfrm>
          <a:prstGeom prst="rect">
            <a:avLst/>
          </a:prstGeom>
        </p:spPr>
        <p:txBody>
          <a:bodyPr lIns="0" tIns="0" rIns="0" bIns="0" rtlCol="0" anchor="t">
            <a:spAutoFit/>
          </a:bodyPr>
          <a:lstStyle/>
          <a:p>
            <a:pPr algn="ctr">
              <a:lnSpc>
                <a:spcPts val="11550"/>
              </a:lnSpc>
            </a:pPr>
            <a:r>
              <a:rPr lang="en-US" sz="10500" spc="-210" dirty="0">
                <a:solidFill>
                  <a:srgbClr val="03AD8D"/>
                </a:solidFill>
                <a:latin typeface="Telegraf"/>
              </a:rPr>
              <a:t>Merci pour </a:t>
            </a:r>
            <a:r>
              <a:rPr lang="en-US" sz="10500" spc="-210" dirty="0" err="1">
                <a:solidFill>
                  <a:srgbClr val="03AD8D"/>
                </a:solidFill>
                <a:latin typeface="Telegraf"/>
              </a:rPr>
              <a:t>votre</a:t>
            </a:r>
            <a:r>
              <a:rPr lang="en-US" sz="10500" spc="-210" dirty="0">
                <a:solidFill>
                  <a:srgbClr val="03AD8D"/>
                </a:solidFill>
                <a:latin typeface="Telegraf"/>
              </a:rPr>
              <a:t> attention</a:t>
            </a:r>
          </a:p>
          <a:p>
            <a:pPr algn="ctr">
              <a:lnSpc>
                <a:spcPts val="11550"/>
              </a:lnSpc>
            </a:pPr>
            <a:endParaRPr lang="en-US" sz="10500" spc="-210" dirty="0">
              <a:solidFill>
                <a:srgbClr val="03AD8D"/>
              </a:solidFill>
              <a:latin typeface="Telegraf"/>
            </a:endParaRPr>
          </a:p>
          <a:p>
            <a:pPr algn="ctr">
              <a:lnSpc>
                <a:spcPts val="11550"/>
              </a:lnSpc>
            </a:pPr>
            <a:r>
              <a:rPr lang="en-US" sz="4800" spc="-210" dirty="0" err="1">
                <a:solidFill>
                  <a:srgbClr val="03AD8D"/>
                </a:solidFill>
                <a:latin typeface="Telegraf"/>
              </a:rPr>
              <a:t>Avez-vous</a:t>
            </a:r>
            <a:r>
              <a:rPr lang="en-US" sz="4800" spc="-210" dirty="0">
                <a:solidFill>
                  <a:srgbClr val="03AD8D"/>
                </a:solidFill>
                <a:latin typeface="Telegraf"/>
              </a:rPr>
              <a:t> des questions ?</a:t>
            </a:r>
          </a:p>
        </p:txBody>
      </p:sp>
      <p:pic>
        <p:nvPicPr>
          <p:cNvPr id="8" name="Image 7" descr="Une image contenant Caractère coloré, lime en acier, conception, art&#10;&#10;Description générée automatiquement avec une confiance moyenne">
            <a:extLst>
              <a:ext uri="{FF2B5EF4-FFF2-40B4-BE49-F238E27FC236}">
                <a16:creationId xmlns:a16="http://schemas.microsoft.com/office/drawing/2014/main" id="{75C9731A-8220-1B05-88E8-CD6CA88D2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200" y="5448300"/>
            <a:ext cx="952500" cy="9429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3AD8D"/>
        </a:solidFill>
        <a:effectLst/>
      </p:bgPr>
    </p:bg>
    <p:spTree>
      <p:nvGrpSpPr>
        <p:cNvPr id="1" name=""/>
        <p:cNvGrpSpPr/>
        <p:nvPr/>
      </p:nvGrpSpPr>
      <p:grpSpPr>
        <a:xfrm>
          <a:off x="0" y="0"/>
          <a:ext cx="0" cy="0"/>
          <a:chOff x="0" y="0"/>
          <a:chExt cx="0" cy="0"/>
        </a:xfrm>
      </p:grpSpPr>
      <p:sp>
        <p:nvSpPr>
          <p:cNvPr id="2" name="TextBox 2"/>
          <p:cNvSpPr txBox="1"/>
          <p:nvPr/>
        </p:nvSpPr>
        <p:spPr>
          <a:xfrm>
            <a:off x="2562562" y="4457700"/>
            <a:ext cx="13162876" cy="3355406"/>
          </a:xfrm>
          <a:prstGeom prst="rect">
            <a:avLst/>
          </a:prstGeom>
        </p:spPr>
        <p:txBody>
          <a:bodyPr lIns="0" tIns="0" rIns="0" bIns="0" rtlCol="0" anchor="t">
            <a:spAutoFit/>
          </a:bodyPr>
          <a:lstStyle/>
          <a:p>
            <a:pPr algn="just">
              <a:lnSpc>
                <a:spcPts val="5250"/>
              </a:lnSpc>
            </a:pPr>
            <a:r>
              <a:rPr lang="fr-CH" sz="3750" dirty="0">
                <a:solidFill>
                  <a:srgbClr val="FFFFFF"/>
                </a:solidFill>
                <a:latin typeface="Telegraf" panose="020B0604020202020204" charset="0"/>
              </a:rPr>
              <a:t>Les Ligues de santé du canton de Fribourg (LDS) fédèrent les associations cantonales dans les domaines du cancer, des maladies respiratoires et du diabète afin de renforcer les coopérations, développer des synergies et simplifier leur organisation.</a:t>
            </a:r>
            <a:endParaRPr lang="en-US" sz="3750" dirty="0">
              <a:solidFill>
                <a:srgbClr val="FFFFFF"/>
              </a:solidFill>
              <a:latin typeface="Telegraf" panose="020B0604020202020204" charset="0"/>
            </a:endParaRPr>
          </a:p>
        </p:txBody>
      </p:sp>
      <p:sp>
        <p:nvSpPr>
          <p:cNvPr id="3" name="TextBox 2">
            <a:extLst>
              <a:ext uri="{FF2B5EF4-FFF2-40B4-BE49-F238E27FC236}">
                <a16:creationId xmlns:a16="http://schemas.microsoft.com/office/drawing/2014/main" id="{7BC00738-71AE-BBC7-3C6B-8BA74E89D739}"/>
              </a:ext>
            </a:extLst>
          </p:cNvPr>
          <p:cNvSpPr txBox="1"/>
          <p:nvPr/>
        </p:nvSpPr>
        <p:spPr>
          <a:xfrm>
            <a:off x="3019762" y="2945805"/>
            <a:ext cx="12248476" cy="733214"/>
          </a:xfrm>
          <a:prstGeom prst="rect">
            <a:avLst/>
          </a:prstGeom>
        </p:spPr>
        <p:txBody>
          <a:bodyPr wrap="square" lIns="0" tIns="0" rIns="0" bIns="0" rtlCol="0" anchor="t">
            <a:spAutoFit/>
          </a:bodyPr>
          <a:lstStyle/>
          <a:p>
            <a:pPr algn="ctr">
              <a:lnSpc>
                <a:spcPts val="5250"/>
              </a:lnSpc>
            </a:pPr>
            <a:r>
              <a:rPr lang="fr-CH" sz="6600" dirty="0">
                <a:solidFill>
                  <a:srgbClr val="FFFFFF"/>
                </a:solidFill>
                <a:latin typeface="Telegraf Bold"/>
              </a:rPr>
              <a:t>Qui sommes nous ? </a:t>
            </a:r>
            <a:endParaRPr lang="en-US" sz="6600" dirty="0">
              <a:solidFill>
                <a:srgbClr val="FFFFFF"/>
              </a:solidFill>
              <a:latin typeface="Telegraf Bold"/>
            </a:endParaRPr>
          </a:p>
        </p:txBody>
      </p:sp>
      <p:pic>
        <p:nvPicPr>
          <p:cNvPr id="5" name="Image 4" descr="Une image contenant texte, Police, Graphique, capture d’écran&#10;&#10;Description générée automatiquement">
            <a:extLst>
              <a:ext uri="{FF2B5EF4-FFF2-40B4-BE49-F238E27FC236}">
                <a16:creationId xmlns:a16="http://schemas.microsoft.com/office/drawing/2014/main" id="{0F396C54-3001-A86C-D6A5-1964735A4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0615" y="344689"/>
            <a:ext cx="4655246" cy="138399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 42" descr="Une image contenant texte, logo, Police, Graphique&#10;&#10;Description générée automatiquement">
            <a:extLst>
              <a:ext uri="{FF2B5EF4-FFF2-40B4-BE49-F238E27FC236}">
                <a16:creationId xmlns:a16="http://schemas.microsoft.com/office/drawing/2014/main" id="{09EF8CDF-1E05-5EFF-090B-5FC5CC09B675}"/>
              </a:ext>
            </a:extLst>
          </p:cNvPr>
          <p:cNvPicPr>
            <a:picLocks noChangeAspect="1"/>
          </p:cNvPicPr>
          <p:nvPr/>
        </p:nvPicPr>
        <p:blipFill rotWithShape="1">
          <a:blip r:embed="rId2">
            <a:extLst>
              <a:ext uri="{28A0092B-C50C-407E-A947-70E740481C1C}">
                <a14:useLocalDpi xmlns:a14="http://schemas.microsoft.com/office/drawing/2010/main" val="0"/>
              </a:ext>
            </a:extLst>
          </a:blip>
          <a:srcRect l="9817" t="7656" r="46347" b="50000"/>
          <a:stretch/>
        </p:blipFill>
        <p:spPr>
          <a:xfrm>
            <a:off x="4980151" y="2823550"/>
            <a:ext cx="516646" cy="549197"/>
          </a:xfrm>
          <a:prstGeom prst="rect">
            <a:avLst/>
          </a:prstGeom>
        </p:spPr>
      </p:pic>
      <p:sp>
        <p:nvSpPr>
          <p:cNvPr id="2" name="AutoShape 2"/>
          <p:cNvSpPr/>
          <p:nvPr/>
        </p:nvSpPr>
        <p:spPr>
          <a:xfrm>
            <a:off x="0" y="0"/>
            <a:ext cx="3808457" cy="10287000"/>
          </a:xfrm>
          <a:prstGeom prst="rect">
            <a:avLst/>
          </a:prstGeom>
          <a:solidFill>
            <a:srgbClr val="E8E8E8"/>
          </a:solidFill>
        </p:spPr>
      </p:sp>
      <p:grpSp>
        <p:nvGrpSpPr>
          <p:cNvPr id="4" name="Group 4"/>
          <p:cNvGrpSpPr/>
          <p:nvPr/>
        </p:nvGrpSpPr>
        <p:grpSpPr>
          <a:xfrm>
            <a:off x="2728982" y="5034262"/>
            <a:ext cx="2001529" cy="2010500"/>
            <a:chOff x="12806732" y="1344962"/>
            <a:chExt cx="6321666" cy="6350000"/>
          </a:xfrm>
          <a:solidFill>
            <a:schemeClr val="bg1"/>
          </a:solidFill>
        </p:grpSpPr>
        <p:sp>
          <p:nvSpPr>
            <p:cNvPr id="5" name="Freeform 5"/>
            <p:cNvSpPr/>
            <p:nvPr/>
          </p:nvSpPr>
          <p:spPr>
            <a:xfrm>
              <a:off x="12806732" y="1344962"/>
              <a:ext cx="6321666"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a:ln w="38100">
              <a:solidFill>
                <a:srgbClr val="03AD8D"/>
              </a:solidFill>
            </a:ln>
          </p:spPr>
          <p:txBody>
            <a:bodyPr/>
            <a:lstStyle/>
            <a:p>
              <a:endParaRPr lang="fr-CH" dirty="0"/>
            </a:p>
          </p:txBody>
        </p:sp>
      </p:grpSp>
      <p:grpSp>
        <p:nvGrpSpPr>
          <p:cNvPr id="8" name="Group 8"/>
          <p:cNvGrpSpPr/>
          <p:nvPr/>
        </p:nvGrpSpPr>
        <p:grpSpPr>
          <a:xfrm>
            <a:off x="2760884" y="2092900"/>
            <a:ext cx="2010500" cy="2010500"/>
            <a:chOff x="0" y="0"/>
            <a:chExt cx="6350000" cy="6350000"/>
          </a:xfrm>
          <a:solidFill>
            <a:schemeClr val="bg1"/>
          </a:solidFill>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a:ln w="38100">
              <a:solidFill>
                <a:srgbClr val="03AD8D"/>
              </a:solidFill>
            </a:ln>
          </p:spPr>
        </p:sp>
      </p:grpSp>
      <p:sp>
        <p:nvSpPr>
          <p:cNvPr id="11" name="TextBox 11"/>
          <p:cNvSpPr txBox="1"/>
          <p:nvPr/>
        </p:nvSpPr>
        <p:spPr>
          <a:xfrm>
            <a:off x="7162800" y="5189848"/>
            <a:ext cx="11582682" cy="1969770"/>
          </a:xfrm>
          <a:prstGeom prst="rect">
            <a:avLst/>
          </a:prstGeom>
        </p:spPr>
        <p:txBody>
          <a:bodyPr wrap="square" lIns="0" tIns="0" rIns="0" bIns="0" rtlCol="0" anchor="t">
            <a:spAutoFit/>
          </a:bodyPr>
          <a:lstStyle/>
          <a:p>
            <a:pPr algn="just"/>
            <a:r>
              <a:rPr lang="en-US" sz="2800" b="1" dirty="0">
                <a:solidFill>
                  <a:schemeClr val="bg1">
                    <a:lumMod val="50000"/>
                  </a:schemeClr>
                </a:solidFill>
                <a:latin typeface="Telegraf"/>
              </a:rPr>
              <a:t>La Ligue </a:t>
            </a:r>
            <a:r>
              <a:rPr lang="en-US" sz="2800" b="1" dirty="0" err="1">
                <a:solidFill>
                  <a:schemeClr val="bg1">
                    <a:lumMod val="50000"/>
                  </a:schemeClr>
                </a:solidFill>
                <a:latin typeface="Telegraf"/>
              </a:rPr>
              <a:t>fribourgeoise</a:t>
            </a:r>
            <a:r>
              <a:rPr lang="en-US" sz="2800" b="1" dirty="0">
                <a:solidFill>
                  <a:schemeClr val="bg1">
                    <a:lumMod val="50000"/>
                  </a:schemeClr>
                </a:solidFill>
                <a:latin typeface="Telegraf"/>
              </a:rPr>
              <a:t> </a:t>
            </a:r>
            <a:r>
              <a:rPr lang="en-US" sz="2800" b="1" dirty="0" err="1">
                <a:solidFill>
                  <a:schemeClr val="bg1">
                    <a:lumMod val="50000"/>
                  </a:schemeClr>
                </a:solidFill>
                <a:latin typeface="Telegraf"/>
              </a:rPr>
              <a:t>contre</a:t>
            </a:r>
            <a:r>
              <a:rPr lang="en-US" sz="2800" b="1" dirty="0">
                <a:solidFill>
                  <a:schemeClr val="bg1">
                    <a:lumMod val="50000"/>
                  </a:schemeClr>
                </a:solidFill>
                <a:latin typeface="Telegraf"/>
              </a:rPr>
              <a:t> le cancer </a:t>
            </a:r>
            <a:r>
              <a:rPr lang="en-US" sz="2000" dirty="0">
                <a:solidFill>
                  <a:schemeClr val="bg1">
                    <a:lumMod val="50000"/>
                  </a:schemeClr>
                </a:solidFill>
                <a:latin typeface="Telegraf"/>
              </a:rPr>
              <a:t>qui </a:t>
            </a:r>
            <a:r>
              <a:rPr lang="en-US" sz="2000" dirty="0" err="1">
                <a:solidFill>
                  <a:schemeClr val="bg1">
                    <a:lumMod val="50000"/>
                  </a:schemeClr>
                </a:solidFill>
                <a:latin typeface="Telegraf"/>
              </a:rPr>
              <a:t>comprend</a:t>
            </a:r>
            <a:r>
              <a:rPr lang="en-US" sz="2000" dirty="0">
                <a:solidFill>
                  <a:schemeClr val="bg1">
                    <a:lumMod val="50000"/>
                  </a:schemeClr>
                </a:solidFill>
                <a:latin typeface="Telegraf"/>
              </a:rPr>
              <a:t> :</a:t>
            </a:r>
          </a:p>
          <a:p>
            <a:pPr algn="just"/>
            <a:r>
              <a:rPr lang="en-US" sz="2000" dirty="0">
                <a:solidFill>
                  <a:schemeClr val="bg1">
                    <a:lumMod val="50000"/>
                  </a:schemeClr>
                </a:solidFill>
                <a:latin typeface="Telegraf"/>
              </a:rPr>
              <a:t> </a:t>
            </a:r>
          </a:p>
          <a:p>
            <a:pPr marL="342900" indent="-342900" algn="just">
              <a:buClr>
                <a:srgbClr val="03AD8D"/>
              </a:buClr>
              <a:buFont typeface="Arial" panose="020B0604020202020204" pitchFamily="34" charset="0"/>
              <a:buChar char="•"/>
            </a:pPr>
            <a:r>
              <a:rPr lang="en-US" sz="2000" dirty="0">
                <a:solidFill>
                  <a:schemeClr val="bg1">
                    <a:lumMod val="50000"/>
                  </a:schemeClr>
                </a:solidFill>
                <a:latin typeface="Telegraf"/>
              </a:rPr>
              <a:t>le </a:t>
            </a:r>
            <a:r>
              <a:rPr lang="en-US" sz="2000" dirty="0" err="1">
                <a:solidFill>
                  <a:schemeClr val="bg1">
                    <a:lumMod val="50000"/>
                  </a:schemeClr>
                </a:solidFill>
                <a:latin typeface="Telegraf"/>
              </a:rPr>
              <a:t>secteur</a:t>
            </a:r>
            <a:r>
              <a:rPr lang="en-US" sz="2000" dirty="0">
                <a:solidFill>
                  <a:schemeClr val="bg1">
                    <a:lumMod val="50000"/>
                  </a:schemeClr>
                </a:solidFill>
                <a:latin typeface="Telegraf"/>
              </a:rPr>
              <a:t> Conseil &amp; </a:t>
            </a:r>
            <a:r>
              <a:rPr lang="en-US" sz="2000" dirty="0" err="1">
                <a:solidFill>
                  <a:schemeClr val="bg1">
                    <a:lumMod val="50000"/>
                  </a:schemeClr>
                </a:solidFill>
                <a:latin typeface="Telegraf"/>
              </a:rPr>
              <a:t>Soutien</a:t>
            </a:r>
            <a:endParaRPr lang="en-US" sz="2000" dirty="0">
              <a:solidFill>
                <a:schemeClr val="bg1">
                  <a:lumMod val="50000"/>
                </a:schemeClr>
              </a:solidFill>
              <a:latin typeface="Telegraf"/>
            </a:endParaRPr>
          </a:p>
          <a:p>
            <a:pPr marL="342900" indent="-342900" algn="just">
              <a:buClr>
                <a:srgbClr val="03AD8D"/>
              </a:buClr>
              <a:buFont typeface="Arial" panose="020B0604020202020204" pitchFamily="34" charset="0"/>
              <a:buChar char="•"/>
            </a:pPr>
            <a:r>
              <a:rPr lang="en-US" sz="2000" dirty="0">
                <a:solidFill>
                  <a:schemeClr val="bg1">
                    <a:lumMod val="50000"/>
                  </a:schemeClr>
                </a:solidFill>
                <a:latin typeface="Telegraf"/>
              </a:rPr>
              <a:t>le Dépistage du cancer</a:t>
            </a:r>
          </a:p>
          <a:p>
            <a:pPr marL="342900" indent="-342900" algn="just">
              <a:buClr>
                <a:srgbClr val="03AD8D"/>
              </a:buClr>
              <a:buFont typeface="Arial" panose="020B0604020202020204" pitchFamily="34" charset="0"/>
              <a:buChar char="•"/>
            </a:pPr>
            <a:r>
              <a:rPr lang="en-US" sz="2000" dirty="0">
                <a:solidFill>
                  <a:schemeClr val="bg1">
                    <a:lumMod val="50000"/>
                  </a:schemeClr>
                </a:solidFill>
                <a:latin typeface="Telegraf"/>
              </a:rPr>
              <a:t>le Registre </a:t>
            </a:r>
            <a:r>
              <a:rPr lang="en-US" sz="2000" dirty="0" err="1">
                <a:solidFill>
                  <a:schemeClr val="bg1">
                    <a:lumMod val="50000"/>
                  </a:schemeClr>
                </a:solidFill>
                <a:latin typeface="Telegraf"/>
              </a:rPr>
              <a:t>fribourgeois</a:t>
            </a:r>
            <a:r>
              <a:rPr lang="en-US" sz="2000" dirty="0">
                <a:solidFill>
                  <a:schemeClr val="bg1">
                    <a:lumMod val="50000"/>
                  </a:schemeClr>
                </a:solidFill>
                <a:latin typeface="Telegraf"/>
              </a:rPr>
              <a:t> des tumeurs</a:t>
            </a:r>
          </a:p>
          <a:p>
            <a:pPr marL="342900" indent="-342900" algn="just">
              <a:buClr>
                <a:srgbClr val="03AD8D"/>
              </a:buClr>
              <a:buFont typeface="Arial" panose="020B0604020202020204" pitchFamily="34" charset="0"/>
              <a:buChar char="•"/>
            </a:pPr>
            <a:r>
              <a:rPr lang="en-US" sz="2000" dirty="0" err="1">
                <a:solidFill>
                  <a:schemeClr val="bg1">
                    <a:lumMod val="50000"/>
                  </a:schemeClr>
                </a:solidFill>
                <a:latin typeface="Telegraf"/>
              </a:rPr>
              <a:t>l’EMSP</a:t>
            </a:r>
            <a:r>
              <a:rPr lang="en-US" sz="2000" dirty="0">
                <a:solidFill>
                  <a:schemeClr val="bg1">
                    <a:lumMod val="50000"/>
                  </a:schemeClr>
                </a:solidFill>
                <a:latin typeface="Telegraf"/>
              </a:rPr>
              <a:t> </a:t>
            </a:r>
            <a:r>
              <a:rPr lang="en-US" sz="2000" dirty="0" err="1">
                <a:solidFill>
                  <a:schemeClr val="bg1">
                    <a:lumMod val="50000"/>
                  </a:schemeClr>
                </a:solidFill>
                <a:latin typeface="Telegraf"/>
              </a:rPr>
              <a:t>Voltigo</a:t>
            </a:r>
            <a:endParaRPr lang="en-US" sz="2000" dirty="0">
              <a:solidFill>
                <a:schemeClr val="bg1">
                  <a:lumMod val="50000"/>
                </a:schemeClr>
              </a:solidFill>
              <a:latin typeface="Telegraf"/>
            </a:endParaRPr>
          </a:p>
        </p:txBody>
      </p:sp>
      <p:sp>
        <p:nvSpPr>
          <p:cNvPr id="13" name="TextBox 2">
            <a:extLst>
              <a:ext uri="{FF2B5EF4-FFF2-40B4-BE49-F238E27FC236}">
                <a16:creationId xmlns:a16="http://schemas.microsoft.com/office/drawing/2014/main" id="{1965E722-B0D7-BB80-8279-B43F69604437}"/>
              </a:ext>
            </a:extLst>
          </p:cNvPr>
          <p:cNvSpPr txBox="1"/>
          <p:nvPr/>
        </p:nvSpPr>
        <p:spPr>
          <a:xfrm>
            <a:off x="5786511" y="342900"/>
            <a:ext cx="12115800" cy="1359346"/>
          </a:xfrm>
          <a:prstGeom prst="rect">
            <a:avLst/>
          </a:prstGeom>
        </p:spPr>
        <p:txBody>
          <a:bodyPr wrap="square" lIns="0" tIns="0" rIns="0" bIns="0" rtlCol="0" anchor="t">
            <a:spAutoFit/>
          </a:bodyPr>
          <a:lstStyle/>
          <a:p>
            <a:pPr>
              <a:lnSpc>
                <a:spcPts val="5250"/>
              </a:lnSpc>
            </a:pPr>
            <a:r>
              <a:rPr lang="fr-CH" sz="4800" dirty="0">
                <a:solidFill>
                  <a:srgbClr val="03AD8D"/>
                </a:solidFill>
                <a:latin typeface="Telegraf Bold"/>
              </a:rPr>
              <a:t>Les associations membres des Ligues de santé du canton de Fribourg sont : </a:t>
            </a:r>
            <a:endParaRPr lang="en-US" sz="4800" dirty="0">
              <a:solidFill>
                <a:srgbClr val="03AD8D"/>
              </a:solidFill>
              <a:latin typeface="Telegraf Bold"/>
            </a:endParaRPr>
          </a:p>
        </p:txBody>
      </p:sp>
      <p:grpSp>
        <p:nvGrpSpPr>
          <p:cNvPr id="14" name="Group 8">
            <a:extLst>
              <a:ext uri="{FF2B5EF4-FFF2-40B4-BE49-F238E27FC236}">
                <a16:creationId xmlns:a16="http://schemas.microsoft.com/office/drawing/2014/main" id="{44952291-8180-E432-7CD6-77469216D927}"/>
              </a:ext>
            </a:extLst>
          </p:cNvPr>
          <p:cNvGrpSpPr/>
          <p:nvPr/>
        </p:nvGrpSpPr>
        <p:grpSpPr>
          <a:xfrm>
            <a:off x="2640815" y="7578329"/>
            <a:ext cx="2010500" cy="2010500"/>
            <a:chOff x="0" y="0"/>
            <a:chExt cx="6350000" cy="6350000"/>
          </a:xfrm>
          <a:solidFill>
            <a:schemeClr val="bg1"/>
          </a:solidFill>
        </p:grpSpPr>
        <p:sp>
          <p:nvSpPr>
            <p:cNvPr id="15" name="Freeform 9">
              <a:extLst>
                <a:ext uri="{FF2B5EF4-FFF2-40B4-BE49-F238E27FC236}">
                  <a16:creationId xmlns:a16="http://schemas.microsoft.com/office/drawing/2014/main" id="{2F574C83-B201-26BD-0A7F-9E105504CC2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a:ln w="38100">
              <a:solidFill>
                <a:srgbClr val="03AD8D"/>
              </a:solidFill>
            </a:ln>
          </p:spPr>
        </p:sp>
      </p:grpSp>
      <p:pic>
        <p:nvPicPr>
          <p:cNvPr id="17" name="Image 16" descr="Une image contenant Graphique, art, graphisme, conception&#10;&#10;Description générée automatiquement">
            <a:extLst>
              <a:ext uri="{FF2B5EF4-FFF2-40B4-BE49-F238E27FC236}">
                <a16:creationId xmlns:a16="http://schemas.microsoft.com/office/drawing/2014/main" id="{B9D14C54-F3B4-81BA-FC61-724EEA85C7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3069" y="7824741"/>
            <a:ext cx="1457161" cy="1586245"/>
          </a:xfrm>
          <a:prstGeom prst="rect">
            <a:avLst/>
          </a:prstGeom>
        </p:spPr>
      </p:pic>
      <p:pic>
        <p:nvPicPr>
          <p:cNvPr id="19" name="Image 18" descr="Une image contenant Graphique, clipart, créativité, silhouette&#10;&#10;Description générée automatiquement">
            <a:extLst>
              <a:ext uri="{FF2B5EF4-FFF2-40B4-BE49-F238E27FC236}">
                <a16:creationId xmlns:a16="http://schemas.microsoft.com/office/drawing/2014/main" id="{5FE5206F-8BBB-9EFA-D0AB-B85890636E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2869" y="5297739"/>
            <a:ext cx="1446750" cy="1441451"/>
          </a:xfrm>
          <a:prstGeom prst="rect">
            <a:avLst/>
          </a:prstGeom>
        </p:spPr>
      </p:pic>
      <p:pic>
        <p:nvPicPr>
          <p:cNvPr id="21" name="Image 20" descr="Une image contenant Graphique, symbole, clipart, Police&#10;&#10;Description générée automatiquement">
            <a:extLst>
              <a:ext uri="{FF2B5EF4-FFF2-40B4-BE49-F238E27FC236}">
                <a16:creationId xmlns:a16="http://schemas.microsoft.com/office/drawing/2014/main" id="{F954F73B-8F59-AD6D-35AF-91ADC376A4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3321" y="2240957"/>
            <a:ext cx="1545623" cy="1571469"/>
          </a:xfrm>
          <a:prstGeom prst="rect">
            <a:avLst/>
          </a:prstGeom>
        </p:spPr>
      </p:pic>
      <p:grpSp>
        <p:nvGrpSpPr>
          <p:cNvPr id="24" name="Group 4">
            <a:extLst>
              <a:ext uri="{FF2B5EF4-FFF2-40B4-BE49-F238E27FC236}">
                <a16:creationId xmlns:a16="http://schemas.microsoft.com/office/drawing/2014/main" id="{6BC48D48-6768-705C-B536-CF6C1ABEC661}"/>
              </a:ext>
            </a:extLst>
          </p:cNvPr>
          <p:cNvGrpSpPr/>
          <p:nvPr/>
        </p:nvGrpSpPr>
        <p:grpSpPr>
          <a:xfrm>
            <a:off x="4877761" y="5297739"/>
            <a:ext cx="739558" cy="674031"/>
            <a:chOff x="12806732" y="1344962"/>
            <a:chExt cx="6321666" cy="6350000"/>
          </a:xfrm>
          <a:solidFill>
            <a:schemeClr val="bg1"/>
          </a:solidFill>
        </p:grpSpPr>
        <p:sp>
          <p:nvSpPr>
            <p:cNvPr id="25" name="Freeform 5">
              <a:extLst>
                <a:ext uri="{FF2B5EF4-FFF2-40B4-BE49-F238E27FC236}">
                  <a16:creationId xmlns:a16="http://schemas.microsoft.com/office/drawing/2014/main" id="{D84BB119-324E-8D7B-FB26-C70FFC0B0BAF}"/>
                </a:ext>
              </a:extLst>
            </p:cNvPr>
            <p:cNvSpPr/>
            <p:nvPr/>
          </p:nvSpPr>
          <p:spPr>
            <a:xfrm>
              <a:off x="12806732" y="1344962"/>
              <a:ext cx="6321666"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a:ln>
              <a:solidFill>
                <a:srgbClr val="03AD8D"/>
              </a:solidFill>
            </a:ln>
          </p:spPr>
          <p:txBody>
            <a:bodyPr/>
            <a:lstStyle/>
            <a:p>
              <a:endParaRPr lang="fr-CH" dirty="0"/>
            </a:p>
          </p:txBody>
        </p:sp>
      </p:grpSp>
      <p:grpSp>
        <p:nvGrpSpPr>
          <p:cNvPr id="26" name="Group 4">
            <a:extLst>
              <a:ext uri="{FF2B5EF4-FFF2-40B4-BE49-F238E27FC236}">
                <a16:creationId xmlns:a16="http://schemas.microsoft.com/office/drawing/2014/main" id="{44C42FC0-1701-DDC8-508E-AB33A8869185}"/>
              </a:ext>
            </a:extLst>
          </p:cNvPr>
          <p:cNvGrpSpPr/>
          <p:nvPr/>
        </p:nvGrpSpPr>
        <p:grpSpPr>
          <a:xfrm>
            <a:off x="4874439" y="6039512"/>
            <a:ext cx="739558" cy="674031"/>
            <a:chOff x="12806732" y="1344962"/>
            <a:chExt cx="6321666" cy="6350000"/>
          </a:xfrm>
          <a:solidFill>
            <a:schemeClr val="bg1"/>
          </a:solidFill>
        </p:grpSpPr>
        <p:sp>
          <p:nvSpPr>
            <p:cNvPr id="27" name="Freeform 5">
              <a:extLst>
                <a:ext uri="{FF2B5EF4-FFF2-40B4-BE49-F238E27FC236}">
                  <a16:creationId xmlns:a16="http://schemas.microsoft.com/office/drawing/2014/main" id="{58406D1E-43F2-AF78-A434-0DBB1B7FC188}"/>
                </a:ext>
              </a:extLst>
            </p:cNvPr>
            <p:cNvSpPr/>
            <p:nvPr/>
          </p:nvSpPr>
          <p:spPr>
            <a:xfrm>
              <a:off x="12806732" y="1344962"/>
              <a:ext cx="6321666"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a:ln>
              <a:solidFill>
                <a:srgbClr val="03AD8D"/>
              </a:solidFill>
            </a:ln>
          </p:spPr>
          <p:txBody>
            <a:bodyPr/>
            <a:lstStyle/>
            <a:p>
              <a:endParaRPr lang="fr-CH" dirty="0"/>
            </a:p>
          </p:txBody>
        </p:sp>
      </p:grpSp>
      <p:grpSp>
        <p:nvGrpSpPr>
          <p:cNvPr id="28" name="Group 4">
            <a:extLst>
              <a:ext uri="{FF2B5EF4-FFF2-40B4-BE49-F238E27FC236}">
                <a16:creationId xmlns:a16="http://schemas.microsoft.com/office/drawing/2014/main" id="{DF22560F-79F2-6727-CF84-C5FC42AA45F3}"/>
              </a:ext>
            </a:extLst>
          </p:cNvPr>
          <p:cNvGrpSpPr/>
          <p:nvPr/>
        </p:nvGrpSpPr>
        <p:grpSpPr>
          <a:xfrm>
            <a:off x="4907221" y="4578428"/>
            <a:ext cx="739558" cy="674031"/>
            <a:chOff x="12806732" y="1344962"/>
            <a:chExt cx="6321666" cy="6350000"/>
          </a:xfrm>
          <a:solidFill>
            <a:schemeClr val="bg1"/>
          </a:solidFill>
        </p:grpSpPr>
        <p:sp>
          <p:nvSpPr>
            <p:cNvPr id="29" name="Freeform 5">
              <a:extLst>
                <a:ext uri="{FF2B5EF4-FFF2-40B4-BE49-F238E27FC236}">
                  <a16:creationId xmlns:a16="http://schemas.microsoft.com/office/drawing/2014/main" id="{54E0BE0D-41D1-3913-0C33-BE8B80C7EC5E}"/>
                </a:ext>
              </a:extLst>
            </p:cNvPr>
            <p:cNvSpPr/>
            <p:nvPr/>
          </p:nvSpPr>
          <p:spPr>
            <a:xfrm>
              <a:off x="12806732" y="1344962"/>
              <a:ext cx="6321666"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a:ln>
              <a:solidFill>
                <a:srgbClr val="03AD8D"/>
              </a:solidFill>
            </a:ln>
          </p:spPr>
          <p:txBody>
            <a:bodyPr/>
            <a:lstStyle/>
            <a:p>
              <a:endParaRPr lang="fr-CH" dirty="0"/>
            </a:p>
          </p:txBody>
        </p:sp>
      </p:grpSp>
      <p:grpSp>
        <p:nvGrpSpPr>
          <p:cNvPr id="30" name="Group 4">
            <a:extLst>
              <a:ext uri="{FF2B5EF4-FFF2-40B4-BE49-F238E27FC236}">
                <a16:creationId xmlns:a16="http://schemas.microsoft.com/office/drawing/2014/main" id="{8F5B4B72-7279-12FC-E5D6-5BC2F6766E26}"/>
              </a:ext>
            </a:extLst>
          </p:cNvPr>
          <p:cNvGrpSpPr/>
          <p:nvPr/>
        </p:nvGrpSpPr>
        <p:grpSpPr>
          <a:xfrm>
            <a:off x="4853339" y="6804140"/>
            <a:ext cx="739558" cy="674031"/>
            <a:chOff x="12806732" y="1344962"/>
            <a:chExt cx="6321666" cy="6350000"/>
          </a:xfrm>
          <a:solidFill>
            <a:schemeClr val="bg1"/>
          </a:solidFill>
        </p:grpSpPr>
        <p:sp>
          <p:nvSpPr>
            <p:cNvPr id="31" name="Freeform 5">
              <a:extLst>
                <a:ext uri="{FF2B5EF4-FFF2-40B4-BE49-F238E27FC236}">
                  <a16:creationId xmlns:a16="http://schemas.microsoft.com/office/drawing/2014/main" id="{468CC9C8-9E27-BE2A-EDEE-8F4429069529}"/>
                </a:ext>
              </a:extLst>
            </p:cNvPr>
            <p:cNvSpPr/>
            <p:nvPr/>
          </p:nvSpPr>
          <p:spPr>
            <a:xfrm>
              <a:off x="12806732" y="1344962"/>
              <a:ext cx="6321666"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a:ln>
              <a:solidFill>
                <a:srgbClr val="03AD8D"/>
              </a:solidFill>
            </a:ln>
          </p:spPr>
          <p:txBody>
            <a:bodyPr/>
            <a:lstStyle/>
            <a:p>
              <a:endParaRPr lang="fr-CH" dirty="0"/>
            </a:p>
          </p:txBody>
        </p:sp>
      </p:grpSp>
      <p:pic>
        <p:nvPicPr>
          <p:cNvPr id="33" name="Image 32" descr="Une image contenant logo, symbole, Graphique, Police&#10;&#10;Description générée automatiquement">
            <a:extLst>
              <a:ext uri="{FF2B5EF4-FFF2-40B4-BE49-F238E27FC236}">
                <a16:creationId xmlns:a16="http://schemas.microsoft.com/office/drawing/2014/main" id="{A3916C15-027E-149B-C135-3C4A642814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6696" y="5410467"/>
            <a:ext cx="481687" cy="481687"/>
          </a:xfrm>
          <a:prstGeom prst="rect">
            <a:avLst/>
          </a:prstGeom>
        </p:spPr>
      </p:pic>
      <p:pic>
        <p:nvPicPr>
          <p:cNvPr id="35" name="Image 34" descr="Une image contenant Graphique, Caractère coloré, cercle, graphisme&#10;&#10;Description générée automatiquement">
            <a:extLst>
              <a:ext uri="{FF2B5EF4-FFF2-40B4-BE49-F238E27FC236}">
                <a16:creationId xmlns:a16="http://schemas.microsoft.com/office/drawing/2014/main" id="{C0BF1C40-123F-8835-2585-AE91EEBA56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1913" y="6118382"/>
            <a:ext cx="506470" cy="506470"/>
          </a:xfrm>
          <a:prstGeom prst="rect">
            <a:avLst/>
          </a:prstGeom>
        </p:spPr>
      </p:pic>
      <p:pic>
        <p:nvPicPr>
          <p:cNvPr id="37" name="Image 36" descr="Une image contenant Graphique, symbole&#10;&#10;Description générée automatiquement">
            <a:extLst>
              <a:ext uri="{FF2B5EF4-FFF2-40B4-BE49-F238E27FC236}">
                <a16:creationId xmlns:a16="http://schemas.microsoft.com/office/drawing/2014/main" id="{609FCC92-EDB5-51A9-9643-C797A1E8BB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8335" y="6887314"/>
            <a:ext cx="507682" cy="507682"/>
          </a:xfrm>
          <a:prstGeom prst="rect">
            <a:avLst/>
          </a:prstGeom>
        </p:spPr>
      </p:pic>
      <p:pic>
        <p:nvPicPr>
          <p:cNvPr id="39" name="Image 38" descr="Une image contenant Graphique, clipart, créativité, silhouette&#10;&#10;Description générée automatiquement">
            <a:extLst>
              <a:ext uri="{FF2B5EF4-FFF2-40B4-BE49-F238E27FC236}">
                <a16:creationId xmlns:a16="http://schemas.microsoft.com/office/drawing/2014/main" id="{03AA2644-AC0C-4BE7-EACA-FE748CC6DF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19699" y="4677130"/>
            <a:ext cx="514603" cy="512718"/>
          </a:xfrm>
          <a:prstGeom prst="rect">
            <a:avLst/>
          </a:prstGeom>
        </p:spPr>
      </p:pic>
      <p:grpSp>
        <p:nvGrpSpPr>
          <p:cNvPr id="40" name="Group 4">
            <a:extLst>
              <a:ext uri="{FF2B5EF4-FFF2-40B4-BE49-F238E27FC236}">
                <a16:creationId xmlns:a16="http://schemas.microsoft.com/office/drawing/2014/main" id="{5A3AB6CE-38AC-1370-CE84-CDDF1B96420C}"/>
              </a:ext>
            </a:extLst>
          </p:cNvPr>
          <p:cNvGrpSpPr/>
          <p:nvPr/>
        </p:nvGrpSpPr>
        <p:grpSpPr>
          <a:xfrm>
            <a:off x="4868769" y="2761134"/>
            <a:ext cx="739558" cy="674031"/>
            <a:chOff x="12806732" y="1344962"/>
            <a:chExt cx="6321666" cy="6350000"/>
          </a:xfrm>
          <a:noFill/>
        </p:grpSpPr>
        <p:sp>
          <p:nvSpPr>
            <p:cNvPr id="41" name="Freeform 5">
              <a:extLst>
                <a:ext uri="{FF2B5EF4-FFF2-40B4-BE49-F238E27FC236}">
                  <a16:creationId xmlns:a16="http://schemas.microsoft.com/office/drawing/2014/main" id="{032DCE18-A9D8-D6C2-33C9-EC955E03530B}"/>
                </a:ext>
              </a:extLst>
            </p:cNvPr>
            <p:cNvSpPr/>
            <p:nvPr/>
          </p:nvSpPr>
          <p:spPr>
            <a:xfrm>
              <a:off x="12806732" y="1344962"/>
              <a:ext cx="6321666"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a:ln>
              <a:solidFill>
                <a:srgbClr val="03AD8D"/>
              </a:solidFill>
            </a:ln>
          </p:spPr>
          <p:txBody>
            <a:bodyPr/>
            <a:lstStyle/>
            <a:p>
              <a:endParaRPr lang="fr-CH" dirty="0"/>
            </a:p>
          </p:txBody>
        </p:sp>
      </p:grpSp>
      <p:sp>
        <p:nvSpPr>
          <p:cNvPr id="44" name="TextBox 11">
            <a:extLst>
              <a:ext uri="{FF2B5EF4-FFF2-40B4-BE49-F238E27FC236}">
                <a16:creationId xmlns:a16="http://schemas.microsoft.com/office/drawing/2014/main" id="{84B3F5CE-93FC-BA56-143A-220F6D812A9D}"/>
              </a:ext>
            </a:extLst>
          </p:cNvPr>
          <p:cNvSpPr txBox="1"/>
          <p:nvPr/>
        </p:nvSpPr>
        <p:spPr>
          <a:xfrm>
            <a:off x="7162800" y="2574928"/>
            <a:ext cx="11582682" cy="1046440"/>
          </a:xfrm>
          <a:prstGeom prst="rect">
            <a:avLst/>
          </a:prstGeom>
        </p:spPr>
        <p:txBody>
          <a:bodyPr wrap="square" lIns="0" tIns="0" rIns="0" bIns="0" rtlCol="0" anchor="t">
            <a:spAutoFit/>
          </a:bodyPr>
          <a:lstStyle/>
          <a:p>
            <a:pPr algn="just"/>
            <a:r>
              <a:rPr lang="en-US" sz="2800" b="1" dirty="0">
                <a:solidFill>
                  <a:schemeClr val="bg1">
                    <a:lumMod val="50000"/>
                  </a:schemeClr>
                </a:solidFill>
                <a:latin typeface="Telegraf"/>
              </a:rPr>
              <a:t>La Ligue </a:t>
            </a:r>
            <a:r>
              <a:rPr lang="en-US" sz="2800" b="1" dirty="0" err="1">
                <a:solidFill>
                  <a:schemeClr val="bg1">
                    <a:lumMod val="50000"/>
                  </a:schemeClr>
                </a:solidFill>
                <a:latin typeface="Telegraf"/>
              </a:rPr>
              <a:t>pulmonaire</a:t>
            </a:r>
            <a:r>
              <a:rPr lang="en-US" sz="2800" b="1" dirty="0">
                <a:solidFill>
                  <a:schemeClr val="bg1">
                    <a:lumMod val="50000"/>
                  </a:schemeClr>
                </a:solidFill>
                <a:latin typeface="Telegraf"/>
              </a:rPr>
              <a:t> </a:t>
            </a:r>
            <a:r>
              <a:rPr lang="en-US" sz="2800" b="1" dirty="0" err="1">
                <a:solidFill>
                  <a:schemeClr val="bg1">
                    <a:lumMod val="50000"/>
                  </a:schemeClr>
                </a:solidFill>
                <a:latin typeface="Telegraf"/>
              </a:rPr>
              <a:t>fribourgeoise</a:t>
            </a:r>
            <a:r>
              <a:rPr lang="en-US" sz="2800" b="1" dirty="0">
                <a:solidFill>
                  <a:schemeClr val="bg1">
                    <a:lumMod val="50000"/>
                  </a:schemeClr>
                </a:solidFill>
                <a:latin typeface="Telegraf"/>
              </a:rPr>
              <a:t> </a:t>
            </a:r>
            <a:r>
              <a:rPr lang="en-US" sz="2000" dirty="0">
                <a:solidFill>
                  <a:schemeClr val="bg1">
                    <a:lumMod val="50000"/>
                  </a:schemeClr>
                </a:solidFill>
                <a:latin typeface="Telegraf"/>
              </a:rPr>
              <a:t>qui </a:t>
            </a:r>
            <a:r>
              <a:rPr lang="en-US" sz="2000" dirty="0" err="1">
                <a:solidFill>
                  <a:schemeClr val="bg1">
                    <a:lumMod val="50000"/>
                  </a:schemeClr>
                </a:solidFill>
                <a:latin typeface="Telegraf"/>
              </a:rPr>
              <a:t>comprend</a:t>
            </a:r>
            <a:r>
              <a:rPr lang="en-US" sz="2000" dirty="0">
                <a:solidFill>
                  <a:schemeClr val="bg1">
                    <a:lumMod val="50000"/>
                  </a:schemeClr>
                </a:solidFill>
                <a:latin typeface="Telegraf"/>
              </a:rPr>
              <a:t> :</a:t>
            </a:r>
          </a:p>
          <a:p>
            <a:pPr algn="just"/>
            <a:r>
              <a:rPr lang="en-US" sz="2000" dirty="0">
                <a:solidFill>
                  <a:schemeClr val="bg1">
                    <a:lumMod val="50000"/>
                  </a:schemeClr>
                </a:solidFill>
                <a:latin typeface="Telegraf"/>
              </a:rPr>
              <a:t> </a:t>
            </a:r>
          </a:p>
          <a:p>
            <a:pPr marL="342900" indent="-342900" algn="just">
              <a:buClr>
                <a:srgbClr val="03AD8D"/>
              </a:buClr>
              <a:buFont typeface="Arial" panose="020B0604020202020204" pitchFamily="34" charset="0"/>
              <a:buChar char="•"/>
            </a:pPr>
            <a:r>
              <a:rPr lang="en-US" sz="2000" dirty="0">
                <a:solidFill>
                  <a:schemeClr val="bg1">
                    <a:lumMod val="50000"/>
                  </a:schemeClr>
                </a:solidFill>
                <a:latin typeface="Telegraf"/>
              </a:rPr>
              <a:t>Le Centre de prevention du </a:t>
            </a:r>
            <a:r>
              <a:rPr lang="en-US" sz="2000" dirty="0" err="1">
                <a:solidFill>
                  <a:schemeClr val="bg1">
                    <a:lumMod val="50000"/>
                  </a:schemeClr>
                </a:solidFill>
                <a:latin typeface="Telegraf"/>
              </a:rPr>
              <a:t>tabagisme</a:t>
            </a:r>
            <a:r>
              <a:rPr lang="en-US" sz="2000" dirty="0">
                <a:solidFill>
                  <a:schemeClr val="bg1">
                    <a:lumMod val="50000"/>
                  </a:schemeClr>
                </a:solidFill>
                <a:latin typeface="Telegraf"/>
              </a:rPr>
              <a:t> Fribourg</a:t>
            </a:r>
          </a:p>
        </p:txBody>
      </p:sp>
      <p:sp>
        <p:nvSpPr>
          <p:cNvPr id="45" name="TextBox 11">
            <a:extLst>
              <a:ext uri="{FF2B5EF4-FFF2-40B4-BE49-F238E27FC236}">
                <a16:creationId xmlns:a16="http://schemas.microsoft.com/office/drawing/2014/main" id="{E5EF331A-F9A9-B465-BE77-CE65B8D29621}"/>
              </a:ext>
            </a:extLst>
          </p:cNvPr>
          <p:cNvSpPr txBox="1"/>
          <p:nvPr/>
        </p:nvSpPr>
        <p:spPr>
          <a:xfrm>
            <a:off x="7162800" y="8270598"/>
            <a:ext cx="11582682" cy="738664"/>
          </a:xfrm>
          <a:prstGeom prst="rect">
            <a:avLst/>
          </a:prstGeom>
        </p:spPr>
        <p:txBody>
          <a:bodyPr wrap="square" lIns="0" tIns="0" rIns="0" bIns="0" rtlCol="0" anchor="t">
            <a:spAutoFit/>
          </a:bodyPr>
          <a:lstStyle/>
          <a:p>
            <a:pPr algn="just"/>
            <a:r>
              <a:rPr lang="en-US" sz="2800" b="1" dirty="0" err="1">
                <a:solidFill>
                  <a:schemeClr val="bg1">
                    <a:lumMod val="50000"/>
                  </a:schemeClr>
                </a:solidFill>
                <a:latin typeface="Telegraf"/>
              </a:rPr>
              <a:t>diabètefribourg</a:t>
            </a:r>
            <a:endParaRPr lang="en-US" sz="2000" dirty="0">
              <a:solidFill>
                <a:schemeClr val="bg1">
                  <a:lumMod val="50000"/>
                </a:schemeClr>
              </a:solidFill>
              <a:latin typeface="Telegraf"/>
            </a:endParaRPr>
          </a:p>
          <a:p>
            <a:pPr algn="just"/>
            <a:r>
              <a:rPr lang="en-US" sz="2000" dirty="0">
                <a:solidFill>
                  <a:schemeClr val="bg1">
                    <a:lumMod val="50000"/>
                  </a:schemeClr>
                </a:solidFill>
                <a:latin typeface="Telegraf"/>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522652" y="3101099"/>
            <a:ext cx="12961829" cy="4084802"/>
            <a:chOff x="0" y="0"/>
            <a:chExt cx="17282438" cy="5446403"/>
          </a:xfrm>
        </p:grpSpPr>
        <p:sp>
          <p:nvSpPr>
            <p:cNvPr id="4" name="TextBox 4"/>
            <p:cNvSpPr txBox="1"/>
            <p:nvPr/>
          </p:nvSpPr>
          <p:spPr>
            <a:xfrm>
              <a:off x="0" y="1684028"/>
              <a:ext cx="17282438" cy="3762375"/>
            </a:xfrm>
            <a:prstGeom prst="rect">
              <a:avLst/>
            </a:prstGeom>
          </p:spPr>
          <p:txBody>
            <a:bodyPr lIns="0" tIns="0" rIns="0" bIns="0" rtlCol="0" anchor="t">
              <a:spAutoFit/>
            </a:bodyPr>
            <a:lstStyle/>
            <a:p>
              <a:pPr>
                <a:lnSpc>
                  <a:spcPts val="10800"/>
                </a:lnSpc>
              </a:pPr>
              <a:r>
                <a:rPr lang="en-US" sz="9000">
                  <a:solidFill>
                    <a:srgbClr val="FFFFFF"/>
                  </a:solidFill>
                  <a:latin typeface="Telegraf Bold"/>
                </a:rPr>
                <a:t>Réaliser Votre Diaporama Canva.</a:t>
              </a:r>
            </a:p>
          </p:txBody>
        </p:sp>
        <p:grpSp>
          <p:nvGrpSpPr>
            <p:cNvPr id="5" name="Group 5"/>
            <p:cNvGrpSpPr>
              <a:grpSpLocks noChangeAspect="1"/>
            </p:cNvGrpSpPr>
            <p:nvPr/>
          </p:nvGrpSpPr>
          <p:grpSpPr>
            <a:xfrm>
              <a:off x="0" y="0"/>
              <a:ext cx="1044365" cy="1044365"/>
              <a:chOff x="-2540" y="-2540"/>
              <a:chExt cx="6355080" cy="6355080"/>
            </a:xfrm>
          </p:grpSpPr>
          <p:sp>
            <p:nvSpPr>
              <p:cNvPr id="6" name="Freeform 6"/>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63C49A"/>
              </a:solidFill>
            </p:spPr>
          </p:sp>
        </p:grpSp>
        <p:sp>
          <p:nvSpPr>
            <p:cNvPr id="7" name="TextBox 7"/>
            <p:cNvSpPr txBox="1"/>
            <p:nvPr/>
          </p:nvSpPr>
          <p:spPr>
            <a:xfrm>
              <a:off x="257367" y="212122"/>
              <a:ext cx="529632" cy="585196"/>
            </a:xfrm>
            <a:prstGeom prst="rect">
              <a:avLst/>
            </a:prstGeom>
          </p:spPr>
          <p:txBody>
            <a:bodyPr lIns="0" tIns="0" rIns="0" bIns="0" rtlCol="0" anchor="t">
              <a:spAutoFit/>
            </a:bodyPr>
            <a:lstStyle/>
            <a:p>
              <a:pPr algn="ctr">
                <a:lnSpc>
                  <a:spcPts val="3453"/>
                </a:lnSpc>
              </a:pPr>
              <a:r>
                <a:rPr lang="en-US" sz="2466">
                  <a:solidFill>
                    <a:srgbClr val="63C49A"/>
                  </a:solidFill>
                  <a:latin typeface="Telegraf Bold"/>
                </a:rPr>
                <a:t>1</a:t>
              </a:r>
            </a:p>
          </p:txBody>
        </p:sp>
      </p:grpSp>
      <p:pic>
        <p:nvPicPr>
          <p:cNvPr id="9" name="Image 8">
            <a:extLst>
              <a:ext uri="{FF2B5EF4-FFF2-40B4-BE49-F238E27FC236}">
                <a16:creationId xmlns:a16="http://schemas.microsoft.com/office/drawing/2014/main" id="{5DA43D5D-D289-4CDA-8BDF-254314A61BE6}"/>
              </a:ext>
            </a:extLst>
          </p:cNvPr>
          <p:cNvPicPr>
            <a:picLocks noChangeAspect="1"/>
          </p:cNvPicPr>
          <p:nvPr/>
        </p:nvPicPr>
        <p:blipFill rotWithShape="1">
          <a:blip r:embed="rId2">
            <a:alphaModFix amt="79000"/>
            <a:extLst>
              <a:ext uri="{BEBA8EAE-BF5A-486C-A8C5-ECC9F3942E4B}">
                <a14:imgProps xmlns:a14="http://schemas.microsoft.com/office/drawing/2010/main">
                  <a14:imgLayer r:embed="rId3">
                    <a14:imgEffect>
                      <a14:saturation sat="64000"/>
                    </a14:imgEffect>
                  </a14:imgLayer>
                </a14:imgProps>
              </a:ext>
            </a:extLst>
          </a:blip>
          <a:srcRect l="693" t="-7013" r="64458" b="7013"/>
          <a:stretch/>
        </p:blipFill>
        <p:spPr>
          <a:xfrm>
            <a:off x="0" y="-652975"/>
            <a:ext cx="18288000" cy="10934700"/>
          </a:xfrm>
          <a:prstGeom prst="rect">
            <a:avLst/>
          </a:prstGeom>
        </p:spPr>
      </p:pic>
      <p:sp>
        <p:nvSpPr>
          <p:cNvPr id="11" name="AutoShape 3">
            <a:extLst>
              <a:ext uri="{FF2B5EF4-FFF2-40B4-BE49-F238E27FC236}">
                <a16:creationId xmlns:a16="http://schemas.microsoft.com/office/drawing/2014/main" id="{AD4C3AEF-73DA-F13A-3A9F-4FFCD7933190}"/>
              </a:ext>
            </a:extLst>
          </p:cNvPr>
          <p:cNvSpPr/>
          <p:nvPr/>
        </p:nvSpPr>
        <p:spPr>
          <a:xfrm>
            <a:off x="2045363" y="266700"/>
            <a:ext cx="15925800" cy="9601200"/>
          </a:xfrm>
          <a:prstGeom prst="rect">
            <a:avLst/>
          </a:prstGeom>
          <a:solidFill>
            <a:srgbClr val="03AD8D"/>
          </a:solidFill>
        </p:spPr>
        <p:txBody>
          <a:bodyPr/>
          <a:lstStyle/>
          <a:p>
            <a:endParaRPr lang="fr-CH" dirty="0"/>
          </a:p>
        </p:txBody>
      </p:sp>
      <p:pic>
        <p:nvPicPr>
          <p:cNvPr id="10" name="Image 9">
            <a:extLst>
              <a:ext uri="{FF2B5EF4-FFF2-40B4-BE49-F238E27FC236}">
                <a16:creationId xmlns:a16="http://schemas.microsoft.com/office/drawing/2014/main" id="{94B42284-6449-6D5F-EE46-0A0CAC09029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Lst>
          </a:blip>
          <a:stretch>
            <a:fillRect/>
          </a:stretch>
        </p:blipFill>
        <p:spPr>
          <a:xfrm>
            <a:off x="10873322" y="900373"/>
            <a:ext cx="5656522" cy="6927494"/>
          </a:xfrm>
          <a:prstGeom prst="rect">
            <a:avLst/>
          </a:prstGeom>
        </p:spPr>
      </p:pic>
      <p:sp>
        <p:nvSpPr>
          <p:cNvPr id="12" name="ZoneTexte 11">
            <a:extLst>
              <a:ext uri="{FF2B5EF4-FFF2-40B4-BE49-F238E27FC236}">
                <a16:creationId xmlns:a16="http://schemas.microsoft.com/office/drawing/2014/main" id="{C6323869-3983-BC8D-FC3A-5F3077A8F2DA}"/>
              </a:ext>
            </a:extLst>
          </p:cNvPr>
          <p:cNvSpPr txBox="1"/>
          <p:nvPr/>
        </p:nvSpPr>
        <p:spPr>
          <a:xfrm>
            <a:off x="13781023" y="5063824"/>
            <a:ext cx="753139" cy="400110"/>
          </a:xfrm>
          <a:prstGeom prst="rect">
            <a:avLst/>
          </a:prstGeom>
          <a:solidFill>
            <a:srgbClr val="03AD8D"/>
          </a:solidFill>
        </p:spPr>
        <p:txBody>
          <a:bodyPr wrap="square" rtlCol="0">
            <a:spAutoFit/>
          </a:bodyPr>
          <a:lstStyle/>
          <a:p>
            <a:r>
              <a:rPr lang="fr-CH" sz="2000" b="1" dirty="0">
                <a:solidFill>
                  <a:srgbClr val="FFFFCD"/>
                </a:solidFill>
              </a:rPr>
              <a:t>Riaz</a:t>
            </a:r>
          </a:p>
        </p:txBody>
      </p:sp>
      <p:sp>
        <p:nvSpPr>
          <p:cNvPr id="13" name="Ellipse 12">
            <a:extLst>
              <a:ext uri="{FF2B5EF4-FFF2-40B4-BE49-F238E27FC236}">
                <a16:creationId xmlns:a16="http://schemas.microsoft.com/office/drawing/2014/main" id="{20B42F54-2F38-0080-6AA9-E0EEA45E5F29}"/>
              </a:ext>
            </a:extLst>
          </p:cNvPr>
          <p:cNvSpPr/>
          <p:nvPr/>
        </p:nvSpPr>
        <p:spPr>
          <a:xfrm>
            <a:off x="12244922" y="4710373"/>
            <a:ext cx="152400" cy="181930"/>
          </a:xfrm>
          <a:prstGeom prst="ellipse">
            <a:avLst/>
          </a:prstGeom>
          <a:solidFill>
            <a:srgbClr val="FFF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ZoneTexte 13">
            <a:extLst>
              <a:ext uri="{FF2B5EF4-FFF2-40B4-BE49-F238E27FC236}">
                <a16:creationId xmlns:a16="http://schemas.microsoft.com/office/drawing/2014/main" id="{A1A5092A-F8BF-D7FD-67F2-AEB73F0924C1}"/>
              </a:ext>
            </a:extLst>
          </p:cNvPr>
          <p:cNvSpPr txBox="1"/>
          <p:nvPr/>
        </p:nvSpPr>
        <p:spPr>
          <a:xfrm>
            <a:off x="12397322" y="4499050"/>
            <a:ext cx="908110" cy="400110"/>
          </a:xfrm>
          <a:prstGeom prst="rect">
            <a:avLst/>
          </a:prstGeom>
          <a:solidFill>
            <a:srgbClr val="03AD8D"/>
          </a:solidFill>
        </p:spPr>
        <p:txBody>
          <a:bodyPr wrap="square" rtlCol="0">
            <a:spAutoFit/>
          </a:bodyPr>
          <a:lstStyle/>
          <a:p>
            <a:r>
              <a:rPr lang="fr-CH" sz="2000" b="1" dirty="0">
                <a:solidFill>
                  <a:srgbClr val="FFFFCD"/>
                </a:solidFill>
              </a:rPr>
              <a:t>Billens</a:t>
            </a:r>
          </a:p>
        </p:txBody>
      </p:sp>
      <p:sp>
        <p:nvSpPr>
          <p:cNvPr id="16" name="TextBox 2">
            <a:extLst>
              <a:ext uri="{FF2B5EF4-FFF2-40B4-BE49-F238E27FC236}">
                <a16:creationId xmlns:a16="http://schemas.microsoft.com/office/drawing/2014/main" id="{C514CFDD-9ECC-1154-E53A-D29EF9663571}"/>
              </a:ext>
            </a:extLst>
          </p:cNvPr>
          <p:cNvSpPr txBox="1"/>
          <p:nvPr/>
        </p:nvSpPr>
        <p:spPr>
          <a:xfrm>
            <a:off x="3003664" y="956877"/>
            <a:ext cx="9104350" cy="658706"/>
          </a:xfrm>
          <a:prstGeom prst="rect">
            <a:avLst/>
          </a:prstGeom>
        </p:spPr>
        <p:txBody>
          <a:bodyPr wrap="square" lIns="0" tIns="0" rIns="0" bIns="0" rtlCol="0" anchor="t">
            <a:spAutoFit/>
          </a:bodyPr>
          <a:lstStyle/>
          <a:p>
            <a:pPr>
              <a:lnSpc>
                <a:spcPts val="5250"/>
              </a:lnSpc>
            </a:pPr>
            <a:r>
              <a:rPr lang="fr-CH" sz="4400" dirty="0">
                <a:solidFill>
                  <a:srgbClr val="FFFFCD"/>
                </a:solidFill>
                <a:latin typeface="Telegraf Bold"/>
              </a:rPr>
              <a:t>Où nous trouver ?</a:t>
            </a:r>
            <a:endParaRPr lang="en-US" sz="4400" dirty="0">
              <a:solidFill>
                <a:srgbClr val="FFFFCD"/>
              </a:solidFill>
              <a:latin typeface="Telegraf Bold"/>
            </a:endParaRPr>
          </a:p>
        </p:txBody>
      </p:sp>
      <p:sp>
        <p:nvSpPr>
          <p:cNvPr id="17" name="ZoneTexte 16">
            <a:extLst>
              <a:ext uri="{FF2B5EF4-FFF2-40B4-BE49-F238E27FC236}">
                <a16:creationId xmlns:a16="http://schemas.microsoft.com/office/drawing/2014/main" id="{577C831F-5882-4687-A59C-238360089620}"/>
              </a:ext>
            </a:extLst>
          </p:cNvPr>
          <p:cNvSpPr txBox="1"/>
          <p:nvPr/>
        </p:nvSpPr>
        <p:spPr>
          <a:xfrm>
            <a:off x="2895482" y="5371566"/>
            <a:ext cx="5334000" cy="3539430"/>
          </a:xfrm>
          <a:prstGeom prst="rect">
            <a:avLst/>
          </a:prstGeom>
          <a:noFill/>
        </p:spPr>
        <p:txBody>
          <a:bodyPr wrap="square" rtlCol="0">
            <a:spAutoFit/>
          </a:bodyPr>
          <a:lstStyle/>
          <a:p>
            <a:r>
              <a:rPr lang="fr-CH" sz="3200" b="1" dirty="0">
                <a:solidFill>
                  <a:srgbClr val="FFFFCD"/>
                </a:solidFill>
                <a:latin typeface="Telegraf" panose="020B0604020202020204" charset="0"/>
              </a:rPr>
              <a:t>Nos antennes </a:t>
            </a:r>
            <a:r>
              <a:rPr lang="fr-CH" sz="3200" dirty="0">
                <a:solidFill>
                  <a:srgbClr val="FFFFCD"/>
                </a:solidFill>
                <a:latin typeface="Telegraf" panose="020B0604020202020204" charset="0"/>
              </a:rPr>
              <a:t>: </a:t>
            </a:r>
          </a:p>
          <a:p>
            <a:pPr marL="457200" indent="-457200">
              <a:buFont typeface="Arial" panose="020B0604020202020204" pitchFamily="34" charset="0"/>
              <a:buChar char="•"/>
            </a:pPr>
            <a:r>
              <a:rPr lang="fr-CH" sz="3200" dirty="0">
                <a:solidFill>
                  <a:srgbClr val="FFFFCD"/>
                </a:solidFill>
                <a:latin typeface="Telegraf" panose="020B0604020202020204" charset="0"/>
              </a:rPr>
              <a:t>Billens</a:t>
            </a:r>
          </a:p>
          <a:p>
            <a:pPr marL="457200" indent="-457200">
              <a:buFont typeface="Arial" panose="020B0604020202020204" pitchFamily="34" charset="0"/>
              <a:buChar char="•"/>
            </a:pPr>
            <a:r>
              <a:rPr lang="fr-CH" sz="3200" dirty="0">
                <a:solidFill>
                  <a:srgbClr val="FFFFCD"/>
                </a:solidFill>
                <a:latin typeface="Telegraf" panose="020B0604020202020204" charset="0"/>
              </a:rPr>
              <a:t>Châtel-St-Denis </a:t>
            </a:r>
          </a:p>
          <a:p>
            <a:pPr marL="457200" indent="-457200">
              <a:buFont typeface="Arial" panose="020B0604020202020204" pitchFamily="34" charset="0"/>
              <a:buChar char="•"/>
            </a:pPr>
            <a:r>
              <a:rPr lang="fr-CH" sz="3200" dirty="0" err="1">
                <a:solidFill>
                  <a:srgbClr val="FFFFCD"/>
                </a:solidFill>
                <a:latin typeface="Telegraf" panose="020B0604020202020204" charset="0"/>
              </a:rPr>
              <a:t>Cugy</a:t>
            </a:r>
            <a:endParaRPr lang="fr-CH" sz="3200" dirty="0">
              <a:solidFill>
                <a:srgbClr val="FFFFCD"/>
              </a:solidFill>
              <a:latin typeface="Telegraf" panose="020B0604020202020204" charset="0"/>
            </a:endParaRPr>
          </a:p>
          <a:p>
            <a:pPr marL="457200" indent="-457200">
              <a:buFont typeface="Arial" panose="020B0604020202020204" pitchFamily="34" charset="0"/>
              <a:buChar char="•"/>
            </a:pPr>
            <a:r>
              <a:rPr lang="fr-CH" sz="3200" dirty="0" err="1">
                <a:solidFill>
                  <a:srgbClr val="FFFFCD"/>
                </a:solidFill>
                <a:latin typeface="Telegraf" panose="020B0604020202020204" charset="0"/>
              </a:rPr>
              <a:t>Guin</a:t>
            </a:r>
            <a:endParaRPr lang="fr-CH" sz="3200" dirty="0">
              <a:solidFill>
                <a:srgbClr val="FFFFCD"/>
              </a:solidFill>
              <a:latin typeface="Telegraf" panose="020B0604020202020204" charset="0"/>
            </a:endParaRPr>
          </a:p>
          <a:p>
            <a:pPr marL="457200" indent="-457200">
              <a:buFont typeface="Arial" panose="020B0604020202020204" pitchFamily="34" charset="0"/>
              <a:buChar char="•"/>
            </a:pPr>
            <a:r>
              <a:rPr lang="fr-CH" sz="3200" dirty="0">
                <a:solidFill>
                  <a:srgbClr val="FFFFCD"/>
                </a:solidFill>
                <a:latin typeface="Telegraf" panose="020B0604020202020204" charset="0"/>
              </a:rPr>
              <a:t>Morat</a:t>
            </a:r>
          </a:p>
          <a:p>
            <a:pPr marL="457200" indent="-457200">
              <a:buFont typeface="Arial" panose="020B0604020202020204" pitchFamily="34" charset="0"/>
              <a:buChar char="•"/>
            </a:pPr>
            <a:r>
              <a:rPr lang="fr-CH" sz="3200" dirty="0">
                <a:solidFill>
                  <a:srgbClr val="FFFFCD"/>
                </a:solidFill>
                <a:latin typeface="Telegraf" panose="020B0604020202020204" charset="0"/>
              </a:rPr>
              <a:t>Riaz</a:t>
            </a:r>
          </a:p>
        </p:txBody>
      </p:sp>
      <p:sp>
        <p:nvSpPr>
          <p:cNvPr id="18" name="ZoneTexte 17">
            <a:extLst>
              <a:ext uri="{FF2B5EF4-FFF2-40B4-BE49-F238E27FC236}">
                <a16:creationId xmlns:a16="http://schemas.microsoft.com/office/drawing/2014/main" id="{A75F9A4A-A9F3-AC6E-00CF-D52D183C4D4F}"/>
              </a:ext>
            </a:extLst>
          </p:cNvPr>
          <p:cNvSpPr txBox="1"/>
          <p:nvPr/>
        </p:nvSpPr>
        <p:spPr>
          <a:xfrm>
            <a:off x="2895482" y="2020850"/>
            <a:ext cx="5656522" cy="3539430"/>
          </a:xfrm>
          <a:prstGeom prst="rect">
            <a:avLst/>
          </a:prstGeom>
          <a:noFill/>
        </p:spPr>
        <p:txBody>
          <a:bodyPr wrap="square" rtlCol="0">
            <a:spAutoFit/>
          </a:bodyPr>
          <a:lstStyle/>
          <a:p>
            <a:r>
              <a:rPr lang="fr-CH" sz="3200" b="1" dirty="0">
                <a:solidFill>
                  <a:srgbClr val="FFFFCD"/>
                </a:solidFill>
                <a:latin typeface="Telegraf" panose="020B0604020202020204" charset="0"/>
              </a:rPr>
              <a:t>Siège principal :</a:t>
            </a:r>
          </a:p>
          <a:p>
            <a:r>
              <a:rPr lang="fr-CH" sz="3200" dirty="0">
                <a:solidFill>
                  <a:srgbClr val="FFFFCD"/>
                </a:solidFill>
                <a:latin typeface="Telegraf" panose="020B0604020202020204" charset="0"/>
              </a:rPr>
              <a:t>Le Quadrant</a:t>
            </a:r>
          </a:p>
          <a:p>
            <a:r>
              <a:rPr lang="fr-CH" sz="3200" dirty="0">
                <a:solidFill>
                  <a:srgbClr val="FFFFCD"/>
                </a:solidFill>
                <a:latin typeface="Telegraf" panose="020B0604020202020204" charset="0"/>
              </a:rPr>
              <a:t>Route St-Nicolas-de-</a:t>
            </a:r>
            <a:r>
              <a:rPr lang="fr-CH" sz="3200" dirty="0" err="1">
                <a:solidFill>
                  <a:srgbClr val="FFFFCD"/>
                </a:solidFill>
                <a:latin typeface="Telegraf" panose="020B0604020202020204" charset="0"/>
              </a:rPr>
              <a:t>Flüe</a:t>
            </a:r>
            <a:r>
              <a:rPr lang="fr-CH" sz="3200" dirty="0">
                <a:solidFill>
                  <a:srgbClr val="FFFFCD"/>
                </a:solidFill>
                <a:latin typeface="Telegraf" panose="020B0604020202020204" charset="0"/>
              </a:rPr>
              <a:t> 2</a:t>
            </a:r>
            <a:br>
              <a:rPr lang="fr-CH" sz="3200" dirty="0">
                <a:solidFill>
                  <a:srgbClr val="FFFFCD"/>
                </a:solidFill>
                <a:latin typeface="Telegraf" panose="020B0604020202020204" charset="0"/>
              </a:rPr>
            </a:br>
            <a:r>
              <a:rPr lang="fr-CH" sz="3200" dirty="0">
                <a:solidFill>
                  <a:srgbClr val="FFFFCD"/>
                </a:solidFill>
                <a:latin typeface="Telegraf" panose="020B0604020202020204" charset="0"/>
              </a:rPr>
              <a:t>CP</a:t>
            </a:r>
            <a:br>
              <a:rPr lang="fr-CH" sz="3200" dirty="0">
                <a:solidFill>
                  <a:srgbClr val="FFFFCD"/>
                </a:solidFill>
                <a:latin typeface="Telegraf" panose="020B0604020202020204" charset="0"/>
              </a:rPr>
            </a:br>
            <a:r>
              <a:rPr lang="fr-CH" sz="3200" dirty="0">
                <a:solidFill>
                  <a:srgbClr val="FFFFCD"/>
                </a:solidFill>
                <a:latin typeface="Telegraf" panose="020B0604020202020204" charset="0"/>
              </a:rPr>
              <a:t>1701 Fribourg</a:t>
            </a:r>
          </a:p>
          <a:p>
            <a:endParaRPr lang="fr-CH" sz="3200" dirty="0">
              <a:solidFill>
                <a:srgbClr val="FFFFCD"/>
              </a:solidFill>
              <a:latin typeface="Telegraf" panose="020B0604020202020204" charset="0"/>
            </a:endParaRPr>
          </a:p>
          <a:p>
            <a:endParaRPr lang="fr-CH" sz="3200" dirty="0">
              <a:solidFill>
                <a:srgbClr val="FFFFCD"/>
              </a:solidFill>
              <a:latin typeface="Telegraf" panose="020B060402020202020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D04B7BB-AAEB-FA40-BD47-43B41A273CB2}"/>
              </a:ext>
            </a:extLst>
          </p:cNvPr>
          <p:cNvSpPr txBox="1"/>
          <p:nvPr/>
        </p:nvSpPr>
        <p:spPr>
          <a:xfrm>
            <a:off x="8864045" y="7146937"/>
            <a:ext cx="5150398" cy="2308324"/>
          </a:xfrm>
          <a:prstGeom prst="rect">
            <a:avLst/>
          </a:prstGeom>
          <a:noFill/>
        </p:spPr>
        <p:txBody>
          <a:bodyPr wrap="square" rtlCol="0">
            <a:spAutoFit/>
          </a:bodyPr>
          <a:lstStyle/>
          <a:p>
            <a:pPr algn="l" fontAlgn="base"/>
            <a:r>
              <a:rPr lang="fr-CH" sz="2400" b="0" i="0" dirty="0">
                <a:solidFill>
                  <a:srgbClr val="5A635B"/>
                </a:solidFill>
                <a:effectLst/>
                <a:latin typeface="Arial" panose="020B0604020202020204" pitchFamily="34" charset="0"/>
              </a:rPr>
              <a:t>Centre de Santé du sud fribourgeois</a:t>
            </a:r>
          </a:p>
          <a:p>
            <a:pPr algn="l" fontAlgn="base"/>
            <a:r>
              <a:rPr lang="fr-CH" sz="2400" b="0" i="0" dirty="0">
                <a:solidFill>
                  <a:srgbClr val="5A635B"/>
                </a:solidFill>
                <a:effectLst/>
                <a:latin typeface="Arial" panose="020B0604020202020204" pitchFamily="34" charset="0"/>
              </a:rPr>
              <a:t>Site de </a:t>
            </a:r>
            <a:r>
              <a:rPr lang="fr-CH" sz="2400" b="0" i="0" dirty="0" err="1">
                <a:solidFill>
                  <a:srgbClr val="5A635B"/>
                </a:solidFill>
                <a:effectLst/>
                <a:latin typeface="Arial" panose="020B0604020202020204" pitchFamily="34" charset="0"/>
              </a:rPr>
              <a:t>Billens</a:t>
            </a:r>
            <a:endParaRPr lang="fr-CH" sz="2400" b="0" i="0" dirty="0">
              <a:solidFill>
                <a:srgbClr val="5A635B"/>
              </a:solidFill>
              <a:effectLst/>
              <a:latin typeface="Arial" panose="020B0604020202020204" pitchFamily="34" charset="0"/>
            </a:endParaRPr>
          </a:p>
          <a:p>
            <a:pPr algn="l" fontAlgn="base"/>
            <a:endParaRPr lang="fr-CH" sz="2400" b="0" i="0" dirty="0">
              <a:solidFill>
                <a:srgbClr val="5A635B"/>
              </a:solidFill>
              <a:effectLst/>
              <a:latin typeface="Arial" panose="020B0604020202020204" pitchFamily="34" charset="0"/>
            </a:endParaRPr>
          </a:p>
          <a:p>
            <a:pPr algn="l" fontAlgn="base"/>
            <a:r>
              <a:rPr lang="fr-CH" sz="2400" b="0" i="0" dirty="0">
                <a:solidFill>
                  <a:srgbClr val="5A635B"/>
                </a:solidFill>
                <a:effectLst/>
                <a:latin typeface="Arial" panose="020B0604020202020204" pitchFamily="34" charset="0"/>
              </a:rPr>
              <a:t>Rue de l'Hôpital 1</a:t>
            </a:r>
          </a:p>
          <a:p>
            <a:pPr algn="l" fontAlgn="base"/>
            <a:endParaRPr lang="fr-CH" sz="2400" b="0" i="0" dirty="0">
              <a:solidFill>
                <a:srgbClr val="5A635B"/>
              </a:solidFill>
              <a:effectLst/>
              <a:latin typeface="Arial" panose="020B0604020202020204" pitchFamily="34" charset="0"/>
            </a:endParaRPr>
          </a:p>
          <a:p>
            <a:pPr algn="l" fontAlgn="base"/>
            <a:r>
              <a:rPr lang="fr-CH" sz="2400" b="0" i="0" dirty="0">
                <a:solidFill>
                  <a:srgbClr val="5A635B"/>
                </a:solidFill>
                <a:effectLst/>
                <a:latin typeface="Arial" panose="020B0604020202020204" pitchFamily="34" charset="0"/>
              </a:rPr>
              <a:t>1681 </a:t>
            </a:r>
            <a:r>
              <a:rPr lang="fr-CH" sz="2400" b="0" i="0" dirty="0" err="1">
                <a:solidFill>
                  <a:srgbClr val="5A635B"/>
                </a:solidFill>
                <a:effectLst/>
                <a:latin typeface="Arial" panose="020B0604020202020204" pitchFamily="34" charset="0"/>
              </a:rPr>
              <a:t>Billens</a:t>
            </a:r>
            <a:endParaRPr lang="fr-CH" sz="2400" dirty="0"/>
          </a:p>
        </p:txBody>
      </p:sp>
      <p:pic>
        <p:nvPicPr>
          <p:cNvPr id="6" name="Image 5">
            <a:extLst>
              <a:ext uri="{FF2B5EF4-FFF2-40B4-BE49-F238E27FC236}">
                <a16:creationId xmlns:a16="http://schemas.microsoft.com/office/drawing/2014/main" id="{ACE0769D-CA0C-9D19-3B22-33BA6DDACEB8}"/>
              </a:ext>
            </a:extLst>
          </p:cNvPr>
          <p:cNvPicPr>
            <a:picLocks noChangeAspect="1"/>
          </p:cNvPicPr>
          <p:nvPr/>
        </p:nvPicPr>
        <p:blipFill rotWithShape="1">
          <a:blip r:embed="rId3"/>
          <a:srcRect t="17878" b="8749"/>
          <a:stretch/>
        </p:blipFill>
        <p:spPr>
          <a:xfrm>
            <a:off x="0" y="3086100"/>
            <a:ext cx="8216209" cy="3392818"/>
          </a:xfrm>
          <a:prstGeom prst="rect">
            <a:avLst/>
          </a:prstGeom>
        </p:spPr>
      </p:pic>
      <p:pic>
        <p:nvPicPr>
          <p:cNvPr id="7" name="Image 6">
            <a:extLst>
              <a:ext uri="{FF2B5EF4-FFF2-40B4-BE49-F238E27FC236}">
                <a16:creationId xmlns:a16="http://schemas.microsoft.com/office/drawing/2014/main" id="{8AB4D446-449A-866E-029C-D4411C96A71B}"/>
              </a:ext>
            </a:extLst>
          </p:cNvPr>
          <p:cNvPicPr>
            <a:picLocks noChangeAspect="1"/>
          </p:cNvPicPr>
          <p:nvPr/>
        </p:nvPicPr>
        <p:blipFill>
          <a:blip r:embed="rId4"/>
          <a:stretch>
            <a:fillRect/>
          </a:stretch>
        </p:blipFill>
        <p:spPr>
          <a:xfrm>
            <a:off x="0" y="7295060"/>
            <a:ext cx="8232251" cy="2969882"/>
          </a:xfrm>
          <a:prstGeom prst="rect">
            <a:avLst/>
          </a:prstGeom>
        </p:spPr>
      </p:pic>
      <p:sp>
        <p:nvSpPr>
          <p:cNvPr id="8" name="TextBox 2">
            <a:extLst>
              <a:ext uri="{FF2B5EF4-FFF2-40B4-BE49-F238E27FC236}">
                <a16:creationId xmlns:a16="http://schemas.microsoft.com/office/drawing/2014/main" id="{7700C49B-29D1-4F45-87D0-025942C6C472}"/>
              </a:ext>
            </a:extLst>
          </p:cNvPr>
          <p:cNvSpPr txBox="1"/>
          <p:nvPr/>
        </p:nvSpPr>
        <p:spPr>
          <a:xfrm>
            <a:off x="8686800" y="899138"/>
            <a:ext cx="12248476" cy="1412887"/>
          </a:xfrm>
          <a:prstGeom prst="rect">
            <a:avLst/>
          </a:prstGeom>
        </p:spPr>
        <p:txBody>
          <a:bodyPr wrap="square" lIns="0" tIns="0" rIns="0" bIns="0" rtlCol="0" anchor="t">
            <a:spAutoFit/>
          </a:bodyPr>
          <a:lstStyle/>
          <a:p>
            <a:pPr>
              <a:lnSpc>
                <a:spcPts val="5250"/>
              </a:lnSpc>
            </a:pPr>
            <a:r>
              <a:rPr lang="fr-CH" sz="6600" dirty="0">
                <a:solidFill>
                  <a:srgbClr val="03AD8D"/>
                </a:solidFill>
                <a:latin typeface="Telegraf Bold"/>
              </a:rPr>
              <a:t>Pour les </a:t>
            </a:r>
            <a:r>
              <a:rPr lang="fr-CH" sz="6600" dirty="0" err="1">
                <a:solidFill>
                  <a:srgbClr val="03AD8D"/>
                </a:solidFill>
                <a:latin typeface="Telegraf Bold"/>
              </a:rPr>
              <a:t>Broyardes</a:t>
            </a:r>
            <a:r>
              <a:rPr lang="fr-CH" sz="6600" dirty="0">
                <a:solidFill>
                  <a:srgbClr val="03AD8D"/>
                </a:solidFill>
                <a:latin typeface="Telegraf Bold"/>
              </a:rPr>
              <a:t> </a:t>
            </a:r>
            <a:br>
              <a:rPr lang="fr-CH" sz="6600" dirty="0">
                <a:solidFill>
                  <a:srgbClr val="03AD8D"/>
                </a:solidFill>
                <a:latin typeface="Telegraf Bold"/>
              </a:rPr>
            </a:br>
            <a:r>
              <a:rPr lang="fr-CH" sz="6600" dirty="0">
                <a:solidFill>
                  <a:srgbClr val="03AD8D"/>
                </a:solidFill>
                <a:latin typeface="Telegraf Bold"/>
              </a:rPr>
              <a:t>et </a:t>
            </a:r>
            <a:r>
              <a:rPr lang="fr-CH" sz="6600" dirty="0" err="1">
                <a:solidFill>
                  <a:srgbClr val="03AD8D"/>
                </a:solidFill>
                <a:latin typeface="Telegraf Bold"/>
              </a:rPr>
              <a:t>Broyards</a:t>
            </a:r>
            <a:endParaRPr lang="en-US" sz="6600" dirty="0">
              <a:solidFill>
                <a:srgbClr val="03AD8D"/>
              </a:solidFill>
              <a:latin typeface="Telegraf Bold"/>
            </a:endParaRPr>
          </a:p>
        </p:txBody>
      </p:sp>
      <p:sp>
        <p:nvSpPr>
          <p:cNvPr id="9" name="ZoneTexte 8">
            <a:extLst>
              <a:ext uri="{FF2B5EF4-FFF2-40B4-BE49-F238E27FC236}">
                <a16:creationId xmlns:a16="http://schemas.microsoft.com/office/drawing/2014/main" id="{49023729-8750-7136-F2DE-A3AF078BC34D}"/>
              </a:ext>
            </a:extLst>
          </p:cNvPr>
          <p:cNvSpPr txBox="1"/>
          <p:nvPr/>
        </p:nvSpPr>
        <p:spPr>
          <a:xfrm>
            <a:off x="9115926" y="3572338"/>
            <a:ext cx="9156032" cy="223202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CH" sz="3200" dirty="0">
                <a:solidFill>
                  <a:srgbClr val="03AD8D"/>
                </a:solidFill>
                <a:latin typeface="Telegraf" panose="020B0604020202020204" charset="0"/>
              </a:rPr>
              <a:t>Chez vous </a:t>
            </a:r>
            <a:r>
              <a:rPr lang="fr-CH" sz="3200" i="1" dirty="0">
                <a:solidFill>
                  <a:srgbClr val="03AD8D"/>
                </a:solidFill>
                <a:latin typeface="Telegraf" panose="020B0604020202020204" charset="0"/>
              </a:rPr>
              <a:t>(EMSP + LPF + LFC)</a:t>
            </a:r>
            <a:endParaRPr lang="fr-CH" sz="3200" dirty="0">
              <a:solidFill>
                <a:srgbClr val="03AD8D"/>
              </a:solidFill>
              <a:latin typeface="Telegraf" panose="020B0604020202020204" charset="0"/>
            </a:endParaRPr>
          </a:p>
          <a:p>
            <a:pPr marL="285750" indent="-285750">
              <a:lnSpc>
                <a:spcPct val="150000"/>
              </a:lnSpc>
              <a:buFont typeface="Arial" panose="020B0604020202020204" pitchFamily="34" charset="0"/>
              <a:buChar char="•"/>
            </a:pPr>
            <a:r>
              <a:rPr lang="fr-CH" sz="3200" dirty="0">
                <a:solidFill>
                  <a:srgbClr val="03AD8D"/>
                </a:solidFill>
                <a:latin typeface="Telegraf" panose="020B0604020202020204" charset="0"/>
              </a:rPr>
              <a:t>À </a:t>
            </a:r>
            <a:r>
              <a:rPr lang="fr-CH" sz="3200" dirty="0" err="1">
                <a:solidFill>
                  <a:srgbClr val="03AD8D"/>
                </a:solidFill>
                <a:latin typeface="Telegraf" panose="020B0604020202020204" charset="0"/>
              </a:rPr>
              <a:t>Billens</a:t>
            </a:r>
            <a:endParaRPr lang="fr-CH" sz="3200" dirty="0">
              <a:solidFill>
                <a:srgbClr val="03AD8D"/>
              </a:solidFill>
              <a:latin typeface="Telegraf" panose="020B0604020202020204" charset="0"/>
            </a:endParaRPr>
          </a:p>
          <a:p>
            <a:pPr marL="285750" indent="-285750">
              <a:lnSpc>
                <a:spcPct val="150000"/>
              </a:lnSpc>
              <a:buFont typeface="Arial" panose="020B0604020202020204" pitchFamily="34" charset="0"/>
              <a:buChar char="•"/>
            </a:pPr>
            <a:r>
              <a:rPr lang="fr-CH" sz="3200" dirty="0">
                <a:solidFill>
                  <a:srgbClr val="03AD8D"/>
                </a:solidFill>
                <a:latin typeface="Telegraf" panose="020B0604020202020204" charset="0"/>
              </a:rPr>
              <a:t>À </a:t>
            </a:r>
            <a:r>
              <a:rPr lang="fr-CH" sz="3200" dirty="0" err="1">
                <a:solidFill>
                  <a:srgbClr val="03AD8D"/>
                </a:solidFill>
                <a:latin typeface="Telegraf" panose="020B0604020202020204" charset="0"/>
              </a:rPr>
              <a:t>Cugy</a:t>
            </a:r>
            <a:r>
              <a:rPr lang="fr-CH" sz="3200" dirty="0">
                <a:solidFill>
                  <a:srgbClr val="03AD8D"/>
                </a:solidFill>
                <a:latin typeface="Telegraf" panose="020B0604020202020204" charset="0"/>
              </a:rPr>
              <a:t> (</a:t>
            </a:r>
            <a:r>
              <a:rPr lang="fr-CH" sz="3200" i="1" dirty="0">
                <a:solidFill>
                  <a:srgbClr val="03AD8D"/>
                </a:solidFill>
                <a:latin typeface="Telegraf" panose="020B0604020202020204" charset="0"/>
              </a:rPr>
              <a:t>LPF</a:t>
            </a:r>
            <a:r>
              <a:rPr lang="fr-CH" sz="3200" dirty="0">
                <a:solidFill>
                  <a:srgbClr val="03AD8D"/>
                </a:solidFill>
                <a:latin typeface="Telegraf" panose="020B0604020202020204" charset="0"/>
              </a:rPr>
              <a:t>)</a:t>
            </a:r>
          </a:p>
        </p:txBody>
      </p:sp>
      <p:pic>
        <p:nvPicPr>
          <p:cNvPr id="11" name="Graphique 10" descr="Repère avec un remplissage uni">
            <a:extLst>
              <a:ext uri="{FF2B5EF4-FFF2-40B4-BE49-F238E27FC236}">
                <a16:creationId xmlns:a16="http://schemas.microsoft.com/office/drawing/2014/main" id="{2BB96B8A-FF66-016B-7461-E92AE26B90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46012" y="6689737"/>
            <a:ext cx="914400" cy="914400"/>
          </a:xfrm>
          <a:prstGeom prst="rect">
            <a:avLst/>
          </a:prstGeom>
        </p:spPr>
      </p:pic>
      <p:pic>
        <p:nvPicPr>
          <p:cNvPr id="12" name="Graphique 11" descr="Repère avec un remplissage uni">
            <a:extLst>
              <a:ext uri="{FF2B5EF4-FFF2-40B4-BE49-F238E27FC236}">
                <a16:creationId xmlns:a16="http://schemas.microsoft.com/office/drawing/2014/main" id="{F02A254C-AC32-81DC-2F3C-46A07CEFCB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809124" y="6689737"/>
            <a:ext cx="914400" cy="914400"/>
          </a:xfrm>
          <a:prstGeom prst="rect">
            <a:avLst/>
          </a:prstGeom>
        </p:spPr>
      </p:pic>
      <p:sp>
        <p:nvSpPr>
          <p:cNvPr id="2" name="ZoneTexte 1">
            <a:extLst>
              <a:ext uri="{FF2B5EF4-FFF2-40B4-BE49-F238E27FC236}">
                <a16:creationId xmlns:a16="http://schemas.microsoft.com/office/drawing/2014/main" id="{9FAC0752-C7B4-B4F6-44C5-3243EA411BC4}"/>
              </a:ext>
            </a:extLst>
          </p:cNvPr>
          <p:cNvSpPr txBox="1"/>
          <p:nvPr/>
        </p:nvSpPr>
        <p:spPr>
          <a:xfrm>
            <a:off x="14373044" y="7146937"/>
            <a:ext cx="4082716" cy="1569660"/>
          </a:xfrm>
          <a:prstGeom prst="rect">
            <a:avLst/>
          </a:prstGeom>
          <a:noFill/>
        </p:spPr>
        <p:txBody>
          <a:bodyPr wrap="square" rtlCol="0">
            <a:spAutoFit/>
          </a:bodyPr>
          <a:lstStyle/>
          <a:p>
            <a:pPr algn="l" fontAlgn="base"/>
            <a:r>
              <a:rPr lang="fr-CH" sz="2400" b="0" i="0" dirty="0">
                <a:solidFill>
                  <a:srgbClr val="5A635B"/>
                </a:solidFill>
                <a:effectLst/>
                <a:latin typeface="Arial" panose="020B0604020202020204" pitchFamily="34" charset="0"/>
              </a:rPr>
              <a:t>Chemin Pré du Château 4</a:t>
            </a:r>
          </a:p>
          <a:p>
            <a:pPr algn="l" fontAlgn="base"/>
            <a:endParaRPr lang="fr-CH" sz="2400" b="0" i="0" dirty="0">
              <a:solidFill>
                <a:srgbClr val="5A635B"/>
              </a:solidFill>
              <a:effectLst/>
              <a:latin typeface="Arial" panose="020B0604020202020204" pitchFamily="34" charset="0"/>
            </a:endParaRPr>
          </a:p>
          <a:p>
            <a:pPr algn="l" fontAlgn="base"/>
            <a:r>
              <a:rPr lang="fr-CH" sz="2400" b="0" i="0" dirty="0">
                <a:solidFill>
                  <a:srgbClr val="5A635B"/>
                </a:solidFill>
                <a:effectLst/>
                <a:latin typeface="Arial" panose="020B0604020202020204" pitchFamily="34" charset="0"/>
              </a:rPr>
              <a:t>1482 </a:t>
            </a:r>
            <a:r>
              <a:rPr lang="fr-CH" sz="2400" b="0" i="0" dirty="0" err="1">
                <a:solidFill>
                  <a:srgbClr val="5A635B"/>
                </a:solidFill>
                <a:effectLst/>
                <a:latin typeface="Arial" panose="020B0604020202020204" pitchFamily="34" charset="0"/>
              </a:rPr>
              <a:t>Cugy</a:t>
            </a:r>
            <a:endParaRPr lang="fr-CH" sz="2400" b="0" i="0" dirty="0">
              <a:solidFill>
                <a:srgbClr val="5A635B"/>
              </a:solidFill>
              <a:effectLst/>
              <a:latin typeface="Arial" panose="020B0604020202020204" pitchFamily="34" charset="0"/>
            </a:endParaRPr>
          </a:p>
          <a:p>
            <a:endParaRPr lang="fr-CH"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3AD8D"/>
        </a:solidFill>
        <a:effectLst/>
      </p:bgPr>
    </p:bg>
    <p:spTree>
      <p:nvGrpSpPr>
        <p:cNvPr id="1" name=""/>
        <p:cNvGrpSpPr/>
        <p:nvPr/>
      </p:nvGrpSpPr>
      <p:grpSpPr>
        <a:xfrm>
          <a:off x="0" y="0"/>
          <a:ext cx="0" cy="0"/>
          <a:chOff x="0" y="0"/>
          <a:chExt cx="0" cy="0"/>
        </a:xfrm>
      </p:grpSpPr>
      <p:sp>
        <p:nvSpPr>
          <p:cNvPr id="3" name="TextBox 3"/>
          <p:cNvSpPr txBox="1"/>
          <p:nvPr/>
        </p:nvSpPr>
        <p:spPr>
          <a:xfrm>
            <a:off x="2415046" y="4364120"/>
            <a:ext cx="13457907" cy="1384995"/>
          </a:xfrm>
          <a:prstGeom prst="rect">
            <a:avLst/>
          </a:prstGeom>
        </p:spPr>
        <p:txBody>
          <a:bodyPr lIns="0" tIns="0" rIns="0" bIns="0" rtlCol="0" anchor="t">
            <a:spAutoFit/>
          </a:bodyPr>
          <a:lstStyle/>
          <a:p>
            <a:pPr algn="ctr">
              <a:lnSpc>
                <a:spcPts val="10800"/>
              </a:lnSpc>
            </a:pPr>
            <a:r>
              <a:rPr lang="en-US" sz="9000" dirty="0" err="1">
                <a:solidFill>
                  <a:srgbClr val="FFFFFF"/>
                </a:solidFill>
                <a:latin typeface="Telegraf Bold"/>
              </a:rPr>
              <a:t>Qu’offrons</a:t>
            </a:r>
            <a:r>
              <a:rPr lang="en-US" sz="9000" dirty="0">
                <a:solidFill>
                  <a:srgbClr val="FFFFFF"/>
                </a:solidFill>
                <a:latin typeface="Telegraf Bold"/>
              </a:rPr>
              <a:t>-nous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893696EF-1B02-263B-E066-F74248113AA4}"/>
              </a:ext>
            </a:extLst>
          </p:cNvPr>
          <p:cNvSpPr/>
          <p:nvPr/>
        </p:nvSpPr>
        <p:spPr>
          <a:xfrm>
            <a:off x="495300" y="647700"/>
            <a:ext cx="17297400" cy="8763000"/>
          </a:xfrm>
          <a:prstGeom prst="rect">
            <a:avLst/>
          </a:prstGeom>
          <a:noFill/>
          <a:ln w="57150">
            <a:solidFill>
              <a:srgbClr val="03A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CustomShape 3">
            <a:extLst>
              <a:ext uri="{FF2B5EF4-FFF2-40B4-BE49-F238E27FC236}">
                <a16:creationId xmlns:a16="http://schemas.microsoft.com/office/drawing/2014/main" id="{E27A3E3C-373D-DC8B-6FFA-3EA1D46A5F01}"/>
              </a:ext>
            </a:extLst>
          </p:cNvPr>
          <p:cNvSpPr/>
          <p:nvPr/>
        </p:nvSpPr>
        <p:spPr>
          <a:xfrm>
            <a:off x="2926086" y="1458574"/>
            <a:ext cx="1682388"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e-DE" b="0" i="1" u="none" strike="noStrike" kern="1200" cap="none" spc="-1" normalizeH="0" baseline="0" noProof="0" dirty="0">
                <a:ln>
                  <a:noFill/>
                </a:ln>
                <a:solidFill>
                  <a:srgbClr val="000000"/>
                </a:solidFill>
                <a:effectLst/>
                <a:uLnTx/>
                <a:uFillTx/>
                <a:latin typeface="Arial"/>
              </a:rPr>
              <a:t>Avant la </a:t>
            </a:r>
            <a:r>
              <a:rPr kumimoji="0" lang="de-DE" b="0" i="1" u="none" strike="noStrike" kern="1200" cap="none" spc="-1" normalizeH="0" baseline="0" noProof="0" dirty="0" err="1">
                <a:ln>
                  <a:noFill/>
                </a:ln>
                <a:solidFill>
                  <a:srgbClr val="000000"/>
                </a:solidFill>
                <a:effectLst/>
                <a:uLnTx/>
                <a:uFillTx/>
                <a:latin typeface="Arial"/>
              </a:rPr>
              <a:t>maladie</a:t>
            </a:r>
            <a:endParaRPr kumimoji="0" lang="en-US" b="0" i="1" u="none" strike="noStrike" kern="1200" cap="none" spc="-1" normalizeH="0" baseline="0" noProof="0" dirty="0">
              <a:ln>
                <a:noFill/>
              </a:ln>
              <a:solidFill>
                <a:prstClr val="black"/>
              </a:solidFill>
              <a:effectLst/>
              <a:uLnTx/>
              <a:uFillTx/>
              <a:latin typeface="Calibri"/>
            </a:endParaRPr>
          </a:p>
        </p:txBody>
      </p:sp>
      <p:sp>
        <p:nvSpPr>
          <p:cNvPr id="12" name="CustomShape 4">
            <a:extLst>
              <a:ext uri="{FF2B5EF4-FFF2-40B4-BE49-F238E27FC236}">
                <a16:creationId xmlns:a16="http://schemas.microsoft.com/office/drawing/2014/main" id="{9308D4E9-67CD-CD1C-8EEA-77004D8D5ED1}"/>
              </a:ext>
            </a:extLst>
          </p:cNvPr>
          <p:cNvSpPr/>
          <p:nvPr/>
        </p:nvSpPr>
        <p:spPr>
          <a:xfrm>
            <a:off x="8077200" y="1519566"/>
            <a:ext cx="3511880"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e-DE" b="0" i="1" u="none" strike="noStrike" kern="1200" cap="none" spc="-1" normalizeH="0" baseline="0" noProof="0" dirty="0">
                <a:ln>
                  <a:noFill/>
                </a:ln>
                <a:solidFill>
                  <a:srgbClr val="000000"/>
                </a:solidFill>
                <a:effectLst/>
                <a:uLnTx/>
                <a:uFillTx/>
                <a:latin typeface="Arial"/>
              </a:rPr>
              <a:t>Pendant et après </a:t>
            </a:r>
            <a:r>
              <a:rPr kumimoji="0" lang="fr-FR" b="0" i="1" u="none" strike="noStrike" kern="1200" cap="none" spc="-1" normalizeH="0" baseline="0" noProof="0" dirty="0">
                <a:ln>
                  <a:noFill/>
                </a:ln>
                <a:solidFill>
                  <a:srgbClr val="000000"/>
                </a:solidFill>
                <a:effectLst/>
                <a:uLnTx/>
                <a:uFillTx/>
                <a:latin typeface="Arial"/>
              </a:rPr>
              <a:t>la maladie</a:t>
            </a:r>
            <a:endParaRPr kumimoji="0" lang="en-US" b="0" i="0" u="none" strike="noStrike" kern="1200" cap="none" spc="-1" normalizeH="0" baseline="0" noProof="0" dirty="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en-US" b="0" i="1" u="none" strike="noStrike" kern="1200" cap="none" spc="-1" normalizeH="0" baseline="0" noProof="0" dirty="0">
              <a:ln>
                <a:noFill/>
              </a:ln>
              <a:solidFill>
                <a:prstClr val="black"/>
              </a:solidFill>
              <a:effectLst/>
              <a:uLnTx/>
              <a:uFillTx/>
              <a:latin typeface="Calibri"/>
            </a:endParaRPr>
          </a:p>
        </p:txBody>
      </p:sp>
      <p:sp>
        <p:nvSpPr>
          <p:cNvPr id="13" name="CustomShape 5">
            <a:extLst>
              <a:ext uri="{FF2B5EF4-FFF2-40B4-BE49-F238E27FC236}">
                <a16:creationId xmlns:a16="http://schemas.microsoft.com/office/drawing/2014/main" id="{26E50AE2-0A83-EEBF-8A9F-6DFB13173B22}"/>
              </a:ext>
            </a:extLst>
          </p:cNvPr>
          <p:cNvSpPr/>
          <p:nvPr/>
        </p:nvSpPr>
        <p:spPr>
          <a:xfrm>
            <a:off x="2268660" y="3261896"/>
            <a:ext cx="2590282" cy="751762"/>
          </a:xfrm>
          <a:prstGeom prst="roundRect">
            <a:avLst>
              <a:gd name="adj"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e-DE" sz="1900" b="1" i="0" u="none" strike="noStrike" kern="1200" cap="none" spc="-1" normalizeH="0" baseline="0" noProof="0" dirty="0" err="1">
                <a:ln>
                  <a:noFill/>
                </a:ln>
                <a:solidFill>
                  <a:schemeClr val="tx1">
                    <a:lumMod val="75000"/>
                    <a:lumOff val="25000"/>
                  </a:schemeClr>
                </a:solidFill>
                <a:effectLst/>
                <a:uLnTx/>
                <a:uFillTx/>
                <a:latin typeface="Arial"/>
              </a:rPr>
              <a:t>Prévention</a:t>
            </a:r>
            <a:r>
              <a:rPr kumimoji="0" lang="de-DE" sz="1900" b="1" i="0" u="none" strike="noStrike" kern="1200" cap="none" spc="-1" normalizeH="0" baseline="0" noProof="0" dirty="0">
                <a:ln>
                  <a:noFill/>
                </a:ln>
                <a:solidFill>
                  <a:schemeClr val="tx1">
                    <a:lumMod val="75000"/>
                    <a:lumOff val="25000"/>
                  </a:schemeClr>
                </a:solidFill>
                <a:effectLst/>
                <a:uLnTx/>
                <a:uFillTx/>
                <a:latin typeface="Arial"/>
              </a:rPr>
              <a:t>, </a:t>
            </a:r>
            <a:r>
              <a:rPr kumimoji="0" lang="de-DE" sz="1900" b="1" i="0" u="none" strike="noStrike" kern="1200" cap="none" spc="-1" normalizeH="0" baseline="0" noProof="0" dirty="0" err="1">
                <a:ln>
                  <a:noFill/>
                </a:ln>
                <a:solidFill>
                  <a:schemeClr val="tx1">
                    <a:lumMod val="75000"/>
                    <a:lumOff val="25000"/>
                  </a:schemeClr>
                </a:solidFill>
                <a:effectLst/>
                <a:uLnTx/>
                <a:uFillTx/>
                <a:latin typeface="Arial"/>
              </a:rPr>
              <a:t>détection</a:t>
            </a:r>
            <a:r>
              <a:rPr kumimoji="0" lang="de-DE" sz="1900" b="1" i="0" u="none" strike="noStrike" kern="1200" cap="none" spc="-1" normalizeH="0" baseline="0" noProof="0" dirty="0">
                <a:ln>
                  <a:noFill/>
                </a:ln>
                <a:solidFill>
                  <a:schemeClr val="tx1">
                    <a:lumMod val="75000"/>
                    <a:lumOff val="25000"/>
                  </a:schemeClr>
                </a:solidFill>
                <a:effectLst/>
                <a:uLnTx/>
                <a:uFillTx/>
                <a:latin typeface="Arial"/>
              </a:rPr>
              <a:t> </a:t>
            </a:r>
            <a:r>
              <a:rPr kumimoji="0" lang="de-DE" sz="1900" b="1" i="0" u="none" strike="noStrike" kern="1200" cap="none" spc="-1" normalizeH="0" baseline="0" noProof="0" dirty="0" err="1">
                <a:ln>
                  <a:noFill/>
                </a:ln>
                <a:solidFill>
                  <a:schemeClr val="tx1">
                    <a:lumMod val="75000"/>
                    <a:lumOff val="25000"/>
                  </a:schemeClr>
                </a:solidFill>
                <a:effectLst/>
                <a:uLnTx/>
                <a:uFillTx/>
                <a:latin typeface="Arial"/>
              </a:rPr>
              <a:t>précoce</a:t>
            </a:r>
            <a:r>
              <a:rPr kumimoji="0" lang="de-DE" sz="1900" b="1" i="0" u="none" strike="noStrike" kern="1200" cap="none" spc="-1" normalizeH="0" baseline="0" noProof="0" dirty="0">
                <a:ln>
                  <a:noFill/>
                </a:ln>
                <a:solidFill>
                  <a:schemeClr val="tx1">
                    <a:lumMod val="75000"/>
                    <a:lumOff val="25000"/>
                  </a:schemeClr>
                </a:solidFill>
                <a:effectLst/>
                <a:uLnTx/>
                <a:uFillTx/>
                <a:latin typeface="Arial"/>
              </a:rPr>
              <a:t> et </a:t>
            </a:r>
            <a:r>
              <a:rPr kumimoji="0" lang="de-DE" sz="1900" b="1" i="0" u="none" strike="noStrike" kern="1200" cap="none" spc="-1" normalizeH="0" baseline="0" noProof="0" dirty="0" err="1">
                <a:ln>
                  <a:noFill/>
                </a:ln>
                <a:solidFill>
                  <a:schemeClr val="tx1">
                    <a:lumMod val="75000"/>
                    <a:lumOff val="25000"/>
                  </a:schemeClr>
                </a:solidFill>
                <a:effectLst/>
                <a:uLnTx/>
                <a:uFillTx/>
                <a:latin typeface="Arial"/>
              </a:rPr>
              <a:t>sensibilisation</a:t>
            </a:r>
            <a:endParaRPr kumimoji="0" lang="en-US" sz="1900" b="1" i="0" u="none" strike="noStrike" kern="1200" cap="none" spc="-1" normalizeH="0" baseline="0" noProof="0" dirty="0">
              <a:ln>
                <a:noFill/>
              </a:ln>
              <a:solidFill>
                <a:schemeClr val="tx1">
                  <a:lumMod val="75000"/>
                  <a:lumOff val="25000"/>
                </a:schemeClr>
              </a:solidFill>
              <a:effectLst/>
              <a:uLnTx/>
              <a:uFillTx/>
              <a:latin typeface="Calibri"/>
            </a:endParaRPr>
          </a:p>
        </p:txBody>
      </p:sp>
      <p:sp>
        <p:nvSpPr>
          <p:cNvPr id="14" name="CustomShape 6">
            <a:extLst>
              <a:ext uri="{FF2B5EF4-FFF2-40B4-BE49-F238E27FC236}">
                <a16:creationId xmlns:a16="http://schemas.microsoft.com/office/drawing/2014/main" id="{B7A3C2C5-B487-F332-9BC0-6F0BF1294758}"/>
              </a:ext>
            </a:extLst>
          </p:cNvPr>
          <p:cNvSpPr/>
          <p:nvPr/>
        </p:nvSpPr>
        <p:spPr>
          <a:xfrm>
            <a:off x="5589643" y="3212898"/>
            <a:ext cx="4791416" cy="785853"/>
          </a:xfrm>
          <a:prstGeom prst="roundRect">
            <a:avLst>
              <a:gd name="adj"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e-DE" sz="1900" b="1" i="0" u="none" strike="noStrike" kern="1200" cap="none" spc="-1" normalizeH="0" baseline="0" noProof="0" dirty="0" err="1">
                <a:ln>
                  <a:noFill/>
                </a:ln>
                <a:solidFill>
                  <a:srgbClr val="000000"/>
                </a:solidFill>
                <a:effectLst/>
                <a:uLnTx/>
                <a:uFillTx/>
                <a:latin typeface="Arial"/>
              </a:rPr>
              <a:t>Soins</a:t>
            </a:r>
            <a:r>
              <a:rPr kumimoji="0" lang="de-DE" sz="1900" b="1" i="0" u="none" strike="noStrike" kern="1200" cap="none" spc="-1" normalizeH="0" baseline="0" noProof="0" dirty="0">
                <a:ln>
                  <a:noFill/>
                </a:ln>
                <a:solidFill>
                  <a:srgbClr val="000000"/>
                </a:solidFill>
                <a:effectLst/>
                <a:uLnTx/>
                <a:uFillTx/>
                <a:latin typeface="Arial"/>
              </a:rPr>
              <a:t> et </a:t>
            </a:r>
            <a:r>
              <a:rPr kumimoji="0" lang="de-DE" sz="1900" b="1" i="0" u="none" strike="noStrike" kern="1200" cap="none" spc="-1" normalizeH="0" baseline="0" noProof="0" dirty="0" err="1">
                <a:ln>
                  <a:noFill/>
                </a:ln>
                <a:solidFill>
                  <a:srgbClr val="000000"/>
                </a:solidFill>
                <a:effectLst/>
                <a:uLnTx/>
                <a:uFillTx/>
                <a:latin typeface="Arial"/>
              </a:rPr>
              <a:t>soutien</a:t>
            </a:r>
            <a:br>
              <a:rPr kumimoji="0" lang="de-DE" sz="1900" b="1" i="0" u="none" strike="noStrike" kern="1200" cap="none" spc="-1" normalizeH="0" baseline="0" noProof="0" dirty="0">
                <a:ln>
                  <a:noFill/>
                </a:ln>
                <a:solidFill>
                  <a:srgbClr val="000000"/>
                </a:solidFill>
                <a:effectLst/>
                <a:uLnTx/>
                <a:uFillTx/>
                <a:latin typeface="Arial"/>
              </a:rPr>
            </a:br>
            <a:r>
              <a:rPr kumimoji="0" lang="de-DE" sz="1900" b="1" i="0" u="none" strike="noStrike" kern="1200" cap="none" spc="-1" normalizeH="0" baseline="0" noProof="0" dirty="0">
                <a:ln>
                  <a:noFill/>
                </a:ln>
                <a:solidFill>
                  <a:srgbClr val="000000"/>
                </a:solidFill>
                <a:effectLst/>
                <a:uLnTx/>
                <a:uFillTx/>
                <a:latin typeface="Arial"/>
              </a:rPr>
              <a:t> (</a:t>
            </a:r>
            <a:r>
              <a:rPr kumimoji="0" lang="de-DE" sz="1900" b="1" i="0" u="none" strike="noStrike" kern="1200" cap="none" spc="-1" normalizeH="0" baseline="0" noProof="0" dirty="0" err="1">
                <a:ln>
                  <a:noFill/>
                </a:ln>
                <a:solidFill>
                  <a:srgbClr val="000000"/>
                </a:solidFill>
                <a:effectLst/>
                <a:uLnTx/>
                <a:uFillTx/>
                <a:latin typeface="Arial"/>
              </a:rPr>
              <a:t>individuels</a:t>
            </a:r>
            <a:r>
              <a:rPr kumimoji="0" lang="de-DE" sz="1900" b="1" i="0" u="none" strike="noStrike" kern="1200" cap="none" spc="-1" normalizeH="0" baseline="0" noProof="0" dirty="0">
                <a:ln>
                  <a:noFill/>
                </a:ln>
                <a:solidFill>
                  <a:srgbClr val="000000"/>
                </a:solidFill>
                <a:effectLst/>
                <a:uLnTx/>
                <a:uFillTx/>
                <a:latin typeface="Arial"/>
              </a:rPr>
              <a:t> et </a:t>
            </a:r>
            <a:r>
              <a:rPr kumimoji="0" lang="de-DE" sz="1900" b="1" i="0" u="none" strike="noStrike" kern="1200" cap="none" spc="-1" normalizeH="0" baseline="0" noProof="0" dirty="0" err="1">
                <a:ln>
                  <a:noFill/>
                </a:ln>
                <a:solidFill>
                  <a:srgbClr val="000000"/>
                </a:solidFill>
                <a:effectLst/>
                <a:uLnTx/>
                <a:uFillTx/>
                <a:latin typeface="Arial"/>
              </a:rPr>
              <a:t>collectifs</a:t>
            </a:r>
            <a:r>
              <a:rPr kumimoji="0" lang="de-DE" sz="1900" b="1" i="0" u="none" strike="noStrike" kern="1200" cap="none" spc="-1" normalizeH="0" baseline="0" noProof="0" dirty="0">
                <a:ln>
                  <a:noFill/>
                </a:ln>
                <a:solidFill>
                  <a:srgbClr val="000000"/>
                </a:solidFill>
                <a:effectLst/>
                <a:uLnTx/>
                <a:uFillTx/>
                <a:latin typeface="Arial"/>
              </a:rPr>
              <a:t>) </a:t>
            </a:r>
            <a:r>
              <a:rPr kumimoji="0" lang="de-DE" sz="1900" b="1" i="0" u="none" strike="noStrike" kern="1200" cap="none" spc="-1" normalizeH="0" baseline="0" noProof="0" dirty="0" err="1">
                <a:ln>
                  <a:noFill/>
                </a:ln>
                <a:solidFill>
                  <a:srgbClr val="000000"/>
                </a:solidFill>
                <a:effectLst/>
                <a:uLnTx/>
                <a:uFillTx/>
                <a:latin typeface="Arial"/>
              </a:rPr>
              <a:t>aux</a:t>
            </a:r>
            <a:r>
              <a:rPr kumimoji="0" lang="de-DE" sz="1900" b="1" i="0" u="none" strike="noStrike" kern="1200" cap="none" spc="-1" normalizeH="0" baseline="0" noProof="0" dirty="0">
                <a:ln>
                  <a:noFill/>
                </a:ln>
                <a:solidFill>
                  <a:srgbClr val="000000"/>
                </a:solidFill>
                <a:effectLst/>
                <a:uLnTx/>
                <a:uFillTx/>
                <a:latin typeface="Arial"/>
              </a:rPr>
              <a:t> </a:t>
            </a:r>
            <a:r>
              <a:rPr kumimoji="0" lang="de-DE" sz="1900" b="1" i="0" u="none" strike="noStrike" kern="1200" cap="none" spc="-1" normalizeH="0" baseline="0" noProof="0" dirty="0" err="1">
                <a:ln>
                  <a:noFill/>
                </a:ln>
                <a:solidFill>
                  <a:srgbClr val="000000"/>
                </a:solidFill>
                <a:effectLst/>
                <a:uLnTx/>
                <a:uFillTx/>
                <a:latin typeface="Arial"/>
              </a:rPr>
              <a:t>personnes</a:t>
            </a:r>
            <a:r>
              <a:rPr kumimoji="0" lang="de-DE" sz="1900" b="1" i="0" u="none" strike="noStrike" kern="1200" cap="none" spc="-1" normalizeH="0" baseline="0" noProof="0" dirty="0">
                <a:ln>
                  <a:noFill/>
                </a:ln>
                <a:solidFill>
                  <a:srgbClr val="000000"/>
                </a:solidFill>
                <a:effectLst/>
                <a:uLnTx/>
                <a:uFillTx/>
                <a:latin typeface="Arial"/>
              </a:rPr>
              <a:t> malades et à </a:t>
            </a:r>
            <a:r>
              <a:rPr kumimoji="0" lang="de-DE" sz="1900" b="1" i="0" u="none" strike="noStrike" kern="1200" cap="none" spc="-1" normalizeH="0" baseline="0" noProof="0" dirty="0" err="1">
                <a:ln>
                  <a:noFill/>
                </a:ln>
                <a:solidFill>
                  <a:srgbClr val="000000"/>
                </a:solidFill>
                <a:effectLst/>
                <a:uLnTx/>
                <a:uFillTx/>
                <a:latin typeface="Arial"/>
              </a:rPr>
              <a:t>leurs</a:t>
            </a:r>
            <a:r>
              <a:rPr kumimoji="0" lang="de-DE" sz="1900" b="1" i="0" u="none" strike="noStrike" kern="1200" cap="none" spc="-1" normalizeH="0" baseline="0" noProof="0" dirty="0">
                <a:ln>
                  <a:noFill/>
                </a:ln>
                <a:solidFill>
                  <a:srgbClr val="000000"/>
                </a:solidFill>
                <a:effectLst/>
                <a:uLnTx/>
                <a:uFillTx/>
                <a:latin typeface="Arial"/>
              </a:rPr>
              <a:t> </a:t>
            </a:r>
            <a:r>
              <a:rPr kumimoji="0" lang="de-DE" sz="1900" b="1" i="0" u="none" strike="noStrike" kern="1200" cap="none" spc="-1" normalizeH="0" baseline="0" noProof="0" dirty="0" err="1">
                <a:ln>
                  <a:noFill/>
                </a:ln>
                <a:solidFill>
                  <a:srgbClr val="000000"/>
                </a:solidFill>
                <a:effectLst/>
                <a:uLnTx/>
                <a:uFillTx/>
                <a:latin typeface="Arial"/>
              </a:rPr>
              <a:t>proches</a:t>
            </a:r>
            <a:endParaRPr kumimoji="0" lang="en-US" sz="1900" b="0" i="0" u="none" strike="noStrike" kern="1200" cap="none" spc="-1" normalizeH="0" baseline="0" noProof="0" dirty="0">
              <a:ln>
                <a:noFill/>
              </a:ln>
              <a:solidFill>
                <a:prstClr val="black"/>
              </a:solidFill>
              <a:effectLst/>
              <a:uLnTx/>
              <a:uFillTx/>
              <a:latin typeface="Calibri"/>
            </a:endParaRPr>
          </a:p>
        </p:txBody>
      </p:sp>
      <p:sp>
        <p:nvSpPr>
          <p:cNvPr id="15" name="CustomShape 7">
            <a:extLst>
              <a:ext uri="{FF2B5EF4-FFF2-40B4-BE49-F238E27FC236}">
                <a16:creationId xmlns:a16="http://schemas.microsoft.com/office/drawing/2014/main" id="{5E945965-FF64-AD66-0B93-A814281AA085}"/>
              </a:ext>
            </a:extLst>
          </p:cNvPr>
          <p:cNvSpPr/>
          <p:nvPr/>
        </p:nvSpPr>
        <p:spPr>
          <a:xfrm>
            <a:off x="10703717" y="3212897"/>
            <a:ext cx="5867401" cy="785853"/>
          </a:xfrm>
          <a:prstGeom prst="roundRect">
            <a:avLst>
              <a:gd name="adj"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e-DE" sz="1900" b="1" i="0" u="none" strike="noStrike" kern="1200" cap="none" spc="-1" normalizeH="0" baseline="0" noProof="0" dirty="0" err="1">
                <a:ln>
                  <a:noFill/>
                </a:ln>
                <a:solidFill>
                  <a:srgbClr val="000000"/>
                </a:solidFill>
                <a:effectLst/>
                <a:uLnTx/>
                <a:uFillTx/>
                <a:latin typeface="Arial"/>
              </a:rPr>
              <a:t>Partage</a:t>
            </a:r>
            <a:r>
              <a:rPr kumimoji="0" lang="de-DE" sz="1900" b="1" i="0" u="none" strike="noStrike" kern="1200" cap="none" spc="-1" normalizeH="0" baseline="0" noProof="0" dirty="0">
                <a:ln>
                  <a:noFill/>
                </a:ln>
                <a:solidFill>
                  <a:srgbClr val="000000"/>
                </a:solidFill>
                <a:effectLst/>
                <a:uLnTx/>
                <a:uFillTx/>
                <a:latin typeface="Arial"/>
              </a:rPr>
              <a:t> de </a:t>
            </a:r>
            <a:r>
              <a:rPr kumimoji="0" lang="de-DE" sz="1900" b="1" i="0" u="none" strike="noStrike" kern="1200" cap="none" spc="-1" normalizeH="0" baseline="0" noProof="0" dirty="0" err="1">
                <a:ln>
                  <a:noFill/>
                </a:ln>
                <a:solidFill>
                  <a:srgbClr val="000000"/>
                </a:solidFill>
                <a:effectLst/>
                <a:uLnTx/>
                <a:uFillTx/>
                <a:latin typeface="Arial"/>
              </a:rPr>
              <a:t>connaissances</a:t>
            </a:r>
            <a:r>
              <a:rPr kumimoji="0" lang="de-DE" sz="1900" b="1" i="0" u="none" strike="noStrike" kern="1200" cap="none" spc="-1" normalizeH="0" baseline="0" noProof="0" dirty="0">
                <a:ln>
                  <a:noFill/>
                </a:ln>
                <a:solidFill>
                  <a:srgbClr val="000000"/>
                </a:solidFill>
                <a:effectLst/>
                <a:uLnTx/>
                <a:uFillTx/>
                <a:latin typeface="Arial"/>
              </a:rPr>
              <a:t> </a:t>
            </a:r>
            <a:br>
              <a:rPr kumimoji="0" lang="de-DE" sz="1900" b="1" i="0" u="none" strike="noStrike" kern="1200" cap="none" spc="-1" normalizeH="0" baseline="0" noProof="0" dirty="0">
                <a:ln>
                  <a:noFill/>
                </a:ln>
                <a:solidFill>
                  <a:srgbClr val="000000"/>
                </a:solidFill>
                <a:effectLst/>
                <a:uLnTx/>
                <a:uFillTx/>
                <a:latin typeface="Arial"/>
              </a:rPr>
            </a:br>
            <a:r>
              <a:rPr kumimoji="0" lang="de-DE" sz="1900" b="1" i="0" u="none" strike="noStrike" kern="1200" cap="none" spc="-1" normalizeH="0" baseline="0" noProof="0" dirty="0">
                <a:ln>
                  <a:noFill/>
                </a:ln>
                <a:solidFill>
                  <a:srgbClr val="000000"/>
                </a:solidFill>
                <a:effectLst/>
                <a:uLnTx/>
                <a:uFillTx/>
                <a:latin typeface="Arial"/>
              </a:rPr>
              <a:t>(Information, </a:t>
            </a:r>
            <a:r>
              <a:rPr kumimoji="0" lang="de-DE" sz="1900" b="1" i="0" u="none" strike="noStrike" kern="1200" cap="none" spc="-1" normalizeH="0" baseline="0" noProof="0" dirty="0" err="1">
                <a:ln>
                  <a:noFill/>
                </a:ln>
                <a:solidFill>
                  <a:srgbClr val="000000"/>
                </a:solidFill>
                <a:effectLst/>
                <a:uLnTx/>
                <a:uFillTx/>
                <a:latin typeface="Arial"/>
              </a:rPr>
              <a:t>sensibilisation</a:t>
            </a:r>
            <a:r>
              <a:rPr kumimoji="0" lang="de-DE" sz="1900" b="1" i="0" u="none" strike="noStrike" kern="1200" cap="none" spc="-1" normalizeH="0" baseline="0" noProof="0" dirty="0">
                <a:ln>
                  <a:noFill/>
                </a:ln>
                <a:solidFill>
                  <a:srgbClr val="000000"/>
                </a:solidFill>
                <a:effectLst/>
                <a:uLnTx/>
                <a:uFillTx/>
                <a:latin typeface="Arial"/>
              </a:rPr>
              <a:t>, </a:t>
            </a:r>
            <a:r>
              <a:rPr kumimoji="0" lang="de-DE" sz="1900" b="1" i="0" u="none" strike="noStrike" kern="1200" cap="none" spc="-1" normalizeH="0" baseline="0" noProof="0" dirty="0" err="1">
                <a:ln>
                  <a:noFill/>
                </a:ln>
                <a:solidFill>
                  <a:srgbClr val="000000"/>
                </a:solidFill>
                <a:effectLst/>
                <a:uLnTx/>
                <a:uFillTx/>
                <a:latin typeface="Arial"/>
              </a:rPr>
              <a:t>communication</a:t>
            </a:r>
            <a:r>
              <a:rPr kumimoji="0" lang="de-DE" sz="1900" b="1" i="0" u="none" strike="noStrike" kern="1200" cap="none" spc="-1" normalizeH="0" baseline="0" noProof="0" dirty="0">
                <a:ln>
                  <a:noFill/>
                </a:ln>
                <a:solidFill>
                  <a:srgbClr val="000000"/>
                </a:solidFill>
                <a:effectLst/>
                <a:uLnTx/>
                <a:uFillTx/>
                <a:latin typeface="Arial"/>
              </a:rPr>
              <a:t>)</a:t>
            </a:r>
            <a:endParaRPr kumimoji="0" lang="en-US" sz="1900" b="0" i="0" u="none" strike="noStrike" kern="1200" cap="none" spc="-1" normalizeH="0" baseline="0" noProof="0" dirty="0">
              <a:ln>
                <a:noFill/>
              </a:ln>
              <a:solidFill>
                <a:prstClr val="black"/>
              </a:solidFill>
              <a:effectLst/>
              <a:uLnTx/>
              <a:uFillTx/>
              <a:latin typeface="Calibri"/>
            </a:endParaRPr>
          </a:p>
        </p:txBody>
      </p:sp>
      <p:sp>
        <p:nvSpPr>
          <p:cNvPr id="23" name="CustomShape 16">
            <a:extLst>
              <a:ext uri="{FF2B5EF4-FFF2-40B4-BE49-F238E27FC236}">
                <a16:creationId xmlns:a16="http://schemas.microsoft.com/office/drawing/2014/main" id="{3841F6C8-1CAC-9463-7643-A34CAB0B2DA6}"/>
              </a:ext>
            </a:extLst>
          </p:cNvPr>
          <p:cNvSpPr/>
          <p:nvPr/>
        </p:nvSpPr>
        <p:spPr>
          <a:xfrm flipV="1">
            <a:off x="2651162" y="2073598"/>
            <a:ext cx="13503237" cy="45719"/>
          </a:xfrm>
          <a:custGeom>
            <a:avLst/>
            <a:gdLst/>
            <a:ahLst/>
            <a:cxnLst/>
            <a:rect l="l" t="t" r="r" b="b"/>
            <a:pathLst>
              <a:path w="21600" h="21600">
                <a:moveTo>
                  <a:pt x="0" y="0"/>
                </a:moveTo>
                <a:lnTo>
                  <a:pt x="21600" y="21600"/>
                </a:lnTo>
              </a:path>
            </a:pathLst>
          </a:custGeom>
          <a:noFill/>
          <a:ln w="38160">
            <a:solidFill>
              <a:schemeClr val="tx1">
                <a:lumMod val="75000"/>
                <a:lumOff val="25000"/>
              </a:schemeClr>
            </a:solidFill>
            <a:tailEnd type="triangle" w="med" len="med"/>
          </a:ln>
        </p:spPr>
        <p:style>
          <a:lnRef idx="1">
            <a:schemeClr val="accent1"/>
          </a:lnRef>
          <a:fillRef idx="0">
            <a:schemeClr val="accent1"/>
          </a:fillRef>
          <a:effectRef idx="0">
            <a:schemeClr val="accent1"/>
          </a:effectRef>
          <a:fontRef idx="minor"/>
        </p:style>
      </p:sp>
      <p:cxnSp>
        <p:nvCxnSpPr>
          <p:cNvPr id="30" name="Connecteur droit 29">
            <a:extLst>
              <a:ext uri="{FF2B5EF4-FFF2-40B4-BE49-F238E27FC236}">
                <a16:creationId xmlns:a16="http://schemas.microsoft.com/office/drawing/2014/main" id="{2BA30935-FD5D-0C5D-F047-575E7DDB8F32}"/>
              </a:ext>
            </a:extLst>
          </p:cNvPr>
          <p:cNvCxnSpPr>
            <a:cxnSpLocks/>
          </p:cNvCxnSpPr>
          <p:nvPr/>
        </p:nvCxnSpPr>
        <p:spPr>
          <a:xfrm flipH="1">
            <a:off x="5181600" y="1569917"/>
            <a:ext cx="85385" cy="7459783"/>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37" name="Graphique 36" descr="Télescope avec un remplissage uni">
            <a:extLst>
              <a:ext uri="{FF2B5EF4-FFF2-40B4-BE49-F238E27FC236}">
                <a16:creationId xmlns:a16="http://schemas.microsoft.com/office/drawing/2014/main" id="{89ACAC81-4105-5BB5-CFF6-AFFE3B1AB0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10080" y="2209569"/>
            <a:ext cx="914400" cy="914400"/>
          </a:xfrm>
          <a:prstGeom prst="rect">
            <a:avLst/>
          </a:prstGeom>
        </p:spPr>
      </p:pic>
      <p:pic>
        <p:nvPicPr>
          <p:cNvPr id="39" name="Graphique 38" descr="Soin avec un remplissage uni">
            <a:extLst>
              <a:ext uri="{FF2B5EF4-FFF2-40B4-BE49-F238E27FC236}">
                <a16:creationId xmlns:a16="http://schemas.microsoft.com/office/drawing/2014/main" id="{49B601A1-1439-8F88-781B-8B4E4EB46A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77281" y="2231627"/>
            <a:ext cx="914400" cy="914400"/>
          </a:xfrm>
          <a:prstGeom prst="rect">
            <a:avLst/>
          </a:prstGeom>
        </p:spPr>
      </p:pic>
      <p:pic>
        <p:nvPicPr>
          <p:cNvPr id="41" name="Graphique 40" descr="Mégaphone1 avec un remplissage uni">
            <a:extLst>
              <a:ext uri="{FF2B5EF4-FFF2-40B4-BE49-F238E27FC236}">
                <a16:creationId xmlns:a16="http://schemas.microsoft.com/office/drawing/2014/main" id="{A49556F9-C298-6B09-EDBB-550115048C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987204" y="2301770"/>
            <a:ext cx="914400" cy="914400"/>
          </a:xfrm>
          <a:prstGeom prst="rect">
            <a:avLst/>
          </a:prstGeom>
        </p:spPr>
      </p:pic>
      <p:sp>
        <p:nvSpPr>
          <p:cNvPr id="42" name="ZoneTexte 41">
            <a:extLst>
              <a:ext uri="{FF2B5EF4-FFF2-40B4-BE49-F238E27FC236}">
                <a16:creationId xmlns:a16="http://schemas.microsoft.com/office/drawing/2014/main" id="{C622271C-848D-F128-4C22-138A6B67CC5B}"/>
              </a:ext>
            </a:extLst>
          </p:cNvPr>
          <p:cNvSpPr txBox="1"/>
          <p:nvPr/>
        </p:nvSpPr>
        <p:spPr>
          <a:xfrm>
            <a:off x="2201032" y="4456706"/>
            <a:ext cx="2877228" cy="2723823"/>
          </a:xfrm>
          <a:prstGeom prst="rect">
            <a:avLst/>
          </a:prstGeom>
          <a:noFill/>
        </p:spPr>
        <p:txBody>
          <a:bodyPr wrap="square" rtlCol="0">
            <a:spAutoFit/>
          </a:bodyPr>
          <a:lstStyle/>
          <a:p>
            <a:pPr marL="285750" indent="-285750">
              <a:buClr>
                <a:srgbClr val="03AD8D"/>
              </a:buClr>
              <a:buFont typeface="Arial" panose="020B0604020202020204" pitchFamily="34" charset="0"/>
              <a:buChar char="•"/>
            </a:pPr>
            <a:r>
              <a:rPr lang="fr-CH" sz="1900" dirty="0"/>
              <a:t>Actions de prévention des maladies chroniques</a:t>
            </a:r>
          </a:p>
          <a:p>
            <a:pPr marL="285750" indent="-285750">
              <a:buFont typeface="Arial" panose="020B0604020202020204" pitchFamily="34" charset="0"/>
              <a:buChar char="•"/>
            </a:pPr>
            <a:endParaRPr lang="fr-CH" sz="1900" dirty="0"/>
          </a:p>
          <a:p>
            <a:pPr marL="285750" indent="-285750">
              <a:buClr>
                <a:srgbClr val="03AD8D"/>
              </a:buClr>
              <a:buFont typeface="Arial" panose="020B0604020202020204" pitchFamily="34" charset="0"/>
              <a:buChar char="•"/>
            </a:pPr>
            <a:r>
              <a:rPr lang="fr-CH" sz="1900" dirty="0"/>
              <a:t>Actions de prévention et dépistage </a:t>
            </a:r>
          </a:p>
          <a:p>
            <a:pPr marL="466725" lvl="1" indent="-285750">
              <a:buClr>
                <a:srgbClr val="03AD8D"/>
              </a:buClr>
              <a:buSzPct val="74000"/>
              <a:buFont typeface="Arial" panose="020B0604020202020204" pitchFamily="34" charset="0"/>
              <a:buChar char="→"/>
            </a:pPr>
            <a:r>
              <a:rPr lang="fr-CH" sz="1900" dirty="0"/>
              <a:t>SAOS + BPCO</a:t>
            </a:r>
          </a:p>
          <a:p>
            <a:pPr marL="466725" lvl="1" indent="-285750">
              <a:buClr>
                <a:srgbClr val="03AD8D"/>
              </a:buClr>
              <a:buSzPct val="74000"/>
              <a:buFont typeface="Arial" panose="020B0604020202020204" pitchFamily="34" charset="0"/>
              <a:buChar char="→"/>
            </a:pPr>
            <a:r>
              <a:rPr lang="fr-CH" sz="1900" dirty="0"/>
              <a:t>Diabète</a:t>
            </a:r>
          </a:p>
          <a:p>
            <a:pPr marL="466725" lvl="1" indent="-285750">
              <a:buClr>
                <a:srgbClr val="03AD8D"/>
              </a:buClr>
              <a:buSzPct val="74000"/>
              <a:buFont typeface="Arial" panose="020B0604020202020204" pitchFamily="34" charset="0"/>
              <a:buChar char="→"/>
            </a:pPr>
            <a:r>
              <a:rPr lang="fr-CH" sz="1900" dirty="0"/>
              <a:t>Cancer</a:t>
            </a:r>
          </a:p>
        </p:txBody>
      </p:sp>
      <p:sp>
        <p:nvSpPr>
          <p:cNvPr id="43" name="ZoneTexte 42">
            <a:extLst>
              <a:ext uri="{FF2B5EF4-FFF2-40B4-BE49-F238E27FC236}">
                <a16:creationId xmlns:a16="http://schemas.microsoft.com/office/drawing/2014/main" id="{7D16A7AA-513F-0BF6-D97D-BFD55390BD3D}"/>
              </a:ext>
            </a:extLst>
          </p:cNvPr>
          <p:cNvSpPr txBox="1"/>
          <p:nvPr/>
        </p:nvSpPr>
        <p:spPr>
          <a:xfrm>
            <a:off x="6338667" y="4440189"/>
            <a:ext cx="2877228" cy="4770537"/>
          </a:xfrm>
          <a:prstGeom prst="rect">
            <a:avLst/>
          </a:prstGeom>
          <a:noFill/>
        </p:spPr>
        <p:txBody>
          <a:bodyPr wrap="square" rtlCol="0">
            <a:spAutoFit/>
          </a:bodyPr>
          <a:lstStyle/>
          <a:p>
            <a:pPr marL="285750" indent="-285750">
              <a:buClr>
                <a:srgbClr val="03AD8D"/>
              </a:buClr>
              <a:buFont typeface="Arial" panose="020B0604020202020204" pitchFamily="34" charset="0"/>
              <a:buChar char="•"/>
            </a:pPr>
            <a:r>
              <a:rPr lang="fr-CH" sz="1900" dirty="0"/>
              <a:t>Consultations et soins spécialisés</a:t>
            </a:r>
          </a:p>
          <a:p>
            <a:pPr marL="285750" indent="-285750">
              <a:buClr>
                <a:srgbClr val="03AD8D"/>
              </a:buClr>
              <a:buFont typeface="Arial" panose="020B0604020202020204" pitchFamily="34" charset="0"/>
              <a:buChar char="•"/>
            </a:pPr>
            <a:endParaRPr lang="fr-CH" sz="1900" dirty="0"/>
          </a:p>
          <a:p>
            <a:pPr marL="285750" indent="-285750">
              <a:buClr>
                <a:srgbClr val="03AD8D"/>
              </a:buClr>
              <a:buFont typeface="Arial" panose="020B0604020202020204" pitchFamily="34" charset="0"/>
              <a:buChar char="•"/>
            </a:pPr>
            <a:r>
              <a:rPr lang="fr-CH" sz="1900" dirty="0"/>
              <a:t>Location et vente d’appareils et matériel, soutien technique</a:t>
            </a:r>
          </a:p>
          <a:p>
            <a:pPr marL="285750" indent="-285750">
              <a:buClr>
                <a:srgbClr val="03AD8D"/>
              </a:buClr>
              <a:buFont typeface="Arial" panose="020B0604020202020204" pitchFamily="34" charset="0"/>
              <a:buChar char="•"/>
            </a:pPr>
            <a:endParaRPr lang="fr-CH" sz="1900" dirty="0"/>
          </a:p>
          <a:p>
            <a:pPr marL="285750" indent="-285750">
              <a:buClr>
                <a:srgbClr val="03AD8D"/>
              </a:buClr>
              <a:buFont typeface="Arial" panose="020B0604020202020204" pitchFamily="34" charset="0"/>
              <a:buChar char="•"/>
            </a:pPr>
            <a:r>
              <a:rPr lang="fr-CH" sz="1900" dirty="0"/>
              <a:t>Conseil et soutien psychosocial</a:t>
            </a:r>
          </a:p>
          <a:p>
            <a:pPr marL="285750" indent="-285750">
              <a:buClr>
                <a:srgbClr val="03AD8D"/>
              </a:buClr>
              <a:buFont typeface="Arial" panose="020B0604020202020204" pitchFamily="34" charset="0"/>
              <a:buChar char="•"/>
            </a:pPr>
            <a:endParaRPr lang="fr-CH" sz="1900" dirty="0"/>
          </a:p>
          <a:p>
            <a:pPr marL="285750" indent="-285750">
              <a:buClr>
                <a:srgbClr val="03AD8D"/>
              </a:buClr>
              <a:buFont typeface="Arial" panose="020B0604020202020204" pitchFamily="34" charset="0"/>
              <a:buChar char="•"/>
            </a:pPr>
            <a:r>
              <a:rPr lang="fr-CH" sz="1900" dirty="0"/>
              <a:t>Soutien financier</a:t>
            </a:r>
          </a:p>
          <a:p>
            <a:pPr marL="285750" indent="-285750">
              <a:buClr>
                <a:srgbClr val="03AD8D"/>
              </a:buClr>
              <a:buFont typeface="Arial" panose="020B0604020202020204" pitchFamily="34" charset="0"/>
              <a:buChar char="•"/>
            </a:pPr>
            <a:endParaRPr lang="fr-CH" sz="1900" dirty="0"/>
          </a:p>
          <a:p>
            <a:pPr marL="285750" indent="-285750">
              <a:buClr>
                <a:srgbClr val="03AD8D"/>
              </a:buClr>
              <a:buFont typeface="Arial" panose="020B0604020202020204" pitchFamily="34" charset="0"/>
              <a:buChar char="•"/>
            </a:pPr>
            <a:r>
              <a:rPr lang="fr-CH" sz="1900" dirty="0"/>
              <a:t>Cours et groupes d’échanges </a:t>
            </a:r>
          </a:p>
          <a:p>
            <a:pPr marL="285750" indent="-285750">
              <a:buClr>
                <a:srgbClr val="03AD8D"/>
              </a:buClr>
              <a:buFont typeface="Arial" panose="020B0604020202020204" pitchFamily="34" charset="0"/>
              <a:buChar char="•"/>
            </a:pPr>
            <a:endParaRPr lang="fr-CH" sz="1900" dirty="0"/>
          </a:p>
          <a:p>
            <a:pPr marL="285750" indent="-285750">
              <a:buClr>
                <a:srgbClr val="03AD8D"/>
              </a:buClr>
              <a:buFont typeface="Arial" panose="020B0604020202020204" pitchFamily="34" charset="0"/>
              <a:buChar char="•"/>
            </a:pPr>
            <a:r>
              <a:rPr lang="fr-CH" sz="1900" dirty="0"/>
              <a:t>Soutien juridique</a:t>
            </a:r>
          </a:p>
        </p:txBody>
      </p:sp>
      <p:sp>
        <p:nvSpPr>
          <p:cNvPr id="45" name="ZoneTexte 44">
            <a:extLst>
              <a:ext uri="{FF2B5EF4-FFF2-40B4-BE49-F238E27FC236}">
                <a16:creationId xmlns:a16="http://schemas.microsoft.com/office/drawing/2014/main" id="{013C62A8-D7B2-C8FA-3829-747541B76A68}"/>
              </a:ext>
            </a:extLst>
          </p:cNvPr>
          <p:cNvSpPr txBox="1"/>
          <p:nvPr/>
        </p:nvSpPr>
        <p:spPr>
          <a:xfrm>
            <a:off x="12083728" y="4489081"/>
            <a:ext cx="2877228" cy="3308598"/>
          </a:xfrm>
          <a:prstGeom prst="rect">
            <a:avLst/>
          </a:prstGeom>
          <a:noFill/>
        </p:spPr>
        <p:txBody>
          <a:bodyPr wrap="square" rtlCol="0">
            <a:spAutoFit/>
          </a:bodyPr>
          <a:lstStyle/>
          <a:p>
            <a:pPr marL="285750" indent="-285750">
              <a:buClr>
                <a:srgbClr val="03AD8D"/>
              </a:buClr>
              <a:buFont typeface="Arial" panose="020B0604020202020204" pitchFamily="34" charset="0"/>
              <a:buChar char="•"/>
            </a:pPr>
            <a:r>
              <a:rPr lang="fr-CH" sz="1900" dirty="0"/>
              <a:t>Relai des campagnes nationales au niveau cantonal </a:t>
            </a:r>
          </a:p>
          <a:p>
            <a:pPr marL="285750" indent="-285750">
              <a:buClr>
                <a:srgbClr val="03AD8D"/>
              </a:buClr>
              <a:buFont typeface="Arial" panose="020B0604020202020204" pitchFamily="34" charset="0"/>
              <a:buChar char="•"/>
            </a:pPr>
            <a:endParaRPr lang="fr-CH" sz="1900" dirty="0"/>
          </a:p>
          <a:p>
            <a:pPr marL="285750" indent="-285750">
              <a:buClr>
                <a:srgbClr val="03AD8D"/>
              </a:buClr>
              <a:buFont typeface="Arial" panose="020B0604020202020204" pitchFamily="34" charset="0"/>
              <a:buChar char="•"/>
            </a:pPr>
            <a:r>
              <a:rPr lang="fr-CH" sz="1900" dirty="0"/>
              <a:t>Manifestations et conférences </a:t>
            </a:r>
          </a:p>
          <a:p>
            <a:pPr marL="285750" indent="-285750">
              <a:buClr>
                <a:srgbClr val="03AD8D"/>
              </a:buClr>
              <a:buFont typeface="Arial" panose="020B0604020202020204" pitchFamily="34" charset="0"/>
              <a:buChar char="•"/>
            </a:pPr>
            <a:endParaRPr lang="fr-CH" sz="1900" dirty="0"/>
          </a:p>
          <a:p>
            <a:pPr marL="285750" indent="-285750">
              <a:buClr>
                <a:srgbClr val="03AD8D"/>
              </a:buClr>
              <a:buFont typeface="Arial" panose="020B0604020202020204" pitchFamily="34" charset="0"/>
              <a:buChar char="•"/>
            </a:pPr>
            <a:r>
              <a:rPr lang="fr-CH" sz="1900" dirty="0"/>
              <a:t>Actions ciblées de prévention </a:t>
            </a:r>
          </a:p>
          <a:p>
            <a:pPr marL="285750" indent="-285750">
              <a:buClr>
                <a:srgbClr val="03AD8D"/>
              </a:buClr>
              <a:buFont typeface="Arial" panose="020B0604020202020204" pitchFamily="34" charset="0"/>
              <a:buChar char="•"/>
            </a:pPr>
            <a:endParaRPr lang="fr-CH" sz="1900" dirty="0"/>
          </a:p>
          <a:p>
            <a:pPr>
              <a:buClr>
                <a:srgbClr val="03AD8D"/>
              </a:buClr>
            </a:pPr>
            <a:endParaRPr lang="fr-CH" sz="1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893696EF-1B02-263B-E066-F74248113AA4}"/>
              </a:ext>
            </a:extLst>
          </p:cNvPr>
          <p:cNvSpPr/>
          <p:nvPr/>
        </p:nvSpPr>
        <p:spPr>
          <a:xfrm>
            <a:off x="495300" y="647700"/>
            <a:ext cx="17297400" cy="8763000"/>
          </a:xfrm>
          <a:prstGeom prst="rect">
            <a:avLst/>
          </a:prstGeom>
          <a:noFill/>
          <a:ln w="57150">
            <a:solidFill>
              <a:srgbClr val="03A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CustomShape 3">
            <a:extLst>
              <a:ext uri="{FF2B5EF4-FFF2-40B4-BE49-F238E27FC236}">
                <a16:creationId xmlns:a16="http://schemas.microsoft.com/office/drawing/2014/main" id="{E27A3E3C-373D-DC8B-6FFA-3EA1D46A5F01}"/>
              </a:ext>
            </a:extLst>
          </p:cNvPr>
          <p:cNvSpPr/>
          <p:nvPr/>
        </p:nvSpPr>
        <p:spPr>
          <a:xfrm>
            <a:off x="2926086" y="1458574"/>
            <a:ext cx="1682388"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e-DE" b="0" i="1" u="none" strike="noStrike" kern="1200" cap="none" spc="-1" normalizeH="0" baseline="0" noProof="0" dirty="0">
                <a:ln>
                  <a:noFill/>
                </a:ln>
                <a:solidFill>
                  <a:srgbClr val="000000"/>
                </a:solidFill>
                <a:effectLst/>
                <a:uLnTx/>
                <a:uFillTx/>
                <a:latin typeface="Arial"/>
              </a:rPr>
              <a:t>Avant la </a:t>
            </a:r>
            <a:r>
              <a:rPr kumimoji="0" lang="de-DE" b="0" i="1" u="none" strike="noStrike" kern="1200" cap="none" spc="-1" normalizeH="0" baseline="0" noProof="0" dirty="0" err="1">
                <a:ln>
                  <a:noFill/>
                </a:ln>
                <a:solidFill>
                  <a:srgbClr val="000000"/>
                </a:solidFill>
                <a:effectLst/>
                <a:uLnTx/>
                <a:uFillTx/>
                <a:latin typeface="Arial"/>
              </a:rPr>
              <a:t>maladie</a:t>
            </a:r>
            <a:endParaRPr kumimoji="0" lang="en-US" b="0" i="1" u="none" strike="noStrike" kern="1200" cap="none" spc="-1" normalizeH="0" baseline="0" noProof="0" dirty="0">
              <a:ln>
                <a:noFill/>
              </a:ln>
              <a:solidFill>
                <a:prstClr val="black"/>
              </a:solidFill>
              <a:effectLst/>
              <a:uLnTx/>
              <a:uFillTx/>
              <a:latin typeface="Calibri"/>
            </a:endParaRPr>
          </a:p>
        </p:txBody>
      </p:sp>
      <p:sp>
        <p:nvSpPr>
          <p:cNvPr id="12" name="CustomShape 4">
            <a:extLst>
              <a:ext uri="{FF2B5EF4-FFF2-40B4-BE49-F238E27FC236}">
                <a16:creationId xmlns:a16="http://schemas.microsoft.com/office/drawing/2014/main" id="{9308D4E9-67CD-CD1C-8EEA-77004D8D5ED1}"/>
              </a:ext>
            </a:extLst>
          </p:cNvPr>
          <p:cNvSpPr/>
          <p:nvPr/>
        </p:nvSpPr>
        <p:spPr>
          <a:xfrm>
            <a:off x="8077200" y="1519566"/>
            <a:ext cx="3511880" cy="64487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e-DE" b="0" i="1" u="none" strike="noStrike" kern="1200" cap="none" spc="-1" normalizeH="0" baseline="0" noProof="0" dirty="0">
                <a:ln>
                  <a:noFill/>
                </a:ln>
                <a:solidFill>
                  <a:schemeClr val="bg1">
                    <a:lumMod val="85000"/>
                  </a:schemeClr>
                </a:solidFill>
                <a:effectLst/>
                <a:uLnTx/>
                <a:uFillTx/>
                <a:latin typeface="Arial"/>
              </a:rPr>
              <a:t>Pendant et après </a:t>
            </a:r>
            <a:r>
              <a:rPr kumimoji="0" lang="fr-FR" b="0" i="1" u="none" strike="noStrike" kern="1200" cap="none" spc="-1" normalizeH="0" baseline="0" noProof="0" dirty="0">
                <a:ln>
                  <a:noFill/>
                </a:ln>
                <a:solidFill>
                  <a:schemeClr val="bg1">
                    <a:lumMod val="85000"/>
                  </a:schemeClr>
                </a:solidFill>
                <a:effectLst/>
                <a:uLnTx/>
                <a:uFillTx/>
                <a:latin typeface="Arial"/>
              </a:rPr>
              <a:t>la maladie</a:t>
            </a:r>
            <a:endParaRPr kumimoji="0" lang="en-US" b="0" i="0" u="none" strike="noStrike" kern="1200" cap="none" spc="-1" normalizeH="0" baseline="0" noProof="0" dirty="0">
              <a:ln>
                <a:noFill/>
              </a:ln>
              <a:solidFill>
                <a:schemeClr val="bg1">
                  <a:lumMod val="85000"/>
                </a:schemeClr>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en-US" b="0" i="1" u="none" strike="noStrike" kern="1200" cap="none" spc="-1" normalizeH="0" baseline="0" noProof="0" dirty="0">
              <a:ln>
                <a:noFill/>
              </a:ln>
              <a:solidFill>
                <a:schemeClr val="bg1">
                  <a:lumMod val="85000"/>
                </a:schemeClr>
              </a:solidFill>
              <a:effectLst/>
              <a:uLnTx/>
              <a:uFillTx/>
              <a:latin typeface="Calibri"/>
            </a:endParaRPr>
          </a:p>
        </p:txBody>
      </p:sp>
      <p:sp>
        <p:nvSpPr>
          <p:cNvPr id="13" name="CustomShape 5">
            <a:extLst>
              <a:ext uri="{FF2B5EF4-FFF2-40B4-BE49-F238E27FC236}">
                <a16:creationId xmlns:a16="http://schemas.microsoft.com/office/drawing/2014/main" id="{26E50AE2-0A83-EEBF-8A9F-6DFB13173B22}"/>
              </a:ext>
            </a:extLst>
          </p:cNvPr>
          <p:cNvSpPr/>
          <p:nvPr/>
        </p:nvSpPr>
        <p:spPr>
          <a:xfrm>
            <a:off x="2380571" y="3308372"/>
            <a:ext cx="2590282" cy="751762"/>
          </a:xfrm>
          <a:prstGeom prst="roundRect">
            <a:avLst>
              <a:gd name="adj"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e-DE" sz="2000" b="1" i="0" u="none" strike="noStrike" kern="1200" cap="none" spc="-1" normalizeH="0" baseline="0" noProof="0" dirty="0" err="1">
                <a:ln>
                  <a:noFill/>
                </a:ln>
                <a:solidFill>
                  <a:schemeClr val="tx1">
                    <a:lumMod val="75000"/>
                    <a:lumOff val="25000"/>
                  </a:schemeClr>
                </a:solidFill>
                <a:effectLst/>
                <a:uLnTx/>
                <a:uFillTx/>
                <a:latin typeface="Arial"/>
              </a:rPr>
              <a:t>Prévention</a:t>
            </a:r>
            <a:r>
              <a:rPr kumimoji="0" lang="de-DE" sz="2000" b="1" i="0" u="none" strike="noStrike" kern="1200" cap="none" spc="-1" normalizeH="0" baseline="0" noProof="0" dirty="0">
                <a:ln>
                  <a:noFill/>
                </a:ln>
                <a:solidFill>
                  <a:schemeClr val="tx1">
                    <a:lumMod val="75000"/>
                    <a:lumOff val="25000"/>
                  </a:schemeClr>
                </a:solidFill>
                <a:effectLst/>
                <a:uLnTx/>
                <a:uFillTx/>
                <a:latin typeface="Arial"/>
              </a:rPr>
              <a:t>, </a:t>
            </a:r>
            <a:r>
              <a:rPr kumimoji="0" lang="de-DE" sz="2000" b="1" i="0" u="none" strike="noStrike" kern="1200" cap="none" spc="-1" normalizeH="0" baseline="0" noProof="0" dirty="0" err="1">
                <a:ln>
                  <a:noFill/>
                </a:ln>
                <a:solidFill>
                  <a:schemeClr val="tx1">
                    <a:lumMod val="75000"/>
                    <a:lumOff val="25000"/>
                  </a:schemeClr>
                </a:solidFill>
                <a:effectLst/>
                <a:uLnTx/>
                <a:uFillTx/>
                <a:latin typeface="Arial"/>
              </a:rPr>
              <a:t>détection</a:t>
            </a:r>
            <a:r>
              <a:rPr kumimoji="0" lang="de-DE" sz="2000" b="1" i="0" u="none" strike="noStrike" kern="1200" cap="none" spc="-1" normalizeH="0" baseline="0" noProof="0" dirty="0">
                <a:ln>
                  <a:noFill/>
                </a:ln>
                <a:solidFill>
                  <a:schemeClr val="tx1">
                    <a:lumMod val="75000"/>
                    <a:lumOff val="25000"/>
                  </a:schemeClr>
                </a:solidFill>
                <a:effectLst/>
                <a:uLnTx/>
                <a:uFillTx/>
                <a:latin typeface="Arial"/>
              </a:rPr>
              <a:t> </a:t>
            </a:r>
            <a:r>
              <a:rPr kumimoji="0" lang="de-DE" sz="2000" b="1" i="0" u="none" strike="noStrike" kern="1200" cap="none" spc="-1" normalizeH="0" baseline="0" noProof="0" dirty="0" err="1">
                <a:ln>
                  <a:noFill/>
                </a:ln>
                <a:solidFill>
                  <a:schemeClr val="tx1">
                    <a:lumMod val="75000"/>
                    <a:lumOff val="25000"/>
                  </a:schemeClr>
                </a:solidFill>
                <a:effectLst/>
                <a:uLnTx/>
                <a:uFillTx/>
                <a:latin typeface="Arial"/>
              </a:rPr>
              <a:t>précoce</a:t>
            </a:r>
            <a:r>
              <a:rPr kumimoji="0" lang="de-DE" sz="2000" b="1" i="0" u="none" strike="noStrike" kern="1200" cap="none" spc="-1" normalizeH="0" baseline="0" noProof="0" dirty="0">
                <a:ln>
                  <a:noFill/>
                </a:ln>
                <a:solidFill>
                  <a:schemeClr val="tx1">
                    <a:lumMod val="75000"/>
                    <a:lumOff val="25000"/>
                  </a:schemeClr>
                </a:solidFill>
                <a:effectLst/>
                <a:uLnTx/>
                <a:uFillTx/>
                <a:latin typeface="Arial"/>
              </a:rPr>
              <a:t> et </a:t>
            </a:r>
            <a:r>
              <a:rPr kumimoji="0" lang="de-DE" sz="2000" b="1" i="0" u="none" strike="noStrike" kern="1200" cap="none" spc="-1" normalizeH="0" baseline="0" noProof="0" dirty="0" err="1">
                <a:ln>
                  <a:noFill/>
                </a:ln>
                <a:solidFill>
                  <a:schemeClr val="tx1">
                    <a:lumMod val="75000"/>
                    <a:lumOff val="25000"/>
                  </a:schemeClr>
                </a:solidFill>
                <a:effectLst/>
                <a:uLnTx/>
                <a:uFillTx/>
                <a:latin typeface="Arial"/>
              </a:rPr>
              <a:t>sensibilisation</a:t>
            </a:r>
            <a:endParaRPr kumimoji="0" lang="en-US" sz="2000" b="1" i="0" u="none" strike="noStrike" kern="1200" cap="none" spc="-1" normalizeH="0" baseline="0" noProof="0" dirty="0">
              <a:ln>
                <a:noFill/>
              </a:ln>
              <a:solidFill>
                <a:schemeClr val="tx1">
                  <a:lumMod val="75000"/>
                  <a:lumOff val="25000"/>
                </a:schemeClr>
              </a:solidFill>
              <a:effectLst/>
              <a:uLnTx/>
              <a:uFillTx/>
              <a:latin typeface="Calibri"/>
            </a:endParaRPr>
          </a:p>
        </p:txBody>
      </p:sp>
      <p:sp>
        <p:nvSpPr>
          <p:cNvPr id="14" name="CustomShape 6">
            <a:extLst>
              <a:ext uri="{FF2B5EF4-FFF2-40B4-BE49-F238E27FC236}">
                <a16:creationId xmlns:a16="http://schemas.microsoft.com/office/drawing/2014/main" id="{B7A3C2C5-B487-F332-9BC0-6F0BF1294758}"/>
              </a:ext>
            </a:extLst>
          </p:cNvPr>
          <p:cNvSpPr/>
          <p:nvPr/>
        </p:nvSpPr>
        <p:spPr>
          <a:xfrm>
            <a:off x="5585230" y="3308371"/>
            <a:ext cx="4791416" cy="785853"/>
          </a:xfrm>
          <a:prstGeom prst="roundRect">
            <a:avLst>
              <a:gd name="adj"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e-DE" sz="1400" b="1" i="0" u="none" strike="noStrike" kern="1200" cap="none" spc="-1" normalizeH="0" baseline="0" noProof="0" dirty="0" err="1">
                <a:ln>
                  <a:noFill/>
                </a:ln>
                <a:solidFill>
                  <a:schemeClr val="bg1">
                    <a:lumMod val="85000"/>
                  </a:schemeClr>
                </a:solidFill>
                <a:effectLst/>
                <a:uLnTx/>
                <a:uFillTx/>
                <a:latin typeface="Arial"/>
              </a:rPr>
              <a:t>Soins</a:t>
            </a:r>
            <a:r>
              <a:rPr kumimoji="0" lang="de-DE" sz="1400" b="1" i="0" u="none" strike="noStrike" kern="1200" cap="none" spc="-1" normalizeH="0" baseline="0" noProof="0" dirty="0">
                <a:ln>
                  <a:noFill/>
                </a:ln>
                <a:solidFill>
                  <a:schemeClr val="bg1">
                    <a:lumMod val="85000"/>
                  </a:schemeClr>
                </a:solidFill>
                <a:effectLst/>
                <a:uLnTx/>
                <a:uFillTx/>
                <a:latin typeface="Arial"/>
              </a:rPr>
              <a:t> et </a:t>
            </a:r>
            <a:r>
              <a:rPr kumimoji="0" lang="de-DE" sz="1400" b="1" i="0" u="none" strike="noStrike" kern="1200" cap="none" spc="-1" normalizeH="0" baseline="0" noProof="0" dirty="0" err="1">
                <a:ln>
                  <a:noFill/>
                </a:ln>
                <a:solidFill>
                  <a:schemeClr val="bg1">
                    <a:lumMod val="85000"/>
                  </a:schemeClr>
                </a:solidFill>
                <a:effectLst/>
                <a:uLnTx/>
                <a:uFillTx/>
                <a:latin typeface="Arial"/>
              </a:rPr>
              <a:t>soutien</a:t>
            </a:r>
            <a:r>
              <a:rPr kumimoji="0" lang="de-DE" sz="1400" b="1" i="0" u="none" strike="noStrike" kern="1200" cap="none" spc="-1" normalizeH="0" baseline="0" noProof="0" dirty="0">
                <a:ln>
                  <a:noFill/>
                </a:ln>
                <a:solidFill>
                  <a:schemeClr val="bg1">
                    <a:lumMod val="85000"/>
                  </a:schemeClr>
                </a:solidFill>
                <a:effectLst/>
                <a:uLnTx/>
                <a:uFillTx/>
                <a:latin typeface="Arial"/>
              </a:rPr>
              <a:t> (</a:t>
            </a:r>
            <a:r>
              <a:rPr kumimoji="0" lang="de-DE" sz="1400" b="1" i="0" u="none" strike="noStrike" kern="1200" cap="none" spc="-1" normalizeH="0" baseline="0" noProof="0" dirty="0" err="1">
                <a:ln>
                  <a:noFill/>
                </a:ln>
                <a:solidFill>
                  <a:schemeClr val="bg1">
                    <a:lumMod val="85000"/>
                  </a:schemeClr>
                </a:solidFill>
                <a:effectLst/>
                <a:uLnTx/>
                <a:uFillTx/>
                <a:latin typeface="Arial"/>
              </a:rPr>
              <a:t>individuels</a:t>
            </a:r>
            <a:r>
              <a:rPr kumimoji="0" lang="de-DE" sz="1400" b="1" i="0" u="none" strike="noStrike" kern="1200" cap="none" spc="-1" normalizeH="0" baseline="0" noProof="0" dirty="0">
                <a:ln>
                  <a:noFill/>
                </a:ln>
                <a:solidFill>
                  <a:schemeClr val="bg1">
                    <a:lumMod val="85000"/>
                  </a:schemeClr>
                </a:solidFill>
                <a:effectLst/>
                <a:uLnTx/>
                <a:uFillTx/>
                <a:latin typeface="Arial"/>
              </a:rPr>
              <a:t> et </a:t>
            </a:r>
            <a:r>
              <a:rPr kumimoji="0" lang="de-DE" sz="1400" b="1" i="0" u="none" strike="noStrike" kern="1200" cap="none" spc="-1" normalizeH="0" baseline="0" noProof="0" dirty="0" err="1">
                <a:ln>
                  <a:noFill/>
                </a:ln>
                <a:solidFill>
                  <a:schemeClr val="bg1">
                    <a:lumMod val="85000"/>
                  </a:schemeClr>
                </a:solidFill>
                <a:effectLst/>
                <a:uLnTx/>
                <a:uFillTx/>
                <a:latin typeface="Arial"/>
              </a:rPr>
              <a:t>collectifs</a:t>
            </a:r>
            <a:r>
              <a:rPr kumimoji="0" lang="de-DE" sz="1400" b="1" i="0" u="none" strike="noStrike" kern="1200" cap="none" spc="-1" normalizeH="0" baseline="0" noProof="0" dirty="0">
                <a:ln>
                  <a:noFill/>
                </a:ln>
                <a:solidFill>
                  <a:schemeClr val="bg1">
                    <a:lumMod val="85000"/>
                  </a:schemeClr>
                </a:solidFill>
                <a:effectLst/>
                <a:uLnTx/>
                <a:uFillTx/>
                <a:latin typeface="Arial"/>
              </a:rPr>
              <a:t>) </a:t>
            </a:r>
            <a:r>
              <a:rPr kumimoji="0" lang="de-DE" sz="1400" b="1" i="0" u="none" strike="noStrike" kern="1200" cap="none" spc="-1" normalizeH="0" baseline="0" noProof="0" dirty="0" err="1">
                <a:ln>
                  <a:noFill/>
                </a:ln>
                <a:solidFill>
                  <a:schemeClr val="bg1">
                    <a:lumMod val="85000"/>
                  </a:schemeClr>
                </a:solidFill>
                <a:effectLst/>
                <a:uLnTx/>
                <a:uFillTx/>
                <a:latin typeface="Arial"/>
              </a:rPr>
              <a:t>aux</a:t>
            </a:r>
            <a:r>
              <a:rPr kumimoji="0" lang="de-DE" sz="1400" b="1" i="0" u="none" strike="noStrike" kern="1200" cap="none" spc="-1" normalizeH="0" baseline="0" noProof="0" dirty="0">
                <a:ln>
                  <a:noFill/>
                </a:ln>
                <a:solidFill>
                  <a:schemeClr val="bg1">
                    <a:lumMod val="85000"/>
                  </a:schemeClr>
                </a:solidFill>
                <a:effectLst/>
                <a:uLnTx/>
                <a:uFillTx/>
                <a:latin typeface="Arial"/>
              </a:rPr>
              <a:t> </a:t>
            </a:r>
            <a:r>
              <a:rPr kumimoji="0" lang="de-DE" sz="1400" b="1" i="0" u="none" strike="noStrike" kern="1200" cap="none" spc="-1" normalizeH="0" baseline="0" noProof="0" dirty="0" err="1">
                <a:ln>
                  <a:noFill/>
                </a:ln>
                <a:solidFill>
                  <a:schemeClr val="bg1">
                    <a:lumMod val="85000"/>
                  </a:schemeClr>
                </a:solidFill>
                <a:effectLst/>
                <a:uLnTx/>
                <a:uFillTx/>
                <a:latin typeface="Arial"/>
              </a:rPr>
              <a:t>personnes</a:t>
            </a:r>
            <a:r>
              <a:rPr kumimoji="0" lang="de-DE" sz="1400" b="1" i="0" u="none" strike="noStrike" kern="1200" cap="none" spc="-1" normalizeH="0" baseline="0" noProof="0" dirty="0">
                <a:ln>
                  <a:noFill/>
                </a:ln>
                <a:solidFill>
                  <a:schemeClr val="bg1">
                    <a:lumMod val="85000"/>
                  </a:schemeClr>
                </a:solidFill>
                <a:effectLst/>
                <a:uLnTx/>
                <a:uFillTx/>
                <a:latin typeface="Arial"/>
              </a:rPr>
              <a:t> malades et à </a:t>
            </a:r>
            <a:r>
              <a:rPr kumimoji="0" lang="de-DE" sz="1400" b="1" i="0" u="none" strike="noStrike" kern="1200" cap="none" spc="-1" normalizeH="0" baseline="0" noProof="0" dirty="0" err="1">
                <a:ln>
                  <a:noFill/>
                </a:ln>
                <a:solidFill>
                  <a:schemeClr val="bg1">
                    <a:lumMod val="85000"/>
                  </a:schemeClr>
                </a:solidFill>
                <a:effectLst/>
                <a:uLnTx/>
                <a:uFillTx/>
                <a:latin typeface="Arial"/>
              </a:rPr>
              <a:t>leurs</a:t>
            </a:r>
            <a:r>
              <a:rPr kumimoji="0" lang="de-DE" sz="1400" b="1" i="0" u="none" strike="noStrike" kern="1200" cap="none" spc="-1" normalizeH="0" baseline="0" noProof="0" dirty="0">
                <a:ln>
                  <a:noFill/>
                </a:ln>
                <a:solidFill>
                  <a:schemeClr val="bg1">
                    <a:lumMod val="85000"/>
                  </a:schemeClr>
                </a:solidFill>
                <a:effectLst/>
                <a:uLnTx/>
                <a:uFillTx/>
                <a:latin typeface="Arial"/>
              </a:rPr>
              <a:t> </a:t>
            </a:r>
            <a:r>
              <a:rPr kumimoji="0" lang="de-DE" sz="1400" b="1" i="0" u="none" strike="noStrike" kern="1200" cap="none" spc="-1" normalizeH="0" baseline="0" noProof="0" dirty="0" err="1">
                <a:ln>
                  <a:noFill/>
                </a:ln>
                <a:solidFill>
                  <a:schemeClr val="bg1">
                    <a:lumMod val="85000"/>
                  </a:schemeClr>
                </a:solidFill>
                <a:effectLst/>
                <a:uLnTx/>
                <a:uFillTx/>
                <a:latin typeface="Arial"/>
              </a:rPr>
              <a:t>proches</a:t>
            </a:r>
            <a:endParaRPr kumimoji="0" lang="en-US" sz="1400" b="0" i="0" u="none" strike="noStrike" kern="1200" cap="none" spc="-1" normalizeH="0" baseline="0" noProof="0" dirty="0">
              <a:ln>
                <a:noFill/>
              </a:ln>
              <a:solidFill>
                <a:schemeClr val="bg1">
                  <a:lumMod val="85000"/>
                </a:schemeClr>
              </a:solidFill>
              <a:effectLst/>
              <a:uLnTx/>
              <a:uFillTx/>
              <a:latin typeface="Calibri"/>
            </a:endParaRPr>
          </a:p>
        </p:txBody>
      </p:sp>
      <p:sp>
        <p:nvSpPr>
          <p:cNvPr id="15" name="CustomShape 7">
            <a:extLst>
              <a:ext uri="{FF2B5EF4-FFF2-40B4-BE49-F238E27FC236}">
                <a16:creationId xmlns:a16="http://schemas.microsoft.com/office/drawing/2014/main" id="{5E945965-FF64-AD66-0B93-A814281AA085}"/>
              </a:ext>
            </a:extLst>
          </p:cNvPr>
          <p:cNvSpPr/>
          <p:nvPr/>
        </p:nvSpPr>
        <p:spPr>
          <a:xfrm>
            <a:off x="10972800" y="3308371"/>
            <a:ext cx="4536384" cy="785853"/>
          </a:xfrm>
          <a:prstGeom prst="roundRect">
            <a:avLst>
              <a:gd name="adj"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e-DE" sz="1400" b="1" i="0" u="none" strike="noStrike" kern="1200" cap="none" spc="-1" normalizeH="0" baseline="0" noProof="0" dirty="0" err="1">
                <a:ln>
                  <a:noFill/>
                </a:ln>
                <a:solidFill>
                  <a:schemeClr val="bg1">
                    <a:lumMod val="85000"/>
                  </a:schemeClr>
                </a:solidFill>
                <a:effectLst/>
                <a:uLnTx/>
                <a:uFillTx/>
                <a:latin typeface="Arial"/>
              </a:rPr>
              <a:t>Partage</a:t>
            </a:r>
            <a:r>
              <a:rPr kumimoji="0" lang="de-DE" sz="1400" b="1" i="0" u="none" strike="noStrike" kern="1200" cap="none" spc="-1" normalizeH="0" baseline="0" noProof="0" dirty="0">
                <a:ln>
                  <a:noFill/>
                </a:ln>
                <a:solidFill>
                  <a:schemeClr val="bg1">
                    <a:lumMod val="85000"/>
                  </a:schemeClr>
                </a:solidFill>
                <a:effectLst/>
                <a:uLnTx/>
                <a:uFillTx/>
                <a:latin typeface="Arial"/>
              </a:rPr>
              <a:t> de </a:t>
            </a:r>
            <a:r>
              <a:rPr kumimoji="0" lang="de-DE" sz="1400" b="1" i="0" u="none" strike="noStrike" kern="1200" cap="none" spc="-1" normalizeH="0" baseline="0" noProof="0" dirty="0" err="1">
                <a:ln>
                  <a:noFill/>
                </a:ln>
                <a:solidFill>
                  <a:schemeClr val="bg1">
                    <a:lumMod val="85000"/>
                  </a:schemeClr>
                </a:solidFill>
                <a:effectLst/>
                <a:uLnTx/>
                <a:uFillTx/>
                <a:latin typeface="Arial"/>
              </a:rPr>
              <a:t>connaissances</a:t>
            </a:r>
            <a:r>
              <a:rPr kumimoji="0" lang="de-DE" sz="1400" b="1" i="0" u="none" strike="noStrike" kern="1200" cap="none" spc="-1" normalizeH="0" baseline="0" noProof="0" dirty="0">
                <a:ln>
                  <a:noFill/>
                </a:ln>
                <a:solidFill>
                  <a:schemeClr val="bg1">
                    <a:lumMod val="85000"/>
                  </a:schemeClr>
                </a:solidFill>
                <a:effectLst/>
                <a:uLnTx/>
                <a:uFillTx/>
                <a:latin typeface="Arial"/>
              </a:rPr>
              <a:t> (Information, </a:t>
            </a:r>
            <a:r>
              <a:rPr kumimoji="0" lang="de-DE" sz="1400" b="1" i="0" u="none" strike="noStrike" kern="1200" cap="none" spc="-1" normalizeH="0" baseline="0" noProof="0" dirty="0" err="1">
                <a:ln>
                  <a:noFill/>
                </a:ln>
                <a:solidFill>
                  <a:schemeClr val="bg1">
                    <a:lumMod val="85000"/>
                  </a:schemeClr>
                </a:solidFill>
                <a:effectLst/>
                <a:uLnTx/>
                <a:uFillTx/>
                <a:latin typeface="Arial"/>
              </a:rPr>
              <a:t>sensibilisation</a:t>
            </a:r>
            <a:r>
              <a:rPr kumimoji="0" lang="de-DE" sz="1400" b="1" i="0" u="none" strike="noStrike" kern="1200" cap="none" spc="-1" normalizeH="0" baseline="0" noProof="0" dirty="0">
                <a:ln>
                  <a:noFill/>
                </a:ln>
                <a:solidFill>
                  <a:schemeClr val="bg1">
                    <a:lumMod val="85000"/>
                  </a:schemeClr>
                </a:solidFill>
                <a:effectLst/>
                <a:uLnTx/>
                <a:uFillTx/>
                <a:latin typeface="Arial"/>
              </a:rPr>
              <a:t>, </a:t>
            </a:r>
            <a:r>
              <a:rPr kumimoji="0" lang="de-DE" sz="1400" b="1" i="0" u="none" strike="noStrike" kern="1200" cap="none" spc="-1" normalizeH="0" baseline="0" noProof="0" dirty="0" err="1">
                <a:ln>
                  <a:noFill/>
                </a:ln>
                <a:solidFill>
                  <a:schemeClr val="bg1">
                    <a:lumMod val="85000"/>
                  </a:schemeClr>
                </a:solidFill>
                <a:effectLst/>
                <a:uLnTx/>
                <a:uFillTx/>
                <a:latin typeface="Arial"/>
              </a:rPr>
              <a:t>communication</a:t>
            </a:r>
            <a:r>
              <a:rPr kumimoji="0" lang="de-DE" sz="1400" b="1" i="0" u="none" strike="noStrike" kern="1200" cap="none" spc="-1" normalizeH="0" baseline="0" noProof="0" dirty="0">
                <a:ln>
                  <a:noFill/>
                </a:ln>
                <a:solidFill>
                  <a:schemeClr val="bg1">
                    <a:lumMod val="85000"/>
                  </a:schemeClr>
                </a:solidFill>
                <a:effectLst/>
                <a:uLnTx/>
                <a:uFillTx/>
                <a:latin typeface="Arial"/>
              </a:rPr>
              <a:t>)</a:t>
            </a:r>
            <a:endParaRPr kumimoji="0" lang="en-US" sz="1400" b="0" i="0" u="none" strike="noStrike" kern="1200" cap="none" spc="-1" normalizeH="0" baseline="0" noProof="0" dirty="0">
              <a:ln>
                <a:noFill/>
              </a:ln>
              <a:solidFill>
                <a:schemeClr val="bg1">
                  <a:lumMod val="85000"/>
                </a:schemeClr>
              </a:solidFill>
              <a:effectLst/>
              <a:uLnTx/>
              <a:uFillTx/>
              <a:latin typeface="Calibri"/>
            </a:endParaRPr>
          </a:p>
        </p:txBody>
      </p:sp>
      <p:sp>
        <p:nvSpPr>
          <p:cNvPr id="23" name="CustomShape 16">
            <a:extLst>
              <a:ext uri="{FF2B5EF4-FFF2-40B4-BE49-F238E27FC236}">
                <a16:creationId xmlns:a16="http://schemas.microsoft.com/office/drawing/2014/main" id="{3841F6C8-1CAC-9463-7643-A34CAB0B2DA6}"/>
              </a:ext>
            </a:extLst>
          </p:cNvPr>
          <p:cNvSpPr/>
          <p:nvPr/>
        </p:nvSpPr>
        <p:spPr>
          <a:xfrm>
            <a:off x="2651162" y="2119315"/>
            <a:ext cx="13417853" cy="45719"/>
          </a:xfrm>
          <a:custGeom>
            <a:avLst/>
            <a:gdLst/>
            <a:ahLst/>
            <a:cxnLst/>
            <a:rect l="l" t="t" r="r" b="b"/>
            <a:pathLst>
              <a:path w="21600" h="21600">
                <a:moveTo>
                  <a:pt x="0" y="0"/>
                </a:moveTo>
                <a:lnTo>
                  <a:pt x="21600" y="21600"/>
                </a:lnTo>
              </a:path>
            </a:pathLst>
          </a:custGeom>
          <a:noFill/>
          <a:ln w="38160">
            <a:solidFill>
              <a:schemeClr val="tx1">
                <a:lumMod val="75000"/>
                <a:lumOff val="25000"/>
              </a:schemeClr>
            </a:solidFill>
            <a:tailEnd type="triangle" w="med" len="med"/>
          </a:ln>
        </p:spPr>
        <p:style>
          <a:lnRef idx="1">
            <a:schemeClr val="accent1"/>
          </a:lnRef>
          <a:fillRef idx="0">
            <a:schemeClr val="accent1"/>
          </a:fillRef>
          <a:effectRef idx="0">
            <a:schemeClr val="accent1"/>
          </a:effectRef>
          <a:fontRef idx="minor"/>
        </p:style>
      </p:sp>
      <p:cxnSp>
        <p:nvCxnSpPr>
          <p:cNvPr id="30" name="Connecteur droit 29">
            <a:extLst>
              <a:ext uri="{FF2B5EF4-FFF2-40B4-BE49-F238E27FC236}">
                <a16:creationId xmlns:a16="http://schemas.microsoft.com/office/drawing/2014/main" id="{2BA30935-FD5D-0C5D-F047-575E7DDB8F32}"/>
              </a:ext>
            </a:extLst>
          </p:cNvPr>
          <p:cNvCxnSpPr>
            <a:cxnSpLocks/>
          </p:cNvCxnSpPr>
          <p:nvPr/>
        </p:nvCxnSpPr>
        <p:spPr>
          <a:xfrm flipH="1">
            <a:off x="5181600" y="1569917"/>
            <a:ext cx="85385" cy="7459783"/>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37" name="Graphique 36" descr="Télescope avec un remplissage uni">
            <a:extLst>
              <a:ext uri="{FF2B5EF4-FFF2-40B4-BE49-F238E27FC236}">
                <a16:creationId xmlns:a16="http://schemas.microsoft.com/office/drawing/2014/main" id="{89ACAC81-4105-5BB5-CFF6-AFFE3B1AB0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10080" y="2209569"/>
            <a:ext cx="914400" cy="914400"/>
          </a:xfrm>
          <a:prstGeom prst="rect">
            <a:avLst/>
          </a:prstGeom>
        </p:spPr>
      </p:pic>
      <p:pic>
        <p:nvPicPr>
          <p:cNvPr id="39" name="Graphique 38" descr="Soin avec un remplissage uni">
            <a:extLst>
              <a:ext uri="{FF2B5EF4-FFF2-40B4-BE49-F238E27FC236}">
                <a16:creationId xmlns:a16="http://schemas.microsoft.com/office/drawing/2014/main" id="{49B601A1-1439-8F88-781B-8B4E4EB46A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77281" y="2322266"/>
            <a:ext cx="914400" cy="914400"/>
          </a:xfrm>
          <a:prstGeom prst="rect">
            <a:avLst/>
          </a:prstGeom>
        </p:spPr>
      </p:pic>
      <p:pic>
        <p:nvPicPr>
          <p:cNvPr id="41" name="Graphique 40" descr="Mégaphone1 avec un remplissage uni">
            <a:extLst>
              <a:ext uri="{FF2B5EF4-FFF2-40B4-BE49-F238E27FC236}">
                <a16:creationId xmlns:a16="http://schemas.microsoft.com/office/drawing/2014/main" id="{A49556F9-C298-6B09-EDBB-550115048C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987204" y="2301770"/>
            <a:ext cx="914400" cy="914400"/>
          </a:xfrm>
          <a:prstGeom prst="rect">
            <a:avLst/>
          </a:prstGeom>
        </p:spPr>
      </p:pic>
      <p:sp>
        <p:nvSpPr>
          <p:cNvPr id="42" name="ZoneTexte 41">
            <a:extLst>
              <a:ext uri="{FF2B5EF4-FFF2-40B4-BE49-F238E27FC236}">
                <a16:creationId xmlns:a16="http://schemas.microsoft.com/office/drawing/2014/main" id="{C622271C-848D-F128-4C22-138A6B67CC5B}"/>
              </a:ext>
            </a:extLst>
          </p:cNvPr>
          <p:cNvSpPr txBox="1"/>
          <p:nvPr/>
        </p:nvSpPr>
        <p:spPr>
          <a:xfrm>
            <a:off x="2201032" y="4456706"/>
            <a:ext cx="2877228" cy="2862322"/>
          </a:xfrm>
          <a:prstGeom prst="rect">
            <a:avLst/>
          </a:prstGeom>
          <a:noFill/>
        </p:spPr>
        <p:txBody>
          <a:bodyPr wrap="square" rtlCol="0">
            <a:spAutoFit/>
          </a:bodyPr>
          <a:lstStyle/>
          <a:p>
            <a:pPr marL="285750" indent="-285750">
              <a:buClr>
                <a:srgbClr val="03AD8D"/>
              </a:buClr>
              <a:buFont typeface="Arial" panose="020B0604020202020204" pitchFamily="34" charset="0"/>
              <a:buChar char="•"/>
            </a:pPr>
            <a:r>
              <a:rPr lang="fr-CH" sz="2000" dirty="0"/>
              <a:t>Actions de prévention des maladies chroniques</a:t>
            </a:r>
          </a:p>
          <a:p>
            <a:pPr marL="285750" indent="-285750">
              <a:buFont typeface="Arial" panose="020B0604020202020204" pitchFamily="34" charset="0"/>
              <a:buChar char="•"/>
            </a:pPr>
            <a:endParaRPr lang="fr-CH" sz="2000" dirty="0"/>
          </a:p>
          <a:p>
            <a:pPr marL="285750" indent="-285750">
              <a:buClr>
                <a:srgbClr val="03AD8D"/>
              </a:buClr>
              <a:buFont typeface="Arial" panose="020B0604020202020204" pitchFamily="34" charset="0"/>
              <a:buChar char="•"/>
            </a:pPr>
            <a:r>
              <a:rPr lang="fr-CH" sz="2000" dirty="0"/>
              <a:t>Actions de prévention et dépistage </a:t>
            </a:r>
          </a:p>
          <a:p>
            <a:pPr marL="466725" lvl="1" indent="-285750">
              <a:buClr>
                <a:srgbClr val="03AD8D"/>
              </a:buClr>
              <a:buSzPct val="74000"/>
              <a:buFont typeface="Arial" panose="020B0604020202020204" pitchFamily="34" charset="0"/>
              <a:buChar char="→"/>
            </a:pPr>
            <a:r>
              <a:rPr lang="fr-CH" sz="2000" dirty="0"/>
              <a:t>SAOS + BPCO</a:t>
            </a:r>
          </a:p>
          <a:p>
            <a:pPr marL="466725" lvl="1" indent="-285750">
              <a:buClr>
                <a:srgbClr val="03AD8D"/>
              </a:buClr>
              <a:buSzPct val="74000"/>
              <a:buFont typeface="Arial" panose="020B0604020202020204" pitchFamily="34" charset="0"/>
              <a:buChar char="→"/>
            </a:pPr>
            <a:r>
              <a:rPr lang="fr-CH" sz="2000" dirty="0"/>
              <a:t>Diabète</a:t>
            </a:r>
          </a:p>
          <a:p>
            <a:pPr marL="466725" lvl="1" indent="-285750">
              <a:buClr>
                <a:srgbClr val="03AD8D"/>
              </a:buClr>
              <a:buSzPct val="74000"/>
              <a:buFont typeface="Arial" panose="020B0604020202020204" pitchFamily="34" charset="0"/>
              <a:buChar char="→"/>
            </a:pPr>
            <a:r>
              <a:rPr lang="fr-CH" sz="2000" dirty="0"/>
              <a:t>Cancer</a:t>
            </a:r>
          </a:p>
        </p:txBody>
      </p:sp>
      <p:sp>
        <p:nvSpPr>
          <p:cNvPr id="43" name="ZoneTexte 42">
            <a:extLst>
              <a:ext uri="{FF2B5EF4-FFF2-40B4-BE49-F238E27FC236}">
                <a16:creationId xmlns:a16="http://schemas.microsoft.com/office/drawing/2014/main" id="{7D16A7AA-513F-0BF6-D97D-BFD55390BD3D}"/>
              </a:ext>
            </a:extLst>
          </p:cNvPr>
          <p:cNvSpPr txBox="1"/>
          <p:nvPr/>
        </p:nvSpPr>
        <p:spPr>
          <a:xfrm>
            <a:off x="6338667" y="4440189"/>
            <a:ext cx="2877228" cy="4524315"/>
          </a:xfrm>
          <a:prstGeom prst="rect">
            <a:avLst/>
          </a:prstGeom>
          <a:noFill/>
        </p:spPr>
        <p:txBody>
          <a:bodyPr wrap="square" rtlCol="0">
            <a:spAutoFit/>
          </a:bodyPr>
          <a:lstStyle/>
          <a:p>
            <a:pPr marL="285750" indent="-285750">
              <a:buClr>
                <a:srgbClr val="03AD8D"/>
              </a:buClr>
              <a:buFont typeface="Arial" panose="020B0604020202020204" pitchFamily="34" charset="0"/>
              <a:buChar char="•"/>
            </a:pPr>
            <a:r>
              <a:rPr lang="fr-CH" dirty="0">
                <a:solidFill>
                  <a:schemeClr val="bg1">
                    <a:lumMod val="85000"/>
                  </a:schemeClr>
                </a:solidFill>
              </a:rPr>
              <a:t>Consultations et soins spécialisés</a:t>
            </a:r>
          </a:p>
          <a:p>
            <a:pPr marL="285750" indent="-285750">
              <a:buClr>
                <a:srgbClr val="03AD8D"/>
              </a:buClr>
              <a:buFont typeface="Arial" panose="020B0604020202020204" pitchFamily="34" charset="0"/>
              <a:buChar char="•"/>
            </a:pPr>
            <a:endParaRPr lang="fr-CH" dirty="0">
              <a:solidFill>
                <a:schemeClr val="bg1">
                  <a:lumMod val="85000"/>
                </a:schemeClr>
              </a:solidFill>
            </a:endParaRPr>
          </a:p>
          <a:p>
            <a:pPr marL="285750" indent="-285750">
              <a:buClr>
                <a:srgbClr val="03AD8D"/>
              </a:buClr>
              <a:buFont typeface="Arial" panose="020B0604020202020204" pitchFamily="34" charset="0"/>
              <a:buChar char="•"/>
            </a:pPr>
            <a:r>
              <a:rPr lang="fr-CH" dirty="0">
                <a:solidFill>
                  <a:schemeClr val="bg1">
                    <a:lumMod val="85000"/>
                  </a:schemeClr>
                </a:solidFill>
              </a:rPr>
              <a:t>Location et vente d’appareils et matériel, soutien technique</a:t>
            </a:r>
          </a:p>
          <a:p>
            <a:pPr marL="285750" indent="-285750">
              <a:buClr>
                <a:srgbClr val="03AD8D"/>
              </a:buClr>
              <a:buFont typeface="Arial" panose="020B0604020202020204" pitchFamily="34" charset="0"/>
              <a:buChar char="•"/>
            </a:pPr>
            <a:endParaRPr lang="fr-CH" dirty="0">
              <a:solidFill>
                <a:schemeClr val="bg1">
                  <a:lumMod val="85000"/>
                </a:schemeClr>
              </a:solidFill>
            </a:endParaRPr>
          </a:p>
          <a:p>
            <a:pPr marL="285750" indent="-285750">
              <a:buClr>
                <a:srgbClr val="03AD8D"/>
              </a:buClr>
              <a:buFont typeface="Arial" panose="020B0604020202020204" pitchFamily="34" charset="0"/>
              <a:buChar char="•"/>
            </a:pPr>
            <a:r>
              <a:rPr lang="fr-CH" dirty="0">
                <a:solidFill>
                  <a:schemeClr val="bg1">
                    <a:lumMod val="85000"/>
                  </a:schemeClr>
                </a:solidFill>
              </a:rPr>
              <a:t>Conseil et soutien psychosocial</a:t>
            </a:r>
          </a:p>
          <a:p>
            <a:pPr marL="285750" indent="-285750">
              <a:buClr>
                <a:srgbClr val="03AD8D"/>
              </a:buClr>
              <a:buFont typeface="Arial" panose="020B0604020202020204" pitchFamily="34" charset="0"/>
              <a:buChar char="•"/>
            </a:pPr>
            <a:endParaRPr lang="fr-CH" dirty="0">
              <a:solidFill>
                <a:schemeClr val="bg1">
                  <a:lumMod val="85000"/>
                </a:schemeClr>
              </a:solidFill>
            </a:endParaRPr>
          </a:p>
          <a:p>
            <a:pPr marL="285750" indent="-285750">
              <a:buClr>
                <a:srgbClr val="03AD8D"/>
              </a:buClr>
              <a:buFont typeface="Arial" panose="020B0604020202020204" pitchFamily="34" charset="0"/>
              <a:buChar char="•"/>
            </a:pPr>
            <a:r>
              <a:rPr lang="fr-CH" dirty="0">
                <a:solidFill>
                  <a:schemeClr val="bg1">
                    <a:lumMod val="85000"/>
                  </a:schemeClr>
                </a:solidFill>
              </a:rPr>
              <a:t>Soutien financier</a:t>
            </a:r>
          </a:p>
          <a:p>
            <a:pPr marL="285750" indent="-285750">
              <a:buClr>
                <a:srgbClr val="03AD8D"/>
              </a:buClr>
              <a:buFont typeface="Arial" panose="020B0604020202020204" pitchFamily="34" charset="0"/>
              <a:buChar char="•"/>
            </a:pPr>
            <a:endParaRPr lang="fr-CH" dirty="0">
              <a:solidFill>
                <a:schemeClr val="bg1">
                  <a:lumMod val="85000"/>
                </a:schemeClr>
              </a:solidFill>
            </a:endParaRPr>
          </a:p>
          <a:p>
            <a:pPr marL="285750" indent="-285750">
              <a:buClr>
                <a:srgbClr val="03AD8D"/>
              </a:buClr>
              <a:buFont typeface="Arial" panose="020B0604020202020204" pitchFamily="34" charset="0"/>
              <a:buChar char="•"/>
            </a:pPr>
            <a:r>
              <a:rPr lang="fr-CH" dirty="0">
                <a:solidFill>
                  <a:schemeClr val="bg1">
                    <a:lumMod val="85000"/>
                  </a:schemeClr>
                </a:solidFill>
              </a:rPr>
              <a:t>Cours et groupes d’échanges </a:t>
            </a:r>
          </a:p>
          <a:p>
            <a:pPr marL="285750" indent="-285750">
              <a:buClr>
                <a:srgbClr val="03AD8D"/>
              </a:buClr>
              <a:buFont typeface="Arial" panose="020B0604020202020204" pitchFamily="34" charset="0"/>
              <a:buChar char="•"/>
            </a:pPr>
            <a:endParaRPr lang="fr-CH" dirty="0">
              <a:solidFill>
                <a:schemeClr val="bg1">
                  <a:lumMod val="85000"/>
                </a:schemeClr>
              </a:solidFill>
            </a:endParaRPr>
          </a:p>
          <a:p>
            <a:pPr marL="285750" indent="-285750">
              <a:buClr>
                <a:srgbClr val="03AD8D"/>
              </a:buClr>
              <a:buFont typeface="Arial" panose="020B0604020202020204" pitchFamily="34" charset="0"/>
              <a:buChar char="•"/>
            </a:pPr>
            <a:r>
              <a:rPr lang="fr-CH" dirty="0">
                <a:solidFill>
                  <a:schemeClr val="bg1">
                    <a:lumMod val="85000"/>
                  </a:schemeClr>
                </a:solidFill>
              </a:rPr>
              <a:t>Soutien juridique</a:t>
            </a:r>
          </a:p>
        </p:txBody>
      </p:sp>
      <p:sp>
        <p:nvSpPr>
          <p:cNvPr id="45" name="ZoneTexte 44">
            <a:extLst>
              <a:ext uri="{FF2B5EF4-FFF2-40B4-BE49-F238E27FC236}">
                <a16:creationId xmlns:a16="http://schemas.microsoft.com/office/drawing/2014/main" id="{013C62A8-D7B2-C8FA-3829-747541B76A68}"/>
              </a:ext>
            </a:extLst>
          </p:cNvPr>
          <p:cNvSpPr txBox="1"/>
          <p:nvPr/>
        </p:nvSpPr>
        <p:spPr>
          <a:xfrm>
            <a:off x="12083728" y="4489081"/>
            <a:ext cx="2877228" cy="3139321"/>
          </a:xfrm>
          <a:prstGeom prst="rect">
            <a:avLst/>
          </a:prstGeom>
          <a:noFill/>
        </p:spPr>
        <p:txBody>
          <a:bodyPr wrap="square" rtlCol="0">
            <a:spAutoFit/>
          </a:bodyPr>
          <a:lstStyle/>
          <a:p>
            <a:pPr marL="285750" indent="-285750">
              <a:buClr>
                <a:srgbClr val="03AD8D"/>
              </a:buClr>
              <a:buFont typeface="Arial" panose="020B0604020202020204" pitchFamily="34" charset="0"/>
              <a:buChar char="•"/>
            </a:pPr>
            <a:r>
              <a:rPr lang="fr-CH" dirty="0">
                <a:solidFill>
                  <a:schemeClr val="bg1">
                    <a:lumMod val="85000"/>
                  </a:schemeClr>
                </a:solidFill>
              </a:rPr>
              <a:t>Relai des campagnes nationales au niveau cantonal </a:t>
            </a:r>
          </a:p>
          <a:p>
            <a:pPr marL="285750" indent="-285750">
              <a:buClr>
                <a:srgbClr val="03AD8D"/>
              </a:buClr>
              <a:buFont typeface="Arial" panose="020B0604020202020204" pitchFamily="34" charset="0"/>
              <a:buChar char="•"/>
            </a:pPr>
            <a:endParaRPr lang="fr-CH" dirty="0">
              <a:solidFill>
                <a:schemeClr val="bg1">
                  <a:lumMod val="85000"/>
                </a:schemeClr>
              </a:solidFill>
            </a:endParaRPr>
          </a:p>
          <a:p>
            <a:pPr marL="285750" indent="-285750">
              <a:buClr>
                <a:srgbClr val="03AD8D"/>
              </a:buClr>
              <a:buFont typeface="Arial" panose="020B0604020202020204" pitchFamily="34" charset="0"/>
              <a:buChar char="•"/>
            </a:pPr>
            <a:r>
              <a:rPr lang="fr-CH" dirty="0">
                <a:solidFill>
                  <a:schemeClr val="bg1">
                    <a:lumMod val="85000"/>
                  </a:schemeClr>
                </a:solidFill>
              </a:rPr>
              <a:t>Manifestations et conférences </a:t>
            </a:r>
          </a:p>
          <a:p>
            <a:pPr marL="285750" indent="-285750">
              <a:buClr>
                <a:srgbClr val="03AD8D"/>
              </a:buClr>
              <a:buFont typeface="Arial" panose="020B0604020202020204" pitchFamily="34" charset="0"/>
              <a:buChar char="•"/>
            </a:pPr>
            <a:endParaRPr lang="fr-CH" dirty="0">
              <a:solidFill>
                <a:schemeClr val="bg1">
                  <a:lumMod val="85000"/>
                </a:schemeClr>
              </a:solidFill>
            </a:endParaRPr>
          </a:p>
          <a:p>
            <a:pPr marL="285750" indent="-285750">
              <a:buClr>
                <a:srgbClr val="03AD8D"/>
              </a:buClr>
              <a:buFont typeface="Arial" panose="020B0604020202020204" pitchFamily="34" charset="0"/>
              <a:buChar char="•"/>
            </a:pPr>
            <a:r>
              <a:rPr lang="fr-CH" dirty="0">
                <a:solidFill>
                  <a:schemeClr val="bg1">
                    <a:lumMod val="85000"/>
                  </a:schemeClr>
                </a:solidFill>
              </a:rPr>
              <a:t>Actions ciblées de prévention </a:t>
            </a:r>
          </a:p>
          <a:p>
            <a:pPr marL="285750" indent="-285750">
              <a:buClr>
                <a:srgbClr val="03AD8D"/>
              </a:buClr>
              <a:buFont typeface="Arial" panose="020B0604020202020204" pitchFamily="34" charset="0"/>
              <a:buChar char="•"/>
            </a:pPr>
            <a:endParaRPr lang="fr-CH" dirty="0">
              <a:solidFill>
                <a:schemeClr val="bg1">
                  <a:lumMod val="85000"/>
                </a:schemeClr>
              </a:solidFill>
            </a:endParaRPr>
          </a:p>
          <a:p>
            <a:pPr>
              <a:buClr>
                <a:srgbClr val="03AD8D"/>
              </a:buClr>
            </a:pPr>
            <a:endParaRPr lang="fr-CH" dirty="0">
              <a:solidFill>
                <a:schemeClr val="bg1">
                  <a:lumMod val="85000"/>
                </a:schemeClr>
              </a:solidFill>
            </a:endParaRPr>
          </a:p>
        </p:txBody>
      </p:sp>
    </p:spTree>
    <p:extLst>
      <p:ext uri="{BB962C8B-B14F-4D97-AF65-F5344CB8AC3E}">
        <p14:creationId xmlns:p14="http://schemas.microsoft.com/office/powerpoint/2010/main" val="1579597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que 11" descr="Télescope avec un remplissage uni">
            <a:extLst>
              <a:ext uri="{FF2B5EF4-FFF2-40B4-BE49-F238E27FC236}">
                <a16:creationId xmlns:a16="http://schemas.microsoft.com/office/drawing/2014/main" id="{F973A4E3-B154-4BCD-D7A3-D7F4392EA9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931681">
            <a:off x="-437998" y="7168643"/>
            <a:ext cx="4590872" cy="4590872"/>
          </a:xfrm>
          <a:prstGeom prst="rect">
            <a:avLst/>
          </a:prstGeom>
        </p:spPr>
      </p:pic>
      <p:sp>
        <p:nvSpPr>
          <p:cNvPr id="13" name="Rectangle 12">
            <a:extLst>
              <a:ext uri="{FF2B5EF4-FFF2-40B4-BE49-F238E27FC236}">
                <a16:creationId xmlns:a16="http://schemas.microsoft.com/office/drawing/2014/main" id="{66FBB32E-E864-7464-1248-5F2E42C33F39}"/>
              </a:ext>
            </a:extLst>
          </p:cNvPr>
          <p:cNvSpPr/>
          <p:nvPr/>
        </p:nvSpPr>
        <p:spPr>
          <a:xfrm>
            <a:off x="7924800" y="662106"/>
            <a:ext cx="9268565" cy="370169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tx1">
                  <a:lumMod val="75000"/>
                  <a:lumOff val="25000"/>
                </a:schemeClr>
              </a:solidFill>
            </a:endParaRPr>
          </a:p>
        </p:txBody>
      </p:sp>
      <p:pic>
        <p:nvPicPr>
          <p:cNvPr id="15" name="Image 14" descr="Une image contenant Graphique, art, graphisme, conception&#10;&#10;Description générée automatiquement">
            <a:extLst>
              <a:ext uri="{FF2B5EF4-FFF2-40B4-BE49-F238E27FC236}">
                <a16:creationId xmlns:a16="http://schemas.microsoft.com/office/drawing/2014/main" id="{B6F8B2D8-ADFC-7271-47AD-F7985E3A4E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0096" y="908907"/>
            <a:ext cx="670812" cy="633659"/>
          </a:xfrm>
          <a:prstGeom prst="rect">
            <a:avLst/>
          </a:prstGeom>
        </p:spPr>
      </p:pic>
      <p:sp>
        <p:nvSpPr>
          <p:cNvPr id="16" name="ZoneTexte 15">
            <a:extLst>
              <a:ext uri="{FF2B5EF4-FFF2-40B4-BE49-F238E27FC236}">
                <a16:creationId xmlns:a16="http://schemas.microsoft.com/office/drawing/2014/main" id="{581F3950-0637-5801-BA64-D541C869A626}"/>
              </a:ext>
            </a:extLst>
          </p:cNvPr>
          <p:cNvSpPr txBox="1"/>
          <p:nvPr/>
        </p:nvSpPr>
        <p:spPr>
          <a:xfrm>
            <a:off x="11265458" y="1058042"/>
            <a:ext cx="4507942" cy="738664"/>
          </a:xfrm>
          <a:prstGeom prst="rect">
            <a:avLst/>
          </a:prstGeom>
          <a:noFill/>
        </p:spPr>
        <p:txBody>
          <a:bodyPr wrap="square" rtlCol="0">
            <a:spAutoFit/>
          </a:bodyPr>
          <a:lstStyle/>
          <a:p>
            <a:r>
              <a:rPr lang="fr-CH" sz="2400" b="1" i="0" u="none" strike="noStrike" baseline="0" dirty="0">
                <a:solidFill>
                  <a:srgbClr val="FF0000"/>
                </a:solidFill>
                <a:latin typeface="NewsGothicMT"/>
              </a:rPr>
              <a:t>Dépister et prévenir le diabète</a:t>
            </a:r>
            <a:endParaRPr lang="fr-CH" sz="2400" b="1" dirty="0">
              <a:solidFill>
                <a:srgbClr val="FF0000"/>
              </a:solidFill>
            </a:endParaRPr>
          </a:p>
          <a:p>
            <a:pPr algn="just"/>
            <a:endParaRPr lang="fr-CH" dirty="0"/>
          </a:p>
        </p:txBody>
      </p:sp>
      <p:sp>
        <p:nvSpPr>
          <p:cNvPr id="17" name="ZoneTexte 16">
            <a:extLst>
              <a:ext uri="{FF2B5EF4-FFF2-40B4-BE49-F238E27FC236}">
                <a16:creationId xmlns:a16="http://schemas.microsoft.com/office/drawing/2014/main" id="{F7B15E89-73E7-7699-D49E-02A7514BB5FE}"/>
              </a:ext>
            </a:extLst>
          </p:cNvPr>
          <p:cNvSpPr txBox="1"/>
          <p:nvPr/>
        </p:nvSpPr>
        <p:spPr>
          <a:xfrm>
            <a:off x="8856665" y="2006051"/>
            <a:ext cx="5467493" cy="1477328"/>
          </a:xfrm>
          <a:prstGeom prst="rect">
            <a:avLst/>
          </a:prstGeom>
          <a:noFill/>
        </p:spPr>
        <p:txBody>
          <a:bodyPr wrap="square" rtlCol="0">
            <a:spAutoFit/>
          </a:bodyPr>
          <a:lstStyle/>
          <a:p>
            <a:r>
              <a:rPr lang="fr-CH" dirty="0"/>
              <a:t>Tests de glycémie</a:t>
            </a:r>
          </a:p>
          <a:p>
            <a:r>
              <a:rPr lang="fr-CH" dirty="0"/>
              <a:t>Tests en ligne : </a:t>
            </a:r>
            <a:r>
              <a:rPr lang="fr-CH" dirty="0">
                <a:solidFill>
                  <a:srgbClr val="03AD8D"/>
                </a:solidFill>
                <a:hlinkClick r:id="rId5">
                  <a:extLst>
                    <a:ext uri="{A12FA001-AC4F-418D-AE19-62706E023703}">
                      <ahyp:hlinkClr xmlns:ahyp="http://schemas.microsoft.com/office/drawing/2018/hyperlinkcolor" val="tx"/>
                    </a:ext>
                  </a:extLst>
                </a:hlinkClick>
              </a:rPr>
              <a:t>https://www.diabetesschweiz.ch/</a:t>
            </a:r>
            <a:endParaRPr lang="fr-CH" dirty="0">
              <a:solidFill>
                <a:srgbClr val="03AD8D"/>
              </a:solidFill>
            </a:endParaRPr>
          </a:p>
          <a:p>
            <a:endParaRPr lang="fr-CH" dirty="0"/>
          </a:p>
          <a:p>
            <a:r>
              <a:rPr lang="fr-CH" dirty="0">
                <a:sym typeface="Wingdings" panose="05000000000000000000" pitchFamily="2" charset="2"/>
              </a:rPr>
              <a:t>Consultez </a:t>
            </a:r>
            <a:r>
              <a:rPr lang="fr-CH" dirty="0">
                <a:solidFill>
                  <a:srgbClr val="029874"/>
                </a:solidFill>
                <a:sym typeface="Wingdings" panose="05000000000000000000" pitchFamily="2" charset="2"/>
                <a:hlinkClick r:id="rId6">
                  <a:extLst>
                    <a:ext uri="{A12FA001-AC4F-418D-AE19-62706E023703}">
                      <ahyp:hlinkClr xmlns:ahyp="http://schemas.microsoft.com/office/drawing/2018/hyperlinkcolor" val="tx"/>
                    </a:ext>
                  </a:extLst>
                </a:hlinkClick>
              </a:rPr>
              <a:t>www.diabetefribourg.ch</a:t>
            </a:r>
            <a:r>
              <a:rPr lang="fr-CH" dirty="0">
                <a:solidFill>
                  <a:srgbClr val="029874"/>
                </a:solidFill>
                <a:sym typeface="Wingdings" panose="05000000000000000000" pitchFamily="2" charset="2"/>
              </a:rPr>
              <a:t> </a:t>
            </a:r>
            <a:r>
              <a:rPr lang="fr-CH" dirty="0">
                <a:sym typeface="Wingdings" panose="05000000000000000000" pitchFamily="2" charset="2"/>
              </a:rPr>
              <a:t>pour les prochaines actions de sensibilisation et dépistages gratuits</a:t>
            </a:r>
            <a:endParaRPr lang="fr-CH" dirty="0"/>
          </a:p>
        </p:txBody>
      </p:sp>
      <p:sp>
        <p:nvSpPr>
          <p:cNvPr id="18" name="Rectangle 17">
            <a:extLst>
              <a:ext uri="{FF2B5EF4-FFF2-40B4-BE49-F238E27FC236}">
                <a16:creationId xmlns:a16="http://schemas.microsoft.com/office/drawing/2014/main" id="{29F646B9-A0C7-50A9-CC56-0C5277F077B2}"/>
              </a:ext>
            </a:extLst>
          </p:cNvPr>
          <p:cNvSpPr/>
          <p:nvPr/>
        </p:nvSpPr>
        <p:spPr>
          <a:xfrm>
            <a:off x="838201" y="3785057"/>
            <a:ext cx="8288676" cy="3644443"/>
          </a:xfrm>
          <a:prstGeom prst="rect">
            <a:avLst/>
          </a:prstGeom>
          <a:solidFill>
            <a:schemeClr val="bg1"/>
          </a:solidFill>
          <a:ln>
            <a:solidFill>
              <a:srgbClr val="029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tx1">
                  <a:lumMod val="75000"/>
                  <a:lumOff val="25000"/>
                </a:schemeClr>
              </a:solidFill>
            </a:endParaRPr>
          </a:p>
        </p:txBody>
      </p:sp>
      <p:sp>
        <p:nvSpPr>
          <p:cNvPr id="20" name="ZoneTexte 19">
            <a:extLst>
              <a:ext uri="{FF2B5EF4-FFF2-40B4-BE49-F238E27FC236}">
                <a16:creationId xmlns:a16="http://schemas.microsoft.com/office/drawing/2014/main" id="{A18F9E96-EFDD-0D03-CFAC-6F69D99D19B6}"/>
              </a:ext>
            </a:extLst>
          </p:cNvPr>
          <p:cNvSpPr txBox="1"/>
          <p:nvPr/>
        </p:nvSpPr>
        <p:spPr>
          <a:xfrm>
            <a:off x="2023841" y="4042686"/>
            <a:ext cx="6426987" cy="738664"/>
          </a:xfrm>
          <a:prstGeom prst="rect">
            <a:avLst/>
          </a:prstGeom>
          <a:noFill/>
        </p:spPr>
        <p:txBody>
          <a:bodyPr wrap="square" rtlCol="0">
            <a:spAutoFit/>
          </a:bodyPr>
          <a:lstStyle/>
          <a:p>
            <a:r>
              <a:rPr lang="fr-CH" sz="2400" b="1" dirty="0">
                <a:solidFill>
                  <a:srgbClr val="029874"/>
                </a:solidFill>
                <a:latin typeface="NewsGothicMT"/>
              </a:rPr>
              <a:t>Dépister et prévenir les maladies respiratoires </a:t>
            </a:r>
            <a:endParaRPr lang="fr-CH" sz="2400" b="1" dirty="0">
              <a:solidFill>
                <a:srgbClr val="029874"/>
              </a:solidFill>
            </a:endParaRPr>
          </a:p>
          <a:p>
            <a:pPr algn="just"/>
            <a:endParaRPr lang="fr-CH" dirty="0"/>
          </a:p>
        </p:txBody>
      </p:sp>
      <p:sp>
        <p:nvSpPr>
          <p:cNvPr id="21" name="ZoneTexte 20">
            <a:extLst>
              <a:ext uri="{FF2B5EF4-FFF2-40B4-BE49-F238E27FC236}">
                <a16:creationId xmlns:a16="http://schemas.microsoft.com/office/drawing/2014/main" id="{2C991B70-DAD4-43A2-FEE5-451128D2CD7D}"/>
              </a:ext>
            </a:extLst>
          </p:cNvPr>
          <p:cNvSpPr txBox="1"/>
          <p:nvPr/>
        </p:nvSpPr>
        <p:spPr>
          <a:xfrm>
            <a:off x="1073886" y="5038979"/>
            <a:ext cx="5436804" cy="1754326"/>
          </a:xfrm>
          <a:prstGeom prst="rect">
            <a:avLst/>
          </a:prstGeom>
          <a:noFill/>
        </p:spPr>
        <p:txBody>
          <a:bodyPr wrap="square" rtlCol="0">
            <a:spAutoFit/>
          </a:bodyPr>
          <a:lstStyle/>
          <a:p>
            <a:r>
              <a:rPr lang="fr-CH" dirty="0"/>
              <a:t>Sensibilisation à la BPCO et spirométries gratuites</a:t>
            </a:r>
          </a:p>
          <a:p>
            <a:r>
              <a:rPr lang="fr-CH" dirty="0"/>
              <a:t>Tests d’apnée du syndrome d’apnée du sommeil (SAOS)</a:t>
            </a:r>
            <a:endParaRPr lang="fr-CH" dirty="0">
              <a:solidFill>
                <a:srgbClr val="03AD8D"/>
              </a:solidFill>
            </a:endParaRPr>
          </a:p>
          <a:p>
            <a:endParaRPr lang="fr-CH" dirty="0">
              <a:sym typeface="Wingdings" panose="05000000000000000000" pitchFamily="2" charset="2"/>
            </a:endParaRPr>
          </a:p>
          <a:p>
            <a:r>
              <a:rPr lang="fr-CH" dirty="0">
                <a:sym typeface="Wingdings" panose="05000000000000000000" pitchFamily="2" charset="2"/>
              </a:rPr>
              <a:t>Consultez </a:t>
            </a:r>
            <a:r>
              <a:rPr lang="fr-CH" dirty="0"/>
              <a:t> </a:t>
            </a:r>
            <a:r>
              <a:rPr lang="fr-CH" dirty="0">
                <a:solidFill>
                  <a:srgbClr val="03AD8D"/>
                </a:solidFill>
                <a:hlinkClick r:id="rId7">
                  <a:extLst>
                    <a:ext uri="{A12FA001-AC4F-418D-AE19-62706E023703}">
                      <ahyp:hlinkClr xmlns:ahyp="http://schemas.microsoft.com/office/drawing/2018/hyperlinkcolor" val="tx"/>
                    </a:ext>
                  </a:extLst>
                </a:hlinkClick>
              </a:rPr>
              <a:t>https://liguepulmonaire.ch</a:t>
            </a:r>
            <a:r>
              <a:rPr lang="fr-CH" dirty="0">
                <a:sym typeface="Wingdings" panose="05000000000000000000" pitchFamily="2" charset="2"/>
              </a:rPr>
              <a:t> pour les prochaines actions de sensibilisation et dépistages gratuits</a:t>
            </a:r>
            <a:endParaRPr lang="fr-CH" dirty="0"/>
          </a:p>
        </p:txBody>
      </p:sp>
      <p:pic>
        <p:nvPicPr>
          <p:cNvPr id="23" name="Image 22" descr="Une image contenant Graphique, symbole, Police, clipart&#10;&#10;Description générée automatiquement">
            <a:extLst>
              <a:ext uri="{FF2B5EF4-FFF2-40B4-BE49-F238E27FC236}">
                <a16:creationId xmlns:a16="http://schemas.microsoft.com/office/drawing/2014/main" id="{0445A6A5-E1AD-A3B1-CA27-36850B0036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5115" y="4052352"/>
            <a:ext cx="605304" cy="605304"/>
          </a:xfrm>
          <a:prstGeom prst="rect">
            <a:avLst/>
          </a:prstGeom>
        </p:spPr>
      </p:pic>
      <p:sp>
        <p:nvSpPr>
          <p:cNvPr id="24" name="Rectangle 23">
            <a:extLst>
              <a:ext uri="{FF2B5EF4-FFF2-40B4-BE49-F238E27FC236}">
                <a16:creationId xmlns:a16="http://schemas.microsoft.com/office/drawing/2014/main" id="{6593A3A1-C051-AF4A-D323-93C344500352}"/>
              </a:ext>
            </a:extLst>
          </p:cNvPr>
          <p:cNvSpPr/>
          <p:nvPr/>
        </p:nvSpPr>
        <p:spPr>
          <a:xfrm>
            <a:off x="9372600" y="6210300"/>
            <a:ext cx="8610600" cy="3904807"/>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tx1">
                  <a:lumMod val="75000"/>
                  <a:lumOff val="25000"/>
                </a:schemeClr>
              </a:solidFill>
            </a:endParaRPr>
          </a:p>
        </p:txBody>
      </p:sp>
      <p:sp>
        <p:nvSpPr>
          <p:cNvPr id="25" name="ZoneTexte 24">
            <a:extLst>
              <a:ext uri="{FF2B5EF4-FFF2-40B4-BE49-F238E27FC236}">
                <a16:creationId xmlns:a16="http://schemas.microsoft.com/office/drawing/2014/main" id="{438D042A-7485-07BA-A786-200F2B998A0C}"/>
              </a:ext>
            </a:extLst>
          </p:cNvPr>
          <p:cNvSpPr txBox="1"/>
          <p:nvPr/>
        </p:nvSpPr>
        <p:spPr>
          <a:xfrm>
            <a:off x="11879010" y="6333888"/>
            <a:ext cx="4427789" cy="830997"/>
          </a:xfrm>
          <a:prstGeom prst="rect">
            <a:avLst/>
          </a:prstGeom>
          <a:noFill/>
        </p:spPr>
        <p:txBody>
          <a:bodyPr wrap="square" rtlCol="0">
            <a:spAutoFit/>
          </a:bodyPr>
          <a:lstStyle/>
          <a:p>
            <a:r>
              <a:rPr lang="fr-CH" sz="2400" b="1" dirty="0">
                <a:solidFill>
                  <a:srgbClr val="C00000"/>
                </a:solidFill>
                <a:latin typeface="NewsGothicMT"/>
              </a:rPr>
              <a:t>Prévention du tabagisme</a:t>
            </a:r>
            <a:endParaRPr lang="fr-CH" sz="2400" b="1" dirty="0">
              <a:solidFill>
                <a:srgbClr val="C00000"/>
              </a:solidFill>
            </a:endParaRPr>
          </a:p>
          <a:p>
            <a:pPr algn="just"/>
            <a:endParaRPr lang="fr-CH" sz="2400" dirty="0"/>
          </a:p>
        </p:txBody>
      </p:sp>
      <p:pic>
        <p:nvPicPr>
          <p:cNvPr id="33" name="Image 32" descr="Une image contenant texte, logo, Police, Graphique&#10;&#10;Description générée automatiquement">
            <a:extLst>
              <a:ext uri="{FF2B5EF4-FFF2-40B4-BE49-F238E27FC236}">
                <a16:creationId xmlns:a16="http://schemas.microsoft.com/office/drawing/2014/main" id="{CA079590-FA63-3493-32E6-7B2C374208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32348" y="6210300"/>
            <a:ext cx="958467" cy="1054752"/>
          </a:xfrm>
          <a:prstGeom prst="rect">
            <a:avLst/>
          </a:prstGeom>
        </p:spPr>
      </p:pic>
      <p:sp>
        <p:nvSpPr>
          <p:cNvPr id="34" name="ZoneTexte 33">
            <a:extLst>
              <a:ext uri="{FF2B5EF4-FFF2-40B4-BE49-F238E27FC236}">
                <a16:creationId xmlns:a16="http://schemas.microsoft.com/office/drawing/2014/main" id="{931C5CBA-5268-6674-66E6-CACEEE51E2E0}"/>
              </a:ext>
            </a:extLst>
          </p:cNvPr>
          <p:cNvSpPr txBox="1"/>
          <p:nvPr/>
        </p:nvSpPr>
        <p:spPr>
          <a:xfrm>
            <a:off x="12056449" y="7285540"/>
            <a:ext cx="5735786" cy="1754326"/>
          </a:xfrm>
          <a:prstGeom prst="rect">
            <a:avLst/>
          </a:prstGeom>
          <a:noFill/>
        </p:spPr>
        <p:txBody>
          <a:bodyPr wrap="square" rtlCol="0">
            <a:spAutoFit/>
          </a:bodyPr>
          <a:lstStyle/>
          <a:p>
            <a:pPr algn="just"/>
            <a:r>
              <a:rPr lang="fr-CH" dirty="0"/>
              <a:t>Centre cantonal de compétences en matière de tabagisme, Le </a:t>
            </a:r>
            <a:r>
              <a:rPr lang="fr-CH" dirty="0" err="1"/>
              <a:t>Cipret</a:t>
            </a:r>
            <a:r>
              <a:rPr lang="fr-CH" dirty="0"/>
              <a:t> assure un rôle d’expert auprès de la population, des entreprises et des professionnels de la santé et de l’éducation du canton de Fribourg.</a:t>
            </a:r>
          </a:p>
          <a:p>
            <a:pPr algn="just"/>
            <a:r>
              <a:rPr lang="fr-CH" dirty="0"/>
              <a:t>Consultez </a:t>
            </a:r>
            <a:r>
              <a:rPr lang="fr-CH" dirty="0">
                <a:solidFill>
                  <a:srgbClr val="03AD8D"/>
                </a:solidFill>
                <a:hlinkClick r:id="rId10">
                  <a:extLst>
                    <a:ext uri="{A12FA001-AC4F-418D-AE19-62706E023703}">
                      <ahyp:hlinkClr xmlns:ahyp="http://schemas.microsoft.com/office/drawing/2018/hyperlinkcolor" val="tx"/>
                    </a:ext>
                  </a:extLst>
                </a:hlinkClick>
              </a:rPr>
              <a:t>https://cipretfribourg.ch/</a:t>
            </a:r>
            <a:r>
              <a:rPr lang="fr-CH" dirty="0">
                <a:solidFill>
                  <a:srgbClr val="03AD8D"/>
                </a:solidFill>
              </a:rPr>
              <a:t> </a:t>
            </a:r>
            <a:r>
              <a:rPr lang="fr-CH" dirty="0"/>
              <a:t>pour plus d’informations</a:t>
            </a:r>
          </a:p>
        </p:txBody>
      </p:sp>
      <p:pic>
        <p:nvPicPr>
          <p:cNvPr id="2" name="Image 1">
            <a:extLst>
              <a:ext uri="{FF2B5EF4-FFF2-40B4-BE49-F238E27FC236}">
                <a16:creationId xmlns:a16="http://schemas.microsoft.com/office/drawing/2014/main" id="{2EA5CAD8-A5D5-B1AE-7DD5-2A1604B29AC9}"/>
              </a:ext>
            </a:extLst>
          </p:cNvPr>
          <p:cNvPicPr>
            <a:picLocks noChangeAspect="1"/>
          </p:cNvPicPr>
          <p:nvPr/>
        </p:nvPicPr>
        <p:blipFill>
          <a:blip r:embed="rId11"/>
          <a:stretch>
            <a:fillRect/>
          </a:stretch>
        </p:blipFill>
        <p:spPr>
          <a:xfrm>
            <a:off x="14595643" y="2149323"/>
            <a:ext cx="2379432" cy="1376819"/>
          </a:xfrm>
          <a:prstGeom prst="rect">
            <a:avLst/>
          </a:prstGeom>
        </p:spPr>
      </p:pic>
      <p:pic>
        <p:nvPicPr>
          <p:cNvPr id="3" name="Image 2">
            <a:extLst>
              <a:ext uri="{FF2B5EF4-FFF2-40B4-BE49-F238E27FC236}">
                <a16:creationId xmlns:a16="http://schemas.microsoft.com/office/drawing/2014/main" id="{12D314AA-A341-B6FF-782D-478D30B4687B}"/>
              </a:ext>
            </a:extLst>
          </p:cNvPr>
          <p:cNvPicPr>
            <a:picLocks noChangeAspect="1"/>
          </p:cNvPicPr>
          <p:nvPr/>
        </p:nvPicPr>
        <p:blipFill rotWithShape="1">
          <a:blip r:embed="rId12"/>
          <a:srcRect l="34000" t="1486" r="22812" b="7492"/>
          <a:stretch/>
        </p:blipFill>
        <p:spPr>
          <a:xfrm>
            <a:off x="6746375" y="4966183"/>
            <a:ext cx="1899647" cy="2227028"/>
          </a:xfrm>
          <a:prstGeom prst="rect">
            <a:avLst/>
          </a:prstGeom>
        </p:spPr>
      </p:pic>
      <p:pic>
        <p:nvPicPr>
          <p:cNvPr id="4" name="Image 3">
            <a:extLst>
              <a:ext uri="{FF2B5EF4-FFF2-40B4-BE49-F238E27FC236}">
                <a16:creationId xmlns:a16="http://schemas.microsoft.com/office/drawing/2014/main" id="{FB8061BE-6FBA-C902-28F0-F9762BBD35CD}"/>
              </a:ext>
            </a:extLst>
          </p:cNvPr>
          <p:cNvPicPr>
            <a:picLocks noChangeAspect="1"/>
          </p:cNvPicPr>
          <p:nvPr/>
        </p:nvPicPr>
        <p:blipFill>
          <a:blip r:embed="rId13"/>
          <a:stretch>
            <a:fillRect/>
          </a:stretch>
        </p:blipFill>
        <p:spPr>
          <a:xfrm>
            <a:off x="9607443" y="7874062"/>
            <a:ext cx="2214163" cy="138385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1692</TotalTime>
  <Words>1220</Words>
  <Application>Microsoft Office PowerPoint</Application>
  <PresentationFormat>Personnalisé</PresentationFormat>
  <Paragraphs>248</Paragraphs>
  <Slides>18</Slides>
  <Notes>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18</vt:i4>
      </vt:variant>
    </vt:vector>
  </HeadingPairs>
  <TitlesOfParts>
    <vt:vector size="27" baseType="lpstr">
      <vt:lpstr>Telegraf</vt:lpstr>
      <vt:lpstr>Wingdings</vt:lpstr>
      <vt:lpstr>NewsGothicMT</vt:lpstr>
      <vt:lpstr>Calibri</vt:lpstr>
      <vt:lpstr>Aharoni</vt:lpstr>
      <vt:lpstr>Arial</vt:lpstr>
      <vt:lpstr>Telegraf Bold</vt:lpstr>
      <vt:lpstr>Berlin Sans FB Demi</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Blanc et Vert Simple Comment faire une présentation parlante Canva</dc:title>
  <dc:creator>Sapin Laurine</dc:creator>
  <cp:lastModifiedBy>Volery Aline</cp:lastModifiedBy>
  <cp:revision>12</cp:revision>
  <dcterms:created xsi:type="dcterms:W3CDTF">2006-08-16T00:00:00Z</dcterms:created>
  <dcterms:modified xsi:type="dcterms:W3CDTF">2023-09-14T11:51:53Z</dcterms:modified>
  <dc:identifier>DAFm_Sel0w4</dc:identifier>
</cp:coreProperties>
</file>