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7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3" r:id="rId30"/>
    <p:sldId id="284" r:id="rId3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0A966-65BF-1BE4-2895-19239D994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F27653-A2E5-C8A0-4701-A8D11D339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240EA9-9565-6E12-F3F7-206CA839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D21277-A5E3-EFFE-53D4-38BAA969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1E64DC-3628-AB89-B711-4BA0879D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447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284DC-3D96-B173-DD1B-89E99762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2C8546-1F6A-D80B-9822-CE9699242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498C5C-88C6-4767-502A-59924596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3230CA-6E2E-E08C-CEB8-C9E528B5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85EDB7-A948-571A-A863-2C58E833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3297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131FDF6-9450-A3EB-414E-C67BD6788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00541A-C70F-7ECF-7CFB-FABB5EC49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C4C72F-47C3-EC2A-A315-EC672BF0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49583F-CD92-B629-8A8F-653E0EEA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71DC8-A552-8D3E-B47B-88D58B23E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63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3ED79-71B4-55E5-0F8B-E58A795F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20492B-B62A-4D08-F02D-BBBDD58F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06817D-218D-2938-AC66-4F73C15C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F4EDD9-736A-5D46-2DF6-62287AC2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92D2D-1FB5-F4D8-C3D7-0BB0D5EB8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000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AD9B2F-6223-FC2C-736B-20CE856F7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3EA028-4458-45C6-791D-66BA1F92C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132737-73B8-1BD5-72B8-7BCFCECE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108BD4-A898-606C-7EE9-7E0D733D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7AABC6-5217-3E9A-9276-472B2BD88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530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E3B28-C1EE-FB00-CB47-A8175C41E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94E08B-5F9F-606D-E7A1-548F1C09B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8F9B17-5E77-CA31-ACDA-BED1AEE2D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E50A3E-9E82-D9E1-FBB5-C48E9205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BFE9AA-75E9-7798-472D-654E8B3A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AB5A3A-7D79-73C8-5FDB-C718C1C69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50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2409FF-FE39-1F95-3CBD-3B796E0D4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EA5121-E00F-22E8-0322-7E8F4F5CD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3317D2-F662-31C0-3C58-9AEF4EB9A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5931E9-BD16-8C0C-24A8-06A71F938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AC3A8C-B8D2-A071-BFC0-A2945B690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4ECFD3-97C0-BD7B-EC55-37CF321D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F37477-FA83-3C04-DF9F-2163F545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2880AEC-6848-391D-CBBE-C6A53E04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939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87340-2ACC-99C4-B64C-6C671CEE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4A36CA-C51A-56D2-7C5F-F2BF06E6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1F9352-2915-CE37-A20D-0449AAAB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DB8801-C0F5-D8E6-8021-16B81979A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16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2E43F4-C1CE-E70F-4F59-DF5A3423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FD68DE-1F0B-8629-22B6-DD325D6C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D9BE7A-2792-E8D9-8AEC-6D2456D0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197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7FF3C-9379-162F-4154-2249C86D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E374EA-A249-4F13-DAA8-D002496D0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29EA50-02BE-4891-F1FB-54AC74930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F139B0-A977-4874-C78A-FA4B799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9DBE55-CBB2-9706-66B8-68B196938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B42911-F0F8-E575-B9FE-027A7D7E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611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6AB98-D889-0F3D-1867-6D343DB0F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FE5101-7E1E-D7A1-7DD3-8DDAA4E82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EB3D40-790B-B87B-1C29-542420A8B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08BB12-1069-72A6-C8E6-DC176A46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252C10-8964-5103-D3FD-6BBB1A05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B1ADF3-5337-4F50-A38F-FBB90DB5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7887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CD068A-2A16-2BE9-3BCF-161D8007D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4D95BC-C13D-96DD-E315-8806A982B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E9008D-8ECB-2158-8216-A5794CE1E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758E-6547-4935-B9B6-7D37A621640B}" type="datetimeFigureOut">
              <a:rPr lang="fr-CH" smtClean="0"/>
              <a:t>18.09.2023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80BB10-B92F-BC40-723C-0C2E138DB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44E9E8-25E1-0A3E-1DFB-0FDB52A26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7673-B05A-4225-9568-8860E15F9B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43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AC40A-75CC-9797-55A2-85E6D4B3C3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J’entre en EMS, est-ce qu’on va me prendre toute ma fortune?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6BF6EB-64D5-EF05-63FB-659593364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Présentation du 23 septembre 2023</a:t>
            </a:r>
          </a:p>
          <a:p>
            <a:r>
              <a:rPr lang="fr-FR" dirty="0"/>
              <a:t>Par Maître François Uldry, notaire à Fribourg et Domdidier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124602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61EDA3-85DC-781D-7EE1-DBA08A09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dessaisissement 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CB8D58-A22A-0476-6BB4-411716183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 du dessaisissement en cas de remise de la maison aux enfants</a:t>
            </a:r>
          </a:p>
          <a:p>
            <a:endParaRPr lang="fr-FR" dirty="0"/>
          </a:p>
          <a:p>
            <a:r>
              <a:rPr lang="fr-FR" dirty="0"/>
              <a:t>La valeur vénale de la maison s’établit comme suit:</a:t>
            </a:r>
          </a:p>
          <a:p>
            <a:pPr lvl="1"/>
            <a:r>
              <a:rPr lang="fr-FR" dirty="0"/>
              <a:t>Pour les transferts effectués avant le 1</a:t>
            </a:r>
            <a:r>
              <a:rPr lang="fr-FR" baseline="30000" dirty="0"/>
              <a:t>er</a:t>
            </a:r>
            <a:r>
              <a:rPr lang="fr-FR" dirty="0"/>
              <a:t> janvier 2002, 130% de la valeur fiscale</a:t>
            </a:r>
          </a:p>
          <a:p>
            <a:pPr lvl="1"/>
            <a:r>
              <a:rPr lang="fr-FR" dirty="0"/>
              <a:t>Pour les transferts effectués entre le 1</a:t>
            </a:r>
            <a:r>
              <a:rPr lang="fr-FR" baseline="30000" dirty="0"/>
              <a:t>er</a:t>
            </a:r>
            <a:r>
              <a:rPr lang="fr-FR" dirty="0"/>
              <a:t> janvier 2002 et le 31 décembre 2018, 110% de la valeur fiscale</a:t>
            </a:r>
          </a:p>
          <a:p>
            <a:pPr lvl="1"/>
            <a:r>
              <a:rPr lang="fr-FR" dirty="0"/>
              <a:t>Pour les transferts effectués à partir du 1</a:t>
            </a:r>
            <a:r>
              <a:rPr lang="fr-FR" baseline="30000" dirty="0"/>
              <a:t>er</a:t>
            </a:r>
            <a:r>
              <a:rPr lang="fr-FR" dirty="0"/>
              <a:t> janvier 2019, 155% de la valeur fiscale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22424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DB589E-8E1C-98DD-E845-50821CF33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dessaisissement 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AFBBC4-2443-C12A-8B74-669314F1C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 du dessaisissement en cas de remise de la maison aux enfants</a:t>
            </a:r>
          </a:p>
          <a:p>
            <a:endParaRPr lang="fr-FR" dirty="0"/>
          </a:p>
          <a:p>
            <a:pPr lvl="2"/>
            <a:r>
              <a:rPr lang="fr-FR" dirty="0"/>
              <a:t>Valeur vénale de la maison au jour du transfert</a:t>
            </a:r>
          </a:p>
          <a:p>
            <a:pPr marL="1371600" lvl="3" indent="0">
              <a:buNone/>
            </a:pPr>
            <a:r>
              <a:rPr lang="fr-FR" dirty="0"/>
              <a:t>./. Dette hypothécaire</a:t>
            </a:r>
          </a:p>
          <a:p>
            <a:pPr marL="1371600" lvl="3" indent="0">
              <a:buNone/>
            </a:pPr>
            <a:r>
              <a:rPr lang="fr-FR" dirty="0"/>
              <a:t>./. Valeur capitalisé de l’usufruit ou du droit d’habitation</a:t>
            </a:r>
          </a:p>
          <a:p>
            <a:pPr marL="1371600" lvl="3" indent="0">
              <a:buNone/>
            </a:pPr>
            <a:r>
              <a:rPr lang="fr-FR" dirty="0"/>
              <a:t>./. Montant éventuel versé au cédant</a:t>
            </a:r>
          </a:p>
          <a:p>
            <a:pPr marL="1371600" lvl="3" indent="0">
              <a:buNone/>
            </a:pPr>
            <a:r>
              <a:rPr lang="fr-FR" dirty="0"/>
              <a:t>./. Déduction d’un montant forfaitaire de CHF 10’000.— par an </a:t>
            </a:r>
          </a:p>
          <a:p>
            <a:pPr marL="1371600" lvl="3" indent="0">
              <a:buNone/>
            </a:pPr>
            <a:endParaRPr lang="fr-FR" dirty="0"/>
          </a:p>
          <a:p>
            <a:r>
              <a:rPr lang="fr-CH" dirty="0"/>
              <a:t>Si la somme des contre-prestations est supérieure à 90% de la valeur vénale de la maison, il n’y pas de dessaisissement. </a:t>
            </a:r>
          </a:p>
        </p:txBody>
      </p:sp>
    </p:spTree>
    <p:extLst>
      <p:ext uri="{BB962C8B-B14F-4D97-AF65-F5344CB8AC3E}">
        <p14:creationId xmlns:p14="http://schemas.microsoft.com/office/powerpoint/2010/main" val="133181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6CE22-19D3-D2E7-EC65-EE5107A8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dessaisissement 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98128-14FB-7B30-9A3F-9E1D67B5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 du dessaisissement en cas de remise de la maison aux enfants</a:t>
            </a:r>
          </a:p>
          <a:p>
            <a:endParaRPr lang="fr-CH" dirty="0"/>
          </a:p>
          <a:p>
            <a:endParaRPr lang="fr-CH" dirty="0"/>
          </a:p>
          <a:p>
            <a:pPr lvl="2" algn="just"/>
            <a:r>
              <a:rPr lang="fr-CH" sz="4000" dirty="0"/>
              <a:t>PAS DE LIMITE DE TEMPS</a:t>
            </a:r>
          </a:p>
        </p:txBody>
      </p:sp>
    </p:spTree>
    <p:extLst>
      <p:ext uri="{BB962C8B-B14F-4D97-AF65-F5344CB8AC3E}">
        <p14:creationId xmlns:p14="http://schemas.microsoft.com/office/powerpoint/2010/main" val="234765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B2B2F7-6A8B-44F5-64BC-2434896BA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Obligation de restitution des PC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B2A35-68C3-1689-5158-F22650A7C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succession d’une personne qui a bénéficié de prestations complémentaires doit restituer ces prestations</a:t>
            </a:r>
          </a:p>
          <a:p>
            <a:endParaRPr lang="fr-FR" dirty="0"/>
          </a:p>
          <a:p>
            <a:pPr lvl="1"/>
            <a:r>
              <a:rPr lang="fr-FR" dirty="0"/>
              <a:t>Si la fortune de la succession est supérieure à CHF 40’000.—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Et uniquement pour les prestations complémentaires versées après le 1</a:t>
            </a:r>
            <a:r>
              <a:rPr lang="fr-FR" baseline="30000" dirty="0"/>
              <a:t>er</a:t>
            </a:r>
            <a:r>
              <a:rPr lang="fr-FR" dirty="0"/>
              <a:t> janvier 2021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49814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FDF5B-4206-5E93-87BD-71617F79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1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B39A50-29C1-45E8-ED56-9804B1D3A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Entrée en EMS d’une personne seule propriétaire d’un immeuble qu’elle occupait personnellement. L’immeuble est loué à un tiers depuis l’entrée en EMS de la personne.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Valeur vénale de l’immeuble 			CHF 800’000.—</a:t>
            </a:r>
          </a:p>
          <a:p>
            <a:pPr lvl="1"/>
            <a:r>
              <a:rPr lang="fr-FR" dirty="0"/>
              <a:t>Valeur fiscale de l’immeuble			CHF 420’000.—</a:t>
            </a:r>
          </a:p>
          <a:p>
            <a:pPr lvl="1"/>
            <a:r>
              <a:rPr lang="fr-FR" dirty="0"/>
              <a:t>Dette hypothécaire				CHF 300’000.—</a:t>
            </a:r>
          </a:p>
          <a:p>
            <a:pPr lvl="1"/>
            <a:r>
              <a:rPr lang="fr-FR" dirty="0"/>
              <a:t>Compte épargne				CHF 100’000.—</a:t>
            </a:r>
          </a:p>
          <a:p>
            <a:pPr lvl="1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5993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AA1853-7F56-D093-85BC-02CEA727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1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359C2-B9B2-3761-EA59-CD14432F8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Les revenus effectifs de la personne sont les suivants:</a:t>
            </a:r>
          </a:p>
          <a:p>
            <a:pPr lvl="1"/>
            <a:r>
              <a:rPr lang="fr-FR" dirty="0"/>
              <a:t>Rente AVS			CHF 24’000.—</a:t>
            </a:r>
          </a:p>
          <a:p>
            <a:pPr lvl="1"/>
            <a:r>
              <a:rPr lang="fr-FR" dirty="0"/>
              <a:t>Rente LPP				CHF 36’000.—</a:t>
            </a:r>
          </a:p>
          <a:p>
            <a:pPr lvl="1"/>
            <a:r>
              <a:rPr lang="fr-FR" dirty="0"/>
              <a:t>Produits des capitaux		CHF   1’000.—</a:t>
            </a:r>
          </a:p>
          <a:p>
            <a:pPr lvl="1"/>
            <a:r>
              <a:rPr lang="fr-FR" dirty="0"/>
              <a:t>Loyers				</a:t>
            </a:r>
            <a:r>
              <a:rPr lang="fr-FR" u="sng" dirty="0"/>
              <a:t>CHF 21’600.—</a:t>
            </a:r>
          </a:p>
          <a:p>
            <a:pPr marL="457200" lvl="1" indent="0">
              <a:buNone/>
            </a:pPr>
            <a:r>
              <a:rPr lang="fr-FR" dirty="0"/>
              <a:t>    TOTAL				CHF 82’600.—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Les charges de la personne sont les suivantes</a:t>
            </a:r>
          </a:p>
          <a:p>
            <a:pPr lvl="1"/>
            <a:r>
              <a:rPr lang="fr-FR" dirty="0"/>
              <a:t>Charges de l’EMS			CHF 70’680.—</a:t>
            </a:r>
          </a:p>
          <a:p>
            <a:pPr lvl="1"/>
            <a:r>
              <a:rPr lang="fr-FR" dirty="0"/>
              <a:t>Intérêts hypothécaires		CHF   6’000.—</a:t>
            </a:r>
          </a:p>
          <a:p>
            <a:pPr lvl="1"/>
            <a:r>
              <a:rPr lang="fr-FR" dirty="0"/>
              <a:t>Frais d’entretien de l’immeuble	</a:t>
            </a:r>
            <a:r>
              <a:rPr lang="fr-FR" u="sng" dirty="0"/>
              <a:t>CHF   4’200.—</a:t>
            </a:r>
          </a:p>
          <a:p>
            <a:pPr marL="457200" lvl="1" indent="0">
              <a:buNone/>
            </a:pPr>
            <a:r>
              <a:rPr lang="fr-FR" dirty="0"/>
              <a:t>    TOTAL				CHF 80’880.—</a:t>
            </a:r>
          </a:p>
          <a:p>
            <a:pPr lvl="1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69800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793C9-10DC-9670-A902-F3A6F505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1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28CBC5-B250-BB61-AF3D-433CB4FDD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Prise en compte de la fortune comme élément du revenu déterminant:</a:t>
            </a:r>
          </a:p>
          <a:p>
            <a:pPr marL="457200" lvl="1" indent="0">
              <a:buNone/>
            </a:pPr>
            <a:r>
              <a:rPr lang="fr-FR" dirty="0"/>
              <a:t>Capitaux 			CHF 100’000.—</a:t>
            </a:r>
          </a:p>
          <a:p>
            <a:pPr marL="457200" lvl="1" indent="0">
              <a:buNone/>
            </a:pPr>
            <a:r>
              <a:rPr lang="fr-FR" dirty="0"/>
              <a:t>Immeuble (155% VF)	</a:t>
            </a:r>
            <a:r>
              <a:rPr lang="fr-FR" u="sng" dirty="0"/>
              <a:t>CHF 651’000.—</a:t>
            </a:r>
          </a:p>
          <a:p>
            <a:pPr marL="457200" lvl="1" indent="0">
              <a:buNone/>
            </a:pPr>
            <a:r>
              <a:rPr lang="fr-FR" dirty="0"/>
              <a:t>Fortune brute		CHF 751’000.—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CH" dirty="0"/>
              <a:t>./. Dette hypothécaire	CHF 300’000.—</a:t>
            </a:r>
          </a:p>
          <a:p>
            <a:pPr marL="457200" lvl="1" indent="0">
              <a:buNone/>
            </a:pPr>
            <a:r>
              <a:rPr lang="fr-CH" dirty="0"/>
              <a:t>./. Franchise individuelle	</a:t>
            </a:r>
            <a:r>
              <a:rPr lang="fr-CH" u="sng" dirty="0"/>
              <a:t>CHF   30’000.—</a:t>
            </a:r>
          </a:p>
          <a:p>
            <a:pPr marL="457200" lvl="1" indent="0">
              <a:buNone/>
            </a:pPr>
            <a:r>
              <a:rPr lang="fr-CH" dirty="0"/>
              <a:t>Fortune nette		CHF 421’000.—</a:t>
            </a:r>
          </a:p>
          <a:p>
            <a:pPr marL="457200" lvl="1" indent="0">
              <a:buNone/>
            </a:pPr>
            <a:endParaRPr lang="fr-CH" dirty="0"/>
          </a:p>
          <a:p>
            <a:pPr marL="457200" lvl="1" indent="0">
              <a:buNone/>
            </a:pPr>
            <a:r>
              <a:rPr lang="fr-CH" dirty="0"/>
              <a:t>Part assimilée à de la fortune 1/5</a:t>
            </a:r>
          </a:p>
          <a:p>
            <a:pPr marL="457200" lvl="1" indent="0">
              <a:buNone/>
            </a:pPr>
            <a:r>
              <a:rPr lang="fr-CH" dirty="0"/>
              <a:t>La fortune fictive assimilée au revenu s’élève à CHF 84’200.— </a:t>
            </a:r>
          </a:p>
          <a:p>
            <a:pPr marL="457200" lvl="1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8641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6B711-83B8-2C94-EF04-9467D836E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1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010A4A-CE56-A564-6399-FE255A0A5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Calcul des prestations complémentaires</a:t>
            </a:r>
          </a:p>
          <a:p>
            <a:pPr lvl="1"/>
            <a:r>
              <a:rPr lang="fr-FR" dirty="0"/>
              <a:t>Revenus déterminants</a:t>
            </a:r>
          </a:p>
          <a:p>
            <a:pPr marL="914400" lvl="2" indent="0">
              <a:buNone/>
            </a:pPr>
            <a:r>
              <a:rPr lang="fr-FR" dirty="0"/>
              <a:t>Revenus effectifs		CHF   82’600.—</a:t>
            </a:r>
          </a:p>
          <a:p>
            <a:pPr marL="914400" lvl="2" indent="0">
              <a:buNone/>
            </a:pPr>
            <a:r>
              <a:rPr lang="fr-FR" dirty="0"/>
              <a:t>Revenus fictifs		</a:t>
            </a:r>
            <a:r>
              <a:rPr lang="fr-FR" u="sng" dirty="0"/>
              <a:t>CHF   84’200.—</a:t>
            </a:r>
          </a:p>
          <a:p>
            <a:pPr marL="914400" lvl="2" indent="0">
              <a:buNone/>
            </a:pPr>
            <a:r>
              <a:rPr lang="fr-FR" dirty="0"/>
              <a:t>TOTAL			CHF 166’800.—</a:t>
            </a:r>
          </a:p>
          <a:p>
            <a:pPr marL="914400" lvl="2" indent="0">
              <a:buNone/>
            </a:pPr>
            <a:endParaRPr lang="fr-CH" dirty="0"/>
          </a:p>
          <a:p>
            <a:pPr lvl="1"/>
            <a:r>
              <a:rPr lang="fr-CH" dirty="0"/>
              <a:t>Dépenses reconnues</a:t>
            </a:r>
          </a:p>
          <a:p>
            <a:pPr marL="914400" lvl="2" indent="0">
              <a:buNone/>
            </a:pPr>
            <a:r>
              <a:rPr lang="fr-CH" dirty="0"/>
              <a:t>Forfait taxe journalière	CHF 57’600.—</a:t>
            </a:r>
          </a:p>
          <a:p>
            <a:pPr marL="914400" lvl="2" indent="0">
              <a:buNone/>
            </a:pPr>
            <a:r>
              <a:rPr lang="fr-CH" dirty="0"/>
              <a:t>Dépenses personnelles	CHF   3’840.—</a:t>
            </a:r>
          </a:p>
          <a:p>
            <a:pPr marL="914400" lvl="2" indent="0">
              <a:buNone/>
            </a:pPr>
            <a:r>
              <a:rPr lang="fr-CH" dirty="0"/>
              <a:t>Cotisations </a:t>
            </a:r>
            <a:r>
              <a:rPr lang="fr-CH" dirty="0" err="1"/>
              <a:t>Lamal</a:t>
            </a:r>
            <a:r>
              <a:rPr lang="fr-CH" dirty="0"/>
              <a:t>		CHF   3’000.—</a:t>
            </a:r>
          </a:p>
          <a:p>
            <a:pPr marL="914400" lvl="2" indent="0">
              <a:buNone/>
            </a:pPr>
            <a:r>
              <a:rPr lang="fr-CH" dirty="0"/>
              <a:t>Fais d’entretien immeuble	CHF   4’200.—</a:t>
            </a:r>
          </a:p>
          <a:p>
            <a:pPr marL="914400" lvl="2" indent="0">
              <a:buNone/>
            </a:pPr>
            <a:r>
              <a:rPr lang="fr-CH" dirty="0"/>
              <a:t>Intérêts hypothécaires	</a:t>
            </a:r>
            <a:r>
              <a:rPr lang="fr-CH" u="sng" dirty="0"/>
              <a:t>CHF   6’000.—</a:t>
            </a:r>
          </a:p>
          <a:p>
            <a:pPr marL="914400" lvl="2" indent="0">
              <a:buNone/>
            </a:pPr>
            <a:r>
              <a:rPr lang="fr-CH" dirty="0"/>
              <a:t>TOTAL			CHF 76’640.—</a:t>
            </a:r>
          </a:p>
          <a:p>
            <a:pPr marL="914400" lvl="2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7053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7CA0E-30A2-2567-7F2F-F765DE4D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1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808B55-526C-D80E-FEFD-150FF7194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conclusion, les revenus déterminants sont largement supérieurs aux dépenses reconnues, il n’y a pas de droit aux prestations complémentaires.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55980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A3F5C-6325-903B-C8EC-0B67DF46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2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613A01-0E75-9CCD-B5FF-E5F1F5527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Il s’agit d’un couple dont le mari est admis en EMS et l’épouse demeure dans la maison familiale. Les chiffres relatifs au patrimoine du couple sont identiques à l’exemple précédent.</a:t>
            </a:r>
          </a:p>
          <a:p>
            <a:endParaRPr lang="fr-FR" dirty="0"/>
          </a:p>
          <a:p>
            <a:r>
              <a:rPr lang="fr-FR" dirty="0"/>
              <a:t>Première constatation, comme l’épouse demeure dans la maison, la franchise immobilière de CHF 300’000.— va s’appliquer :</a:t>
            </a:r>
          </a:p>
          <a:p>
            <a:pPr marL="457200" lvl="1" indent="0">
              <a:buNone/>
            </a:pPr>
            <a:r>
              <a:rPr lang="fr-FR" dirty="0"/>
              <a:t>	Valeur fiscale de l’immeuble			CHF 420’000.—</a:t>
            </a:r>
          </a:p>
          <a:p>
            <a:pPr marL="457200" lvl="1" indent="0">
              <a:buNone/>
            </a:pPr>
            <a:r>
              <a:rPr lang="fr-FR" dirty="0"/>
              <a:t>	./. Dette hypothécaire				CHF 300’000.—</a:t>
            </a:r>
          </a:p>
          <a:p>
            <a:pPr marL="457200" lvl="1" indent="0">
              <a:buNone/>
            </a:pPr>
            <a:r>
              <a:rPr lang="fr-FR" dirty="0"/>
              <a:t>	./. Franchise immobilière			</a:t>
            </a:r>
            <a:r>
              <a:rPr lang="fr-FR" u="sng" dirty="0"/>
              <a:t>CHF 300’000.—</a:t>
            </a:r>
          </a:p>
          <a:p>
            <a:pPr marL="457200" lvl="1" indent="0">
              <a:buNone/>
            </a:pPr>
            <a:r>
              <a:rPr lang="fr-FR" dirty="0"/>
              <a:t>							CHF              0.—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</a:p>
          <a:p>
            <a:pPr marL="457200" lvl="1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450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95A3E-0063-DC2D-0B91-1582AE434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L’entrée en EMS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5F6231-2DFE-724D-3D0C-979AA18F7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notions de revenus déterminants et de dépenses reconnues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167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9C041-D9DE-41C0-3E8D-F6DB6E9A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2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E3AAE8-A084-1439-29CD-04AC1A73A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Prise en compte de la fortune comme élément du revenu déterminant:</a:t>
            </a:r>
          </a:p>
          <a:p>
            <a:pPr marL="457200" lvl="1" indent="0">
              <a:buNone/>
            </a:pPr>
            <a:r>
              <a:rPr lang="fr-FR" dirty="0"/>
              <a:t>Capitaux  (3/4)		CHF 75’000.—</a:t>
            </a:r>
          </a:p>
          <a:p>
            <a:pPr marL="457200" lvl="1" indent="0">
              <a:buNone/>
            </a:pPr>
            <a:r>
              <a:rPr lang="fr-FR" dirty="0"/>
              <a:t>Immeuble 			</a:t>
            </a:r>
            <a:r>
              <a:rPr lang="fr-FR" u="sng" dirty="0"/>
              <a:t>CHF           0.—</a:t>
            </a:r>
          </a:p>
          <a:p>
            <a:pPr marL="457200" lvl="1" indent="0">
              <a:buNone/>
            </a:pPr>
            <a:r>
              <a:rPr lang="fr-FR" dirty="0"/>
              <a:t>Fortune brute		CHF 75’000.—</a:t>
            </a:r>
          </a:p>
          <a:p>
            <a:pPr marL="457200" lvl="1" indent="0">
              <a:buNone/>
            </a:pPr>
            <a:r>
              <a:rPr lang="fr-CH" dirty="0"/>
              <a:t>./. Franchise couple (1/2)	</a:t>
            </a:r>
            <a:r>
              <a:rPr lang="fr-CH" u="sng" dirty="0"/>
              <a:t>CHF 25’000.—</a:t>
            </a:r>
          </a:p>
          <a:p>
            <a:pPr marL="457200" lvl="1" indent="0">
              <a:buNone/>
            </a:pPr>
            <a:r>
              <a:rPr lang="fr-CH" dirty="0"/>
              <a:t>Fortune nette		CHF 50’000.—</a:t>
            </a:r>
          </a:p>
          <a:p>
            <a:pPr marL="457200" lvl="1" indent="0">
              <a:buNone/>
            </a:pPr>
            <a:endParaRPr lang="fr-CH" dirty="0"/>
          </a:p>
          <a:p>
            <a:pPr marL="457200" lvl="1" indent="0">
              <a:buNone/>
            </a:pPr>
            <a:r>
              <a:rPr lang="fr-CH" dirty="0"/>
              <a:t>Part assimilée à de la fortune 1/5</a:t>
            </a:r>
          </a:p>
          <a:p>
            <a:pPr marL="457200" lvl="1" indent="0">
              <a:buNone/>
            </a:pPr>
            <a:r>
              <a:rPr lang="fr-CH" dirty="0"/>
              <a:t>La fortune fictive assimilée au revenu s’élève à CHF 10’000.— 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4300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9350D7-09FA-3EE4-D121-DEDE2595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2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25ADAD-E0E5-D6BD-C9AD-9D95E454D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Calcul des prestations complémentaires</a:t>
            </a:r>
          </a:p>
          <a:p>
            <a:pPr lvl="1"/>
            <a:r>
              <a:rPr lang="fr-FR" dirty="0"/>
              <a:t>Revenus déterminants</a:t>
            </a:r>
          </a:p>
          <a:p>
            <a:pPr marL="914400" lvl="2" indent="0">
              <a:buNone/>
            </a:pPr>
            <a:r>
              <a:rPr lang="fr-FR" dirty="0"/>
              <a:t>Revenus effectifs		CHF   33’500.—</a:t>
            </a:r>
          </a:p>
          <a:p>
            <a:pPr marL="914400" lvl="2" indent="0">
              <a:buNone/>
            </a:pPr>
            <a:r>
              <a:rPr lang="fr-FR" dirty="0"/>
              <a:t>Revenus fictifs		</a:t>
            </a:r>
            <a:r>
              <a:rPr lang="fr-FR" u="sng" dirty="0"/>
              <a:t>CHF   10’000.—</a:t>
            </a:r>
          </a:p>
          <a:p>
            <a:pPr marL="914400" lvl="2" indent="0">
              <a:buNone/>
            </a:pPr>
            <a:r>
              <a:rPr lang="fr-FR" dirty="0"/>
              <a:t>TOTAL			CHF   43’500.—</a:t>
            </a:r>
          </a:p>
          <a:p>
            <a:pPr marL="914400" lvl="2" indent="0">
              <a:buNone/>
            </a:pPr>
            <a:endParaRPr lang="fr-CH" dirty="0"/>
          </a:p>
          <a:p>
            <a:pPr lvl="1"/>
            <a:r>
              <a:rPr lang="fr-CH" dirty="0"/>
              <a:t>Dépenses reconnues</a:t>
            </a:r>
          </a:p>
          <a:p>
            <a:pPr marL="914400" lvl="2" indent="0">
              <a:buNone/>
            </a:pPr>
            <a:r>
              <a:rPr lang="fr-CH" dirty="0"/>
              <a:t>Forfait taxe journalière	CHF 57’600.—</a:t>
            </a:r>
          </a:p>
          <a:p>
            <a:pPr marL="914400" lvl="2" indent="0">
              <a:buNone/>
            </a:pPr>
            <a:r>
              <a:rPr lang="fr-CH" dirty="0"/>
              <a:t>Dépenses personnelles	CHF   3’840.—</a:t>
            </a:r>
          </a:p>
          <a:p>
            <a:pPr marL="914400" lvl="2" indent="0">
              <a:buNone/>
            </a:pPr>
            <a:r>
              <a:rPr lang="fr-CH" dirty="0"/>
              <a:t>Cotisations </a:t>
            </a:r>
            <a:r>
              <a:rPr lang="fr-CH" dirty="0" err="1"/>
              <a:t>Lamal</a:t>
            </a:r>
            <a:r>
              <a:rPr lang="fr-CH" dirty="0"/>
              <a:t>		</a:t>
            </a:r>
            <a:r>
              <a:rPr lang="fr-CH" u="sng" dirty="0"/>
              <a:t>CHF   2’000.—</a:t>
            </a:r>
          </a:p>
          <a:p>
            <a:pPr marL="914400" lvl="2" indent="0">
              <a:buNone/>
            </a:pPr>
            <a:r>
              <a:rPr lang="fr-CH" dirty="0"/>
              <a:t>TOTAL			CHF 63’440.—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9169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9A89C-A144-0C76-39E7-A445A58F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2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470B5-0818-8434-ED27-E4FBD7F0F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conclusion, les dépenses reconnues sont supérieures aux revenus déterminants, le mari aura droit à des prestations complémentaires pour la différence.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92722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2C126-751C-A374-9F88-C0556315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3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A002BC-63E7-0944-4E57-BC48DC5B7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Cas identique au premier exemple, mais la personne a remis son immeuble à son fils avec effet au 1</a:t>
            </a:r>
            <a:r>
              <a:rPr lang="fr-FR" baseline="30000" dirty="0"/>
              <a:t>er</a:t>
            </a:r>
            <a:r>
              <a:rPr lang="fr-FR" dirty="0"/>
              <a:t> janvier 2010 et a bénéficié d’un usufruit.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54655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0649C-8274-127B-6A70-C0CA2C82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3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30C83-0F90-6BF8-F512-CD1ECA644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Calcul du dessaisissement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Immeuble (110% VF en 2010)		CHF 462’000.—</a:t>
            </a:r>
          </a:p>
          <a:p>
            <a:pPr marL="457200" lvl="1" indent="0">
              <a:buNone/>
            </a:pPr>
            <a:r>
              <a:rPr lang="fr-CH" dirty="0"/>
              <a:t>./. Reprise de la dette hypothécaire	CHF 300’000.—</a:t>
            </a:r>
          </a:p>
          <a:p>
            <a:pPr marL="457200" lvl="1" indent="0">
              <a:buNone/>
            </a:pPr>
            <a:r>
              <a:rPr lang="fr-CH" dirty="0"/>
              <a:t>./. Valeur capitalisée de l’usufruit		CHF 271’804.—</a:t>
            </a:r>
          </a:p>
          <a:p>
            <a:pPr marL="457200" lvl="1" indent="0">
              <a:buNone/>
            </a:pPr>
            <a:r>
              <a:rPr lang="fr-CH" dirty="0"/>
              <a:t>./. Amortissement annuel (13 ans)	</a:t>
            </a:r>
            <a:r>
              <a:rPr lang="fr-CH" u="sng" dirty="0"/>
              <a:t>CHF 130’000.—</a:t>
            </a:r>
          </a:p>
          <a:p>
            <a:pPr marL="457200" lvl="1" indent="0">
              <a:buNone/>
            </a:pPr>
            <a:r>
              <a:rPr lang="fr-CH" dirty="0"/>
              <a:t>						CHF	       0.--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69664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0F7AFF-AC1B-10A8-D222-64BF7F56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3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C2572A-6A4A-44BC-EB01-86106249D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Prise en compte de la fortune comme élément du revenu déterminant:</a:t>
            </a:r>
          </a:p>
          <a:p>
            <a:pPr marL="457200" lvl="1" indent="0">
              <a:buNone/>
            </a:pPr>
            <a:r>
              <a:rPr lang="fr-FR" dirty="0"/>
              <a:t>Capitaux 			CHF 100’000.—</a:t>
            </a:r>
          </a:p>
          <a:p>
            <a:pPr marL="457200" lvl="1" indent="0">
              <a:buNone/>
            </a:pPr>
            <a:r>
              <a:rPr lang="fr-FR" dirty="0"/>
              <a:t>Immeuble dessaisi		CHF             0.—</a:t>
            </a:r>
          </a:p>
          <a:p>
            <a:pPr marL="457200" lvl="1" indent="0">
              <a:buNone/>
            </a:pPr>
            <a:r>
              <a:rPr lang="fr-CH" dirty="0"/>
              <a:t>./. Franchise individuelle	</a:t>
            </a:r>
            <a:r>
              <a:rPr lang="fr-CH" u="sng" dirty="0"/>
              <a:t>CHF   30’000.—</a:t>
            </a:r>
          </a:p>
          <a:p>
            <a:pPr marL="457200" lvl="1" indent="0">
              <a:buNone/>
            </a:pPr>
            <a:r>
              <a:rPr lang="fr-CH" dirty="0"/>
              <a:t>Fortune nette		CHF   70’000.—</a:t>
            </a:r>
          </a:p>
          <a:p>
            <a:pPr marL="457200" lvl="1" indent="0">
              <a:buNone/>
            </a:pPr>
            <a:endParaRPr lang="fr-CH" dirty="0"/>
          </a:p>
          <a:p>
            <a:pPr marL="457200" lvl="1" indent="0">
              <a:buNone/>
            </a:pPr>
            <a:r>
              <a:rPr lang="fr-CH" dirty="0"/>
              <a:t>Part assimilée à de la fortune 1/5</a:t>
            </a:r>
          </a:p>
          <a:p>
            <a:pPr marL="457200" lvl="1" indent="0">
              <a:buNone/>
            </a:pPr>
            <a:r>
              <a:rPr lang="fr-CH" dirty="0"/>
              <a:t>La fortune fictive assimilée au revenu s’élève à CHF 14’000.— 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8660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BEDDD-E0F4-B950-983A-4967AA7A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3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C9B959-C608-F950-6426-1670B9A65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Calcul des prestations complémentaires</a:t>
            </a:r>
          </a:p>
          <a:p>
            <a:pPr lvl="1"/>
            <a:r>
              <a:rPr lang="fr-FR" dirty="0"/>
              <a:t>Revenus déterminants</a:t>
            </a:r>
          </a:p>
          <a:p>
            <a:pPr marL="914400" lvl="2" indent="0">
              <a:buNone/>
            </a:pPr>
            <a:r>
              <a:rPr lang="fr-FR" dirty="0"/>
              <a:t>Revenus effectifs		CHF   82’600.—</a:t>
            </a:r>
          </a:p>
          <a:p>
            <a:pPr marL="914400" lvl="2" indent="0">
              <a:buNone/>
            </a:pPr>
            <a:r>
              <a:rPr lang="fr-FR" dirty="0"/>
              <a:t>Revenus fictifs		</a:t>
            </a:r>
            <a:r>
              <a:rPr lang="fr-FR" u="sng" dirty="0"/>
              <a:t>CHF   14’000.—</a:t>
            </a:r>
          </a:p>
          <a:p>
            <a:pPr marL="914400" lvl="2" indent="0">
              <a:buNone/>
            </a:pPr>
            <a:r>
              <a:rPr lang="fr-FR" dirty="0"/>
              <a:t>TOTAL			CHF   96’800.—</a:t>
            </a:r>
          </a:p>
          <a:p>
            <a:pPr marL="914400" lvl="2" indent="0">
              <a:buNone/>
            </a:pPr>
            <a:endParaRPr lang="fr-CH" dirty="0"/>
          </a:p>
          <a:p>
            <a:pPr lvl="1"/>
            <a:r>
              <a:rPr lang="fr-CH" dirty="0"/>
              <a:t>Dépenses reconnues</a:t>
            </a:r>
          </a:p>
          <a:p>
            <a:pPr marL="914400" lvl="2" indent="0">
              <a:buNone/>
            </a:pPr>
            <a:r>
              <a:rPr lang="fr-CH" dirty="0"/>
              <a:t>Forfait taxe journalière	CHF 57’600.—</a:t>
            </a:r>
          </a:p>
          <a:p>
            <a:pPr marL="914400" lvl="2" indent="0">
              <a:buNone/>
            </a:pPr>
            <a:r>
              <a:rPr lang="fr-CH" dirty="0"/>
              <a:t>Dépenses personnelles	CHF   3’840.—</a:t>
            </a:r>
          </a:p>
          <a:p>
            <a:pPr marL="914400" lvl="2" indent="0">
              <a:buNone/>
            </a:pPr>
            <a:r>
              <a:rPr lang="fr-CH" dirty="0"/>
              <a:t>Cotisations </a:t>
            </a:r>
            <a:r>
              <a:rPr lang="fr-CH" dirty="0" err="1"/>
              <a:t>Lamal</a:t>
            </a:r>
            <a:r>
              <a:rPr lang="fr-CH" dirty="0"/>
              <a:t>		CHF   3’000.—</a:t>
            </a:r>
          </a:p>
          <a:p>
            <a:pPr marL="914400" lvl="2" indent="0">
              <a:buNone/>
            </a:pPr>
            <a:r>
              <a:rPr lang="fr-CH" dirty="0"/>
              <a:t>Fais d’entretien immeuble	CHF   4’200.—</a:t>
            </a:r>
          </a:p>
          <a:p>
            <a:pPr marL="914400" lvl="2" indent="0">
              <a:buNone/>
            </a:pPr>
            <a:r>
              <a:rPr lang="fr-CH" dirty="0"/>
              <a:t>Intérêts hypothécaires	</a:t>
            </a:r>
            <a:r>
              <a:rPr lang="fr-CH" u="sng" dirty="0"/>
              <a:t>CHF   6’000.—</a:t>
            </a:r>
          </a:p>
          <a:p>
            <a:pPr marL="914400" lvl="2" indent="0">
              <a:buNone/>
            </a:pPr>
            <a:r>
              <a:rPr lang="fr-CH" dirty="0"/>
              <a:t>TOTAL			CHF 76’640.—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96239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8427E-64E8-AF76-CDE9-E54C1A66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no 3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D283B1-6CDB-E8DA-3987-07635F6A5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conclusion, les revenus déterminants sont largement supérieurs aux dépenses reconnues, il n’y a pas de droit aux prestations complémentaires.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6067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C6229-7AE4-A025-C479-CDD3C1255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conclusion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E2B83C-F8D2-6D3E-857C-0020711A5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Chaque cas doit être examiné individuellement, une généralisation n’est pas envisageable.</a:t>
            </a:r>
          </a:p>
          <a:p>
            <a:endParaRPr lang="fr-FR" dirty="0"/>
          </a:p>
          <a:p>
            <a:r>
              <a:rPr lang="fr-FR" dirty="0"/>
              <a:t>La perspective de séjourner en EMS n’est qu’un des paramètres qui entre en ligne de compte dans la planification successorale.</a:t>
            </a:r>
          </a:p>
          <a:p>
            <a:endParaRPr lang="fr-FR" dirty="0"/>
          </a:p>
          <a:p>
            <a:r>
              <a:rPr lang="fr-FR" dirty="0"/>
              <a:t>Il convient d’anticiper et de consulter son notaire.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639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3B7001-C9BE-FCEC-4CFD-1838C879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977" y="2424745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QUESTIONS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3459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25000-1CA0-6D53-2950-8C1E5705F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revenus déterminants	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C0EB05-7902-8920-D6E2-01D3ADF5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Revenus effectifs</a:t>
            </a:r>
          </a:p>
          <a:p>
            <a:pPr lvl="1"/>
            <a:r>
              <a:rPr lang="fr-FR" dirty="0"/>
              <a:t>Rente AVS</a:t>
            </a:r>
          </a:p>
          <a:p>
            <a:pPr lvl="1"/>
            <a:r>
              <a:rPr lang="fr-FR" dirty="0"/>
              <a:t>Rente LPP</a:t>
            </a:r>
          </a:p>
          <a:p>
            <a:pPr lvl="1"/>
            <a:r>
              <a:rPr lang="fr-FR" dirty="0"/>
              <a:t>Rendement de la fortune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Revenus fictifs</a:t>
            </a:r>
          </a:p>
          <a:p>
            <a:pPr lvl="1"/>
            <a:r>
              <a:rPr lang="fr-FR" dirty="0"/>
              <a:t>Valeur locative</a:t>
            </a:r>
          </a:p>
          <a:p>
            <a:pPr lvl="1"/>
            <a:r>
              <a:rPr lang="fr-FR" dirty="0"/>
              <a:t>Part de la fortune déterminante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35822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AE432-DD32-28B9-0EE2-CCF10193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Merci de votre attention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7836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63284-040C-8BEE-5FDF-34FCBD5F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fortune déterminante	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DF09E0-DBD6-5141-502E-37C2C2910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La fortune effective</a:t>
            </a:r>
          </a:p>
          <a:p>
            <a:pPr lvl="1"/>
            <a:r>
              <a:rPr lang="fr-FR" dirty="0"/>
              <a:t>Les capitaux</a:t>
            </a:r>
          </a:p>
          <a:p>
            <a:pPr lvl="1"/>
            <a:r>
              <a:rPr lang="fr-FR" dirty="0"/>
              <a:t>Les immeubles, si habité pris à la valeur fiscale, si pas habité calculé à 155% de la valeur fiscale</a:t>
            </a:r>
          </a:p>
          <a:p>
            <a:pPr lvl="1"/>
            <a:r>
              <a:rPr lang="fr-FR" dirty="0"/>
              <a:t>Autres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Fortune fictive (dessaisissement)</a:t>
            </a:r>
          </a:p>
          <a:p>
            <a:pPr lvl="1"/>
            <a:r>
              <a:rPr lang="fr-FR" dirty="0"/>
              <a:t>Les capitaux dessaisis</a:t>
            </a:r>
          </a:p>
          <a:p>
            <a:pPr lvl="1"/>
            <a:r>
              <a:rPr lang="fr-FR" dirty="0"/>
              <a:t>Les immeubles dessaisis, sont déduites les contre-prestations assumés par l’acquéreur et un amortissement annuel de CHF 10’000.—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Déductions</a:t>
            </a:r>
          </a:p>
          <a:p>
            <a:pPr lvl="1"/>
            <a:r>
              <a:rPr lang="fr-FR" dirty="0"/>
              <a:t>Les dettes</a:t>
            </a:r>
          </a:p>
          <a:p>
            <a:pPr lvl="1"/>
            <a:r>
              <a:rPr lang="fr-FR" dirty="0"/>
              <a:t>Une franchise ordinaire de CHF 30’000.— pour une personne seule et CHF 50’000.— pour un couple</a:t>
            </a:r>
          </a:p>
          <a:p>
            <a:pPr lvl="1"/>
            <a:r>
              <a:rPr lang="fr-FR" dirty="0"/>
              <a:t>Franchise immobilière de CHF 300’000.— si l’immeuble est habité par le requérant ou son conjoint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1270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E88ABA-FE4C-5C76-8598-7AA28DA9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dépenses reconnues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424546-7B5E-75E7-ED44-07EFD7270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La taxe journalière de l’EMS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dépenses personnelles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cotisations d’assurance-maladie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382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0045A-288F-98E1-BB2E-513A7A44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principes fondamentaux	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9D894F-024E-8AF6-ED46-01719FFB62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Les revenus déterminants sont supérieurs aux dépenses reconnues</a:t>
            </a:r>
          </a:p>
          <a:p>
            <a:endParaRPr lang="fr-FR" dirty="0"/>
          </a:p>
          <a:p>
            <a:r>
              <a:rPr lang="fr-FR" dirty="0"/>
              <a:t>Pas de droit aux prestations complémentaires</a:t>
            </a:r>
            <a:endParaRPr lang="fr-CH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F78C7B-A310-5C23-D4F5-2EAC3FB757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Les revenus déterminants sont inférieurs aux dépenses reconnues </a:t>
            </a:r>
          </a:p>
          <a:p>
            <a:endParaRPr lang="fr-FR" dirty="0"/>
          </a:p>
          <a:p>
            <a:r>
              <a:rPr lang="fr-FR" dirty="0"/>
              <a:t>Droit aux prestations complémentaires pour la différence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0475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5FE32-3FE8-19C0-708E-4DE4C9B5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principes fondamentaux	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DD10CA-0293-8D38-AE0B-EEBE614F4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la fortune déterminante est supérieure à CHF 100’000.— pour une personne seule ou à CHF 200’000.— pour un couple </a:t>
            </a:r>
          </a:p>
          <a:p>
            <a:endParaRPr lang="fr-FR" dirty="0"/>
          </a:p>
          <a:p>
            <a:r>
              <a:rPr lang="fr-FR" dirty="0"/>
              <a:t>Pas de droit aux prestations complémentaires</a:t>
            </a:r>
          </a:p>
          <a:p>
            <a:endParaRPr lang="fr-FR" dirty="0"/>
          </a:p>
          <a:p>
            <a:r>
              <a:rPr lang="fr-FR" dirty="0"/>
              <a:t>Remarque: l’immeuble habité n’est pas pris en considération dans le calcul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9128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1FFC60-7101-4344-2F59-74CFC2A0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dessaisissement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D8D2AC-4613-0A94-D2F1-E4517E8BA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Opération qui consiste à renoncer volontairement à une partie de sa fortune</a:t>
            </a:r>
          </a:p>
          <a:p>
            <a:r>
              <a:rPr lang="fr-FR" dirty="0"/>
              <a:t>Par exemple, lorsque les parents remettent des capitaux à leurs enfants afin de leur permettre d’acquérir un immeuble</a:t>
            </a:r>
          </a:p>
          <a:p>
            <a:endParaRPr lang="fr-FR" dirty="0"/>
          </a:p>
          <a:p>
            <a:r>
              <a:rPr lang="fr-FR" dirty="0"/>
              <a:t>Remise de la maison aux enfants moyennant octroi d’un usufruit ou d’un droit d’habitation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6526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ECCD2-D4CB-A4DE-C454-21E7E9FD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dessaisissement 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F67128-4CA7-0793-CB27-4FD857F64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 du dessaisissement en cas de remise de la maison aux enfants</a:t>
            </a:r>
          </a:p>
          <a:p>
            <a:endParaRPr lang="fr-FR" dirty="0"/>
          </a:p>
          <a:p>
            <a:pPr lvl="2"/>
            <a:r>
              <a:rPr lang="fr-FR" dirty="0"/>
              <a:t>Valeur vénale de la maison au jour du transfert</a:t>
            </a:r>
          </a:p>
          <a:p>
            <a:pPr marL="1371600" lvl="3" indent="0">
              <a:buNone/>
            </a:pPr>
            <a:r>
              <a:rPr lang="fr-FR" dirty="0"/>
              <a:t>./. Dette hypothécaire</a:t>
            </a:r>
          </a:p>
          <a:p>
            <a:pPr marL="1371600" lvl="3" indent="0">
              <a:buNone/>
            </a:pPr>
            <a:r>
              <a:rPr lang="fr-FR" dirty="0"/>
              <a:t>./. Valeur capitalisé de l’usufruit ou du droit d’habitation</a:t>
            </a:r>
          </a:p>
          <a:p>
            <a:pPr marL="1371600" lvl="3" indent="0">
              <a:buNone/>
            </a:pPr>
            <a:r>
              <a:rPr lang="fr-FR" dirty="0"/>
              <a:t>./. Montant éventuel versé au cédant</a:t>
            </a:r>
          </a:p>
          <a:p>
            <a:pPr marL="1371600" lvl="3" indent="0">
              <a:buNone/>
            </a:pPr>
            <a:r>
              <a:rPr lang="fr-FR" dirty="0"/>
              <a:t>./. Déduction d’un montant forfaitaire de CHF 10’000.— par an </a:t>
            </a:r>
          </a:p>
          <a:p>
            <a:pPr marL="1371600" lvl="3" indent="0">
              <a:buNone/>
            </a:pPr>
            <a:endParaRPr lang="fr-FR" dirty="0"/>
          </a:p>
          <a:p>
            <a:pPr marL="1371600" lvl="3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766678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1463</Words>
  <Application>Microsoft Office PowerPoint</Application>
  <PresentationFormat>Grand écran</PresentationFormat>
  <Paragraphs>208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Thème Office</vt:lpstr>
      <vt:lpstr>J’entre en EMS, est-ce qu’on va me prendre toute ma fortune?</vt:lpstr>
      <vt:lpstr>L’entrée en EMS</vt:lpstr>
      <vt:lpstr>Les revenus déterminants </vt:lpstr>
      <vt:lpstr>La fortune déterminante </vt:lpstr>
      <vt:lpstr>Les dépenses reconnues</vt:lpstr>
      <vt:lpstr>Les principes fondamentaux </vt:lpstr>
      <vt:lpstr>Les principes fondamentaux </vt:lpstr>
      <vt:lpstr>Le dessaisissement</vt:lpstr>
      <vt:lpstr>Le dessaisissement </vt:lpstr>
      <vt:lpstr>Le dessaisissement </vt:lpstr>
      <vt:lpstr>Le dessaisissement </vt:lpstr>
      <vt:lpstr>Le dessaisissement </vt:lpstr>
      <vt:lpstr>Obligation de restitution des PC</vt:lpstr>
      <vt:lpstr>Exemple no 1</vt:lpstr>
      <vt:lpstr>Exemple no 1</vt:lpstr>
      <vt:lpstr>Exemple no 1</vt:lpstr>
      <vt:lpstr>Exemple no 1</vt:lpstr>
      <vt:lpstr>Exemple no 1</vt:lpstr>
      <vt:lpstr>Exemple no 2</vt:lpstr>
      <vt:lpstr>Exemple no 2</vt:lpstr>
      <vt:lpstr>Exemple no 2</vt:lpstr>
      <vt:lpstr>Exemple no 2</vt:lpstr>
      <vt:lpstr>Exemple no 3</vt:lpstr>
      <vt:lpstr>Exemple no 3</vt:lpstr>
      <vt:lpstr>Exemple no 3</vt:lpstr>
      <vt:lpstr>Exemple no 3</vt:lpstr>
      <vt:lpstr>Exemple no 3</vt:lpstr>
      <vt:lpstr>En conclusion</vt:lpstr>
      <vt:lpstr>QUESTIONS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J’entre en EMS, est-ce qu’on va me prendre toute ma fortune?</dc:title>
  <dc:creator>François Uldry</dc:creator>
  <cp:lastModifiedBy>Volery Aline</cp:lastModifiedBy>
  <cp:revision>6</cp:revision>
  <cp:lastPrinted>2023-09-15T12:40:07Z</cp:lastPrinted>
  <dcterms:created xsi:type="dcterms:W3CDTF">2023-09-15T06:13:39Z</dcterms:created>
  <dcterms:modified xsi:type="dcterms:W3CDTF">2023-09-18T06:12:36Z</dcterms:modified>
</cp:coreProperties>
</file>