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87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8" r:id="rId29"/>
    <p:sldId id="283" r:id="rId30"/>
    <p:sldId id="284" r:id="rId31"/>
  </p:sldIdLst>
  <p:sldSz cx="12192000" cy="6858000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160A966-65BF-1BE4-2895-19239D994D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1F27653-A2E5-C8A0-4701-A8D11D3392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3240EA9-9565-6E12-F3F7-206CA839D8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F758E-6547-4935-B9B6-7D37A621640B}" type="datetimeFigureOut">
              <a:rPr lang="fr-CH" smtClean="0"/>
              <a:t>18.09.2023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9D21277-A5E3-EFFE-53D4-38BAA969DD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F1E64DC-3628-AB89-B711-4BA0879D64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07673-B05A-4225-9568-8860E15F9B55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354477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C6284DC-3D96-B173-DD1B-89E99762AC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642C8546-1F6A-D80B-9822-CE96992428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E498C5C-88C6-4767-502A-5992459679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F758E-6547-4935-B9B6-7D37A621640B}" type="datetimeFigureOut">
              <a:rPr lang="fr-CH" smtClean="0"/>
              <a:t>18.09.2023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13230CA-6E2E-E08C-CEB8-C9E528B564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F85EDB7-A948-571A-A863-2C58E8333C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07673-B05A-4225-9568-8860E15F9B55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132972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7131FDF6-9450-A3EB-414E-C67BD67884D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A00541A-C70F-7ECF-7CFB-FABB5EC495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DC4C72F-47C3-EC2A-A315-EC672BF0C5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F758E-6547-4935-B9B6-7D37A621640B}" type="datetimeFigureOut">
              <a:rPr lang="fr-CH" smtClean="0"/>
              <a:t>18.09.2023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C49583F-CD92-B629-8A8F-653E0EEA89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B371DC8-A552-8D3E-B47B-88D58B23EC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07673-B05A-4225-9568-8860E15F9B55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63630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233ED79-71B4-55E5-0F8B-E58A795F49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B20492B-B62A-4D08-F02D-BBBDD58F37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E06817D-218D-2938-AC66-4F73C15C3B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F758E-6547-4935-B9B6-7D37A621640B}" type="datetimeFigureOut">
              <a:rPr lang="fr-CH" smtClean="0"/>
              <a:t>18.09.2023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AF4EDD9-736A-5D46-2DF6-62287AC2FB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D192D2D-1FB5-F4D8-C3D7-0BB0D5EB8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07673-B05A-4225-9568-8860E15F9B55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530001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DAD9B2F-6223-FC2C-736B-20CE856F75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A3EA028-4458-45C6-791D-66BA1F92C3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6132737-73B8-1BD5-72B8-7BCFCECEE2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F758E-6547-4935-B9B6-7D37A621640B}" type="datetimeFigureOut">
              <a:rPr lang="fr-CH" smtClean="0"/>
              <a:t>18.09.2023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C108BD4-A898-606C-7EE9-7E0D733DEC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37AABC6-5217-3E9A-9276-472B2BD881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07673-B05A-4225-9568-8860E15F9B55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853086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65E3B28-C1EE-FB00-CB47-A8175C41E2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C94E08B-5F9F-606D-E7A1-548F1C09BA8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578F9B17-5E77-CA31-ACDA-BED1AEE2DE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8E50A3E-9E82-D9E1-FBB5-C48E920576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F758E-6547-4935-B9B6-7D37A621640B}" type="datetimeFigureOut">
              <a:rPr lang="fr-CH" smtClean="0"/>
              <a:t>18.09.2023</a:t>
            </a:fld>
            <a:endParaRPr lang="fr-CH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2BFE9AA-75E9-7798-472D-654E8B3AB2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DAB5A3A-7D79-73C8-5FDB-C718C1C69F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07673-B05A-4225-9568-8860E15F9B55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123505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B2409FF-FE39-1F95-3CBD-3B796E0D45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9EA5121-E00F-22E8-0322-7E8F4F5CD9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F3317D2-F662-31C0-3C58-9AEF4EB9A2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0A5931E9-BD16-8C0C-24A8-06A71F93886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6DAC3A8C-B8D2-A071-BFC0-A2945B690F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E14ECFD3-97C0-BD7B-EC55-37CF321DE3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F758E-6547-4935-B9B6-7D37A621640B}" type="datetimeFigureOut">
              <a:rPr lang="fr-CH" smtClean="0"/>
              <a:t>18.09.2023</a:t>
            </a:fld>
            <a:endParaRPr lang="fr-CH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3AF37477-FA83-3C04-DF9F-2163F545FE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42880AEC-6848-391D-CBBE-C6A53E04B2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07673-B05A-4225-9568-8860E15F9B55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669392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9087340-2ACC-99C4-B64C-6C671CEE73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4F4A36CA-C51A-56D2-7C5F-F2BF06E62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F758E-6547-4935-B9B6-7D37A621640B}" type="datetimeFigureOut">
              <a:rPr lang="fr-CH" smtClean="0"/>
              <a:t>18.09.2023</a:t>
            </a:fld>
            <a:endParaRPr lang="fr-CH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741F9352-2915-CE37-A20D-0449AAAB47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D3DB8801-C0F5-D8E6-8021-16B81979A0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07673-B05A-4225-9568-8860E15F9B55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55163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872E43F4-C1CE-E70F-4F59-DF5A34231D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F758E-6547-4935-B9B6-7D37A621640B}" type="datetimeFigureOut">
              <a:rPr lang="fr-CH" smtClean="0"/>
              <a:t>18.09.2023</a:t>
            </a:fld>
            <a:endParaRPr lang="fr-CH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A6FD68DE-1F0B-8629-22B6-DD325D6CB4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2D9BE7A-2792-E8D9-8AEC-6D2456D03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07673-B05A-4225-9568-8860E15F9B55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801976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CE7FF3C-9379-162F-4154-2249C86D09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DE374EA-A249-4F13-DAA8-D002496D04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529EA50-02BE-4891-F1FB-54AC749305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CF139B0-A977-4874-C78A-FA4B79956C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F758E-6547-4935-B9B6-7D37A621640B}" type="datetimeFigureOut">
              <a:rPr lang="fr-CH" smtClean="0"/>
              <a:t>18.09.2023</a:t>
            </a:fld>
            <a:endParaRPr lang="fr-CH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19DBE55-CBB2-9706-66B8-68B1969381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9B42911-F0F8-E575-B9FE-027A7D7E7B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07673-B05A-4225-9568-8860E15F9B55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236113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636AB98-D889-0F3D-1867-6D343DB0F1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50FE5101-7E1E-D7A1-7DD3-8DDAA4E82E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H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DEB3D40-790B-B87B-1C29-542420A8B0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608BB12-1069-72A6-C8E6-DC176A4674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F758E-6547-4935-B9B6-7D37A621640B}" type="datetimeFigureOut">
              <a:rPr lang="fr-CH" smtClean="0"/>
              <a:t>18.09.2023</a:t>
            </a:fld>
            <a:endParaRPr lang="fr-CH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0252C10-8964-5103-D3FD-6BBB1A0562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74B1ADF3-5337-4F50-A38F-FBB90DB556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07673-B05A-4225-9568-8860E15F9B55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6788753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D5CD068A-2A16-2BE9-3BCF-161D8007D4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A4D95BC-C13D-96DD-E315-8806A982BC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CE9008D-8ECB-2158-8216-A5794CE1E0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5F758E-6547-4935-B9B6-7D37A621640B}" type="datetimeFigureOut">
              <a:rPr lang="fr-CH" smtClean="0"/>
              <a:t>18.09.2023</a:t>
            </a:fld>
            <a:endParaRPr lang="fr-CH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780BB10-B92F-BC40-723C-0C2E138DBD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F44E9E8-25E1-0A3E-1DFB-0FDB52A26B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207673-B05A-4225-9568-8860E15F9B55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84434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54AC40A-75CC-9797-55A2-85E6D4B3C30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J’entre en EMS, est-ce qu’on va me prendre toute ma fortune?</a:t>
            </a:r>
            <a:endParaRPr lang="fr-CH" dirty="0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76BF6EB-64D5-EF05-63FB-65959336472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Présentation du 23 septembre 2023</a:t>
            </a:r>
          </a:p>
          <a:p>
            <a:r>
              <a:rPr lang="fr-FR" dirty="0"/>
              <a:t>Par Maître François Uldry, notaire à Fribourg et Domdidier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1246026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B61EDA3-85DC-781D-7EE1-DBA08A09C6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 dessaisissement </a:t>
            </a:r>
            <a:endParaRPr lang="fr-CH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6CB8D58-A22A-0476-6BB4-411716183C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Calcul du dessaisissement en cas de remise de la maison aux enfants</a:t>
            </a:r>
          </a:p>
          <a:p>
            <a:endParaRPr lang="fr-FR" dirty="0"/>
          </a:p>
          <a:p>
            <a:r>
              <a:rPr lang="fr-FR" dirty="0"/>
              <a:t>La valeur vénale de la maison s’établit comme suit:</a:t>
            </a:r>
          </a:p>
          <a:p>
            <a:pPr lvl="1"/>
            <a:r>
              <a:rPr lang="fr-FR" dirty="0"/>
              <a:t>Pour les transferts effectués avant le 1</a:t>
            </a:r>
            <a:r>
              <a:rPr lang="fr-FR" baseline="30000" dirty="0"/>
              <a:t>er</a:t>
            </a:r>
            <a:r>
              <a:rPr lang="fr-FR" dirty="0"/>
              <a:t> janvier 2002, 130% de la valeur fiscale</a:t>
            </a:r>
          </a:p>
          <a:p>
            <a:pPr lvl="1"/>
            <a:r>
              <a:rPr lang="fr-FR" dirty="0"/>
              <a:t>Pour les transferts effectués entre le 1</a:t>
            </a:r>
            <a:r>
              <a:rPr lang="fr-FR" baseline="30000" dirty="0"/>
              <a:t>er</a:t>
            </a:r>
            <a:r>
              <a:rPr lang="fr-FR" dirty="0"/>
              <a:t> janvier 2002 et le 31 décembre 2018, 110% de la valeur fiscale</a:t>
            </a:r>
          </a:p>
          <a:p>
            <a:pPr lvl="1"/>
            <a:r>
              <a:rPr lang="fr-FR" dirty="0"/>
              <a:t>Pour les transferts effectués à partir du 1</a:t>
            </a:r>
            <a:r>
              <a:rPr lang="fr-FR" baseline="30000" dirty="0"/>
              <a:t>er</a:t>
            </a:r>
            <a:r>
              <a:rPr lang="fr-FR" dirty="0"/>
              <a:t> janvier 2019, 155% de la valeur fiscale</a:t>
            </a:r>
          </a:p>
          <a:p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37224243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5DB589E-8E1C-98DD-E845-50821CF332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 dessaisissement </a:t>
            </a:r>
            <a:endParaRPr lang="fr-CH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AFBBC4-2443-C12A-8B74-669314F1CF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Calcul du dessaisissement en cas de remise de la maison aux enfants</a:t>
            </a:r>
          </a:p>
          <a:p>
            <a:endParaRPr lang="fr-FR" dirty="0"/>
          </a:p>
          <a:p>
            <a:pPr lvl="2"/>
            <a:r>
              <a:rPr lang="fr-FR" dirty="0"/>
              <a:t>Valeur vénale de la maison au jour du transfert</a:t>
            </a:r>
          </a:p>
          <a:p>
            <a:pPr marL="1371600" lvl="3" indent="0">
              <a:buNone/>
            </a:pPr>
            <a:r>
              <a:rPr lang="fr-FR" dirty="0"/>
              <a:t>./. Dette hypothécaire</a:t>
            </a:r>
          </a:p>
          <a:p>
            <a:pPr marL="1371600" lvl="3" indent="0">
              <a:buNone/>
            </a:pPr>
            <a:r>
              <a:rPr lang="fr-FR" dirty="0"/>
              <a:t>./. Valeur capitalisé de l’usufruit ou du droit d’habitation</a:t>
            </a:r>
          </a:p>
          <a:p>
            <a:pPr marL="1371600" lvl="3" indent="0">
              <a:buNone/>
            </a:pPr>
            <a:r>
              <a:rPr lang="fr-FR" dirty="0"/>
              <a:t>./. Montant éventuel versé au cédant</a:t>
            </a:r>
          </a:p>
          <a:p>
            <a:pPr marL="1371600" lvl="3" indent="0">
              <a:buNone/>
            </a:pPr>
            <a:r>
              <a:rPr lang="fr-FR" dirty="0"/>
              <a:t>./. Déduction d’un montant forfaitaire de CHF 10’000.— par an </a:t>
            </a:r>
          </a:p>
          <a:p>
            <a:pPr marL="1371600" lvl="3" indent="0">
              <a:buNone/>
            </a:pPr>
            <a:endParaRPr lang="fr-FR" dirty="0"/>
          </a:p>
          <a:p>
            <a:r>
              <a:rPr lang="fr-CH" dirty="0"/>
              <a:t>Si la somme des contre-prestations est supérieure à 90% de la valeur vénale de la maison, il n’y pas de dessaisissement. </a:t>
            </a:r>
          </a:p>
        </p:txBody>
      </p:sp>
    </p:spTree>
    <p:extLst>
      <p:ext uri="{BB962C8B-B14F-4D97-AF65-F5344CB8AC3E}">
        <p14:creationId xmlns:p14="http://schemas.microsoft.com/office/powerpoint/2010/main" val="13318144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076CE22-19D3-D2E7-EC65-EE5107A8E7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 dessaisissement </a:t>
            </a:r>
            <a:endParaRPr lang="fr-CH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AE98128-14FB-7B30-9A3F-9E1D67B5AA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Calcul du dessaisissement en cas de remise de la maison aux enfants</a:t>
            </a:r>
          </a:p>
          <a:p>
            <a:endParaRPr lang="fr-CH" dirty="0"/>
          </a:p>
          <a:p>
            <a:endParaRPr lang="fr-CH" dirty="0"/>
          </a:p>
          <a:p>
            <a:pPr lvl="2" algn="just"/>
            <a:r>
              <a:rPr lang="fr-CH" sz="4000" dirty="0"/>
              <a:t>PAS DE LIMITE DE TEMPS</a:t>
            </a:r>
          </a:p>
        </p:txBody>
      </p:sp>
    </p:spTree>
    <p:extLst>
      <p:ext uri="{BB962C8B-B14F-4D97-AF65-F5344CB8AC3E}">
        <p14:creationId xmlns:p14="http://schemas.microsoft.com/office/powerpoint/2010/main" val="23476592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6B2B2F7-6A8B-44F5-64BC-2434896BA8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Obligation de restitution des PC</a:t>
            </a:r>
            <a:endParaRPr lang="fr-CH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92B2A35-68C3-1689-5158-F22650A7CD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La succession d’une personne qui a bénéficié de prestations complémentaires doit restituer ces prestations</a:t>
            </a:r>
          </a:p>
          <a:p>
            <a:endParaRPr lang="fr-FR" dirty="0"/>
          </a:p>
          <a:p>
            <a:pPr lvl="1"/>
            <a:r>
              <a:rPr lang="fr-FR" dirty="0"/>
              <a:t>Si la fortune de la succession est supérieure à CHF 40’000.—</a:t>
            </a:r>
          </a:p>
          <a:p>
            <a:pPr lvl="1"/>
            <a:endParaRPr lang="fr-FR" dirty="0"/>
          </a:p>
          <a:p>
            <a:pPr lvl="1"/>
            <a:r>
              <a:rPr lang="fr-FR" dirty="0"/>
              <a:t>Et uniquement pour les prestations complémentaires versées après le 1</a:t>
            </a:r>
            <a:r>
              <a:rPr lang="fr-FR" baseline="30000" dirty="0"/>
              <a:t>er</a:t>
            </a:r>
            <a:r>
              <a:rPr lang="fr-FR" dirty="0"/>
              <a:t> janvier 2021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42498142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19FDF5B-4206-5E93-87BD-71617F799B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Exemple no 1</a:t>
            </a:r>
            <a:endParaRPr lang="fr-CH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2B39A50-29C1-45E8-ED56-9804B1D3A3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Entrée en EMS d’une personne seule propriétaire d’un immeuble qu’elle occupait personnellement. L’immeuble est loué à un tiers depuis l’entrée en EMS de la personne.</a:t>
            </a:r>
          </a:p>
          <a:p>
            <a:pPr marL="0" indent="0">
              <a:buNone/>
            </a:pPr>
            <a:endParaRPr lang="fr-FR" dirty="0"/>
          </a:p>
          <a:p>
            <a:pPr lvl="1"/>
            <a:r>
              <a:rPr lang="fr-FR" dirty="0"/>
              <a:t>Valeur vénale de l’immeuble 			CHF 800’000.—</a:t>
            </a:r>
          </a:p>
          <a:p>
            <a:pPr lvl="1"/>
            <a:r>
              <a:rPr lang="fr-FR" dirty="0"/>
              <a:t>Valeur fiscale de l’immeuble			CHF 420’000.—</a:t>
            </a:r>
          </a:p>
          <a:p>
            <a:pPr lvl="1"/>
            <a:r>
              <a:rPr lang="fr-FR" dirty="0"/>
              <a:t>Dette hypothécaire				CHF 300’000.—</a:t>
            </a:r>
          </a:p>
          <a:p>
            <a:pPr lvl="1"/>
            <a:r>
              <a:rPr lang="fr-FR" dirty="0"/>
              <a:t>Compte épargne				CHF 100’000.—</a:t>
            </a:r>
          </a:p>
          <a:p>
            <a:pPr lvl="1"/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659936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7AA1853-7F56-D093-85BC-02CEA727E0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Exemple no 1</a:t>
            </a:r>
            <a:endParaRPr lang="fr-CH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71359C2-B9B2-3761-EA59-CD14432F8A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/>
              <a:t>Les revenus effectifs de la personne sont les suivants:</a:t>
            </a:r>
          </a:p>
          <a:p>
            <a:pPr lvl="1"/>
            <a:r>
              <a:rPr lang="fr-FR" dirty="0"/>
              <a:t>Rente AVS			CHF 24’000.—</a:t>
            </a:r>
          </a:p>
          <a:p>
            <a:pPr lvl="1"/>
            <a:r>
              <a:rPr lang="fr-FR" dirty="0"/>
              <a:t>Rente LPP				CHF 36’000.—</a:t>
            </a:r>
          </a:p>
          <a:p>
            <a:pPr lvl="1"/>
            <a:r>
              <a:rPr lang="fr-FR" dirty="0"/>
              <a:t>Produits des capitaux		CHF   1’000.—</a:t>
            </a:r>
          </a:p>
          <a:p>
            <a:pPr lvl="1"/>
            <a:r>
              <a:rPr lang="fr-FR" dirty="0"/>
              <a:t>Loyers				</a:t>
            </a:r>
            <a:r>
              <a:rPr lang="fr-FR" u="sng" dirty="0"/>
              <a:t>CHF 21’600.—</a:t>
            </a:r>
          </a:p>
          <a:p>
            <a:pPr marL="457200" lvl="1" indent="0">
              <a:buNone/>
            </a:pPr>
            <a:r>
              <a:rPr lang="fr-FR" dirty="0"/>
              <a:t>    TOTAL				CHF 82’600.—</a:t>
            </a:r>
          </a:p>
          <a:p>
            <a:pPr marL="457200" lvl="1" indent="0">
              <a:buNone/>
            </a:pPr>
            <a:endParaRPr lang="fr-FR" dirty="0"/>
          </a:p>
          <a:p>
            <a:r>
              <a:rPr lang="fr-FR" dirty="0"/>
              <a:t>Les charges de la personne sont les suivantes</a:t>
            </a:r>
          </a:p>
          <a:p>
            <a:pPr lvl="1"/>
            <a:r>
              <a:rPr lang="fr-FR" dirty="0"/>
              <a:t>Charges de l’EMS			CHF 70’680.—</a:t>
            </a:r>
          </a:p>
          <a:p>
            <a:pPr lvl="1"/>
            <a:r>
              <a:rPr lang="fr-FR" dirty="0"/>
              <a:t>Intérêts hypothécaires		CHF   6’000.—</a:t>
            </a:r>
          </a:p>
          <a:p>
            <a:pPr lvl="1"/>
            <a:r>
              <a:rPr lang="fr-FR" dirty="0"/>
              <a:t>Frais d’entretien de l’immeuble	</a:t>
            </a:r>
            <a:r>
              <a:rPr lang="fr-FR" u="sng" dirty="0"/>
              <a:t>CHF   4’200.—</a:t>
            </a:r>
          </a:p>
          <a:p>
            <a:pPr marL="457200" lvl="1" indent="0">
              <a:buNone/>
            </a:pPr>
            <a:r>
              <a:rPr lang="fr-FR" dirty="0"/>
              <a:t>    TOTAL				CHF 80’880.—</a:t>
            </a:r>
          </a:p>
          <a:p>
            <a:pPr lvl="1"/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0698001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CB793C9-10DC-9670-A902-F3A6F50587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Exemple no 1</a:t>
            </a:r>
            <a:endParaRPr lang="fr-CH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A28CBC5-B250-BB61-AF3D-433CB4FDD4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/>
              <a:t>Prise en compte de la fortune comme élément du revenu déterminant:</a:t>
            </a:r>
          </a:p>
          <a:p>
            <a:pPr marL="457200" lvl="1" indent="0">
              <a:buNone/>
            </a:pPr>
            <a:r>
              <a:rPr lang="fr-FR" dirty="0"/>
              <a:t>Capitaux 			CHF 100’000.—</a:t>
            </a:r>
          </a:p>
          <a:p>
            <a:pPr marL="457200" lvl="1" indent="0">
              <a:buNone/>
            </a:pPr>
            <a:r>
              <a:rPr lang="fr-FR" dirty="0"/>
              <a:t>Immeuble (155% VF)	</a:t>
            </a:r>
            <a:r>
              <a:rPr lang="fr-FR" u="sng" dirty="0"/>
              <a:t>CHF 651’000.—</a:t>
            </a:r>
          </a:p>
          <a:p>
            <a:pPr marL="457200" lvl="1" indent="0">
              <a:buNone/>
            </a:pPr>
            <a:r>
              <a:rPr lang="fr-FR" dirty="0"/>
              <a:t>Fortune brute		CHF 751’000.—</a:t>
            </a:r>
          </a:p>
          <a:p>
            <a:pPr marL="457200" lvl="1" indent="0">
              <a:buNone/>
            </a:pPr>
            <a:endParaRPr lang="fr-FR" dirty="0"/>
          </a:p>
          <a:p>
            <a:pPr marL="457200" lvl="1" indent="0">
              <a:buNone/>
            </a:pPr>
            <a:r>
              <a:rPr lang="fr-CH" dirty="0"/>
              <a:t>./. Dette hypothécaire	CHF 300’000.—</a:t>
            </a:r>
          </a:p>
          <a:p>
            <a:pPr marL="457200" lvl="1" indent="0">
              <a:buNone/>
            </a:pPr>
            <a:r>
              <a:rPr lang="fr-CH" dirty="0"/>
              <a:t>./. Franchise individuelle	</a:t>
            </a:r>
            <a:r>
              <a:rPr lang="fr-CH" u="sng" dirty="0"/>
              <a:t>CHF   30’000.—</a:t>
            </a:r>
          </a:p>
          <a:p>
            <a:pPr marL="457200" lvl="1" indent="0">
              <a:buNone/>
            </a:pPr>
            <a:r>
              <a:rPr lang="fr-CH" dirty="0"/>
              <a:t>Fortune nette		CHF 421’000.—</a:t>
            </a:r>
          </a:p>
          <a:p>
            <a:pPr marL="457200" lvl="1" indent="0">
              <a:buNone/>
            </a:pPr>
            <a:endParaRPr lang="fr-CH" dirty="0"/>
          </a:p>
          <a:p>
            <a:pPr marL="457200" lvl="1" indent="0">
              <a:buNone/>
            </a:pPr>
            <a:r>
              <a:rPr lang="fr-CH" dirty="0"/>
              <a:t>Part assimilée à de la fortune 1/5</a:t>
            </a:r>
          </a:p>
          <a:p>
            <a:pPr marL="457200" lvl="1" indent="0">
              <a:buNone/>
            </a:pPr>
            <a:r>
              <a:rPr lang="fr-CH" dirty="0"/>
              <a:t>La fortune fictive assimilée au revenu s’élève à CHF 84’200.— </a:t>
            </a:r>
          </a:p>
          <a:p>
            <a:pPr marL="457200" lvl="1" indent="0">
              <a:buNone/>
            </a:pP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30864177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E76B711-83B8-2C94-EF04-9467D836E8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Exemple no 1</a:t>
            </a:r>
            <a:endParaRPr lang="fr-CH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4010A4A-CE56-A564-6399-FE255A0A52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/>
              <a:t>Calcul des prestations complémentaires</a:t>
            </a:r>
          </a:p>
          <a:p>
            <a:pPr lvl="1"/>
            <a:r>
              <a:rPr lang="fr-FR" dirty="0"/>
              <a:t>Revenus déterminants</a:t>
            </a:r>
          </a:p>
          <a:p>
            <a:pPr marL="914400" lvl="2" indent="0">
              <a:buNone/>
            </a:pPr>
            <a:r>
              <a:rPr lang="fr-FR" dirty="0"/>
              <a:t>Revenus effectifs		CHF   82’600.—</a:t>
            </a:r>
          </a:p>
          <a:p>
            <a:pPr marL="914400" lvl="2" indent="0">
              <a:buNone/>
            </a:pPr>
            <a:r>
              <a:rPr lang="fr-FR" dirty="0"/>
              <a:t>Revenus fictifs		</a:t>
            </a:r>
            <a:r>
              <a:rPr lang="fr-FR" u="sng" dirty="0"/>
              <a:t>CHF   84’200.—</a:t>
            </a:r>
          </a:p>
          <a:p>
            <a:pPr marL="914400" lvl="2" indent="0">
              <a:buNone/>
            </a:pPr>
            <a:r>
              <a:rPr lang="fr-FR" dirty="0"/>
              <a:t>TOTAL			CHF 166’800.—</a:t>
            </a:r>
          </a:p>
          <a:p>
            <a:pPr marL="914400" lvl="2" indent="0">
              <a:buNone/>
            </a:pPr>
            <a:endParaRPr lang="fr-CH" dirty="0"/>
          </a:p>
          <a:p>
            <a:pPr lvl="1"/>
            <a:r>
              <a:rPr lang="fr-CH" dirty="0"/>
              <a:t>Dépenses reconnues</a:t>
            </a:r>
          </a:p>
          <a:p>
            <a:pPr marL="914400" lvl="2" indent="0">
              <a:buNone/>
            </a:pPr>
            <a:r>
              <a:rPr lang="fr-CH" dirty="0"/>
              <a:t>Forfait taxe journalière	CHF 57’600.—</a:t>
            </a:r>
          </a:p>
          <a:p>
            <a:pPr marL="914400" lvl="2" indent="0">
              <a:buNone/>
            </a:pPr>
            <a:r>
              <a:rPr lang="fr-CH" dirty="0"/>
              <a:t>Dépenses personnelles	CHF   3’840.—</a:t>
            </a:r>
          </a:p>
          <a:p>
            <a:pPr marL="914400" lvl="2" indent="0">
              <a:buNone/>
            </a:pPr>
            <a:r>
              <a:rPr lang="fr-CH" dirty="0"/>
              <a:t>Cotisations </a:t>
            </a:r>
            <a:r>
              <a:rPr lang="fr-CH" dirty="0" err="1"/>
              <a:t>Lamal</a:t>
            </a:r>
            <a:r>
              <a:rPr lang="fr-CH" dirty="0"/>
              <a:t>		CHF   3’000.—</a:t>
            </a:r>
          </a:p>
          <a:p>
            <a:pPr marL="914400" lvl="2" indent="0">
              <a:buNone/>
            </a:pPr>
            <a:r>
              <a:rPr lang="fr-CH" dirty="0"/>
              <a:t>Fais d’entretien immeuble	CHF   4’200.—</a:t>
            </a:r>
          </a:p>
          <a:p>
            <a:pPr marL="914400" lvl="2" indent="0">
              <a:buNone/>
            </a:pPr>
            <a:r>
              <a:rPr lang="fr-CH" dirty="0"/>
              <a:t>Intérêts hypothécaires	</a:t>
            </a:r>
            <a:r>
              <a:rPr lang="fr-CH" u="sng" dirty="0"/>
              <a:t>CHF   6’000.—</a:t>
            </a:r>
          </a:p>
          <a:p>
            <a:pPr marL="914400" lvl="2" indent="0">
              <a:buNone/>
            </a:pPr>
            <a:r>
              <a:rPr lang="fr-CH" dirty="0"/>
              <a:t>TOTAL			CHF 76’640.—</a:t>
            </a:r>
          </a:p>
          <a:p>
            <a:pPr marL="914400" lvl="2" indent="0">
              <a:buNone/>
            </a:pP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35705323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1C7CA0E-30A2-2567-7F2F-F765DE4D8E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Exemple no 1</a:t>
            </a:r>
            <a:endParaRPr lang="fr-CH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C808B55-526C-D80E-FEFD-150FF71944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En conclusion, les revenus déterminants sont largement supérieurs aux dépenses reconnues, il n’y a pas de droit aux prestations complémentaires.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40559808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7DA3F5C-6325-903B-C8EC-0B67DF46C9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Exemple no 2</a:t>
            </a:r>
            <a:endParaRPr lang="fr-CH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E613A01-0E75-9CCD-B5FF-E5F1F55278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/>
              <a:t>Il s’agit d’un couple dont le mari est admis en EMS et l’épouse demeure dans la maison familiale. Les chiffres relatifs au patrimoine du couple sont identiques à l’exemple précédent.</a:t>
            </a:r>
          </a:p>
          <a:p>
            <a:endParaRPr lang="fr-FR" dirty="0"/>
          </a:p>
          <a:p>
            <a:r>
              <a:rPr lang="fr-FR" dirty="0"/>
              <a:t>Première constatation, comme l’épouse demeure dans la maison, la franchise immobilière de CHF 300’000.— va s’appliquer :</a:t>
            </a:r>
          </a:p>
          <a:p>
            <a:pPr marL="457200" lvl="1" indent="0">
              <a:buNone/>
            </a:pPr>
            <a:r>
              <a:rPr lang="fr-FR" dirty="0"/>
              <a:t>	Valeur fiscale de l’immeuble			CHF 420’000.—</a:t>
            </a:r>
          </a:p>
          <a:p>
            <a:pPr marL="457200" lvl="1" indent="0">
              <a:buNone/>
            </a:pPr>
            <a:r>
              <a:rPr lang="fr-FR" dirty="0"/>
              <a:t>	./. Dette hypothécaire				CHF 300’000.—</a:t>
            </a:r>
          </a:p>
          <a:p>
            <a:pPr marL="457200" lvl="1" indent="0">
              <a:buNone/>
            </a:pPr>
            <a:r>
              <a:rPr lang="fr-FR" dirty="0"/>
              <a:t>	./. Franchise immobilière			</a:t>
            </a:r>
            <a:r>
              <a:rPr lang="fr-FR" u="sng" dirty="0"/>
              <a:t>CHF 300’000.—</a:t>
            </a:r>
          </a:p>
          <a:p>
            <a:pPr marL="457200" lvl="1" indent="0">
              <a:buNone/>
            </a:pPr>
            <a:r>
              <a:rPr lang="fr-FR" dirty="0"/>
              <a:t>							CHF              0.—</a:t>
            </a:r>
          </a:p>
          <a:p>
            <a:pPr marL="457200" lvl="1" indent="0">
              <a:buNone/>
            </a:pPr>
            <a:endParaRPr lang="fr-FR" dirty="0"/>
          </a:p>
          <a:p>
            <a:pPr marL="457200" lvl="1" indent="0">
              <a:buNone/>
            </a:pPr>
            <a:r>
              <a:rPr lang="fr-FR" dirty="0"/>
              <a:t>	</a:t>
            </a:r>
          </a:p>
          <a:p>
            <a:pPr marL="457200" lvl="1" indent="0">
              <a:buNone/>
            </a:pP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3545079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2095A3E-0063-DC2D-0B91-1582AE4342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L’entrée en EMS</a:t>
            </a:r>
            <a:endParaRPr lang="fr-CH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05F6231-2DFE-724D-3D0C-979AA18F7B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Les notions de revenus déterminants et de dépenses reconnues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4216784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2C9C041-D9DE-41C0-3E8D-F6DB6E9ADD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Exemple no 2</a:t>
            </a:r>
            <a:endParaRPr lang="fr-CH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AE3AAE8-A084-1439-29CD-04AC1A73AD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Prise en compte de la fortune comme élément du revenu déterminant:</a:t>
            </a:r>
          </a:p>
          <a:p>
            <a:pPr marL="457200" lvl="1" indent="0">
              <a:buNone/>
            </a:pPr>
            <a:r>
              <a:rPr lang="fr-FR" dirty="0"/>
              <a:t>Capitaux  (3/4)		CHF 75’000.—</a:t>
            </a:r>
          </a:p>
          <a:p>
            <a:pPr marL="457200" lvl="1" indent="0">
              <a:buNone/>
            </a:pPr>
            <a:r>
              <a:rPr lang="fr-FR" dirty="0"/>
              <a:t>Immeuble 			</a:t>
            </a:r>
            <a:r>
              <a:rPr lang="fr-FR" u="sng" dirty="0"/>
              <a:t>CHF           0.—</a:t>
            </a:r>
          </a:p>
          <a:p>
            <a:pPr marL="457200" lvl="1" indent="0">
              <a:buNone/>
            </a:pPr>
            <a:r>
              <a:rPr lang="fr-FR" dirty="0"/>
              <a:t>Fortune brute		CHF 75’000.—</a:t>
            </a:r>
          </a:p>
          <a:p>
            <a:pPr marL="457200" lvl="1" indent="0">
              <a:buNone/>
            </a:pPr>
            <a:r>
              <a:rPr lang="fr-CH" dirty="0"/>
              <a:t>./. Franchise couple (1/2)	</a:t>
            </a:r>
            <a:r>
              <a:rPr lang="fr-CH" u="sng" dirty="0"/>
              <a:t>CHF 25’000.—</a:t>
            </a:r>
          </a:p>
          <a:p>
            <a:pPr marL="457200" lvl="1" indent="0">
              <a:buNone/>
            </a:pPr>
            <a:r>
              <a:rPr lang="fr-CH" dirty="0"/>
              <a:t>Fortune nette		CHF 50’000.—</a:t>
            </a:r>
          </a:p>
          <a:p>
            <a:pPr marL="457200" lvl="1" indent="0">
              <a:buNone/>
            </a:pPr>
            <a:endParaRPr lang="fr-CH" dirty="0"/>
          </a:p>
          <a:p>
            <a:pPr marL="457200" lvl="1" indent="0">
              <a:buNone/>
            </a:pPr>
            <a:r>
              <a:rPr lang="fr-CH" dirty="0"/>
              <a:t>Part assimilée à de la fortune 1/5</a:t>
            </a:r>
          </a:p>
          <a:p>
            <a:pPr marL="457200" lvl="1" indent="0">
              <a:buNone/>
            </a:pPr>
            <a:r>
              <a:rPr lang="fr-CH" dirty="0"/>
              <a:t>La fortune fictive assimilée au revenu s’élève à CHF 10’000.— </a:t>
            </a:r>
          </a:p>
          <a:p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5430045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09350D7-09FA-3EE4-D121-DEDE2595B9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Exemple no 2</a:t>
            </a:r>
            <a:endParaRPr lang="fr-CH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E25ADAD-E0E5-D6BD-C9AD-9D95E454DC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Calcul des prestations complémentaires</a:t>
            </a:r>
          </a:p>
          <a:p>
            <a:pPr lvl="1"/>
            <a:r>
              <a:rPr lang="fr-FR" dirty="0"/>
              <a:t>Revenus déterminants</a:t>
            </a:r>
          </a:p>
          <a:p>
            <a:pPr marL="914400" lvl="2" indent="0">
              <a:buNone/>
            </a:pPr>
            <a:r>
              <a:rPr lang="fr-FR" dirty="0"/>
              <a:t>Revenus effectifs		CHF   33’500.—</a:t>
            </a:r>
          </a:p>
          <a:p>
            <a:pPr marL="914400" lvl="2" indent="0">
              <a:buNone/>
            </a:pPr>
            <a:r>
              <a:rPr lang="fr-FR" dirty="0"/>
              <a:t>Revenus fictifs		</a:t>
            </a:r>
            <a:r>
              <a:rPr lang="fr-FR" u="sng" dirty="0"/>
              <a:t>CHF   10’000.—</a:t>
            </a:r>
          </a:p>
          <a:p>
            <a:pPr marL="914400" lvl="2" indent="0">
              <a:buNone/>
            </a:pPr>
            <a:r>
              <a:rPr lang="fr-FR" dirty="0"/>
              <a:t>TOTAL			CHF   43’500.—</a:t>
            </a:r>
          </a:p>
          <a:p>
            <a:pPr marL="914400" lvl="2" indent="0">
              <a:buNone/>
            </a:pPr>
            <a:endParaRPr lang="fr-CH" dirty="0"/>
          </a:p>
          <a:p>
            <a:pPr lvl="1"/>
            <a:r>
              <a:rPr lang="fr-CH" dirty="0"/>
              <a:t>Dépenses reconnues</a:t>
            </a:r>
          </a:p>
          <a:p>
            <a:pPr marL="914400" lvl="2" indent="0">
              <a:buNone/>
            </a:pPr>
            <a:r>
              <a:rPr lang="fr-CH" dirty="0"/>
              <a:t>Forfait taxe journalière	CHF 57’600.—</a:t>
            </a:r>
          </a:p>
          <a:p>
            <a:pPr marL="914400" lvl="2" indent="0">
              <a:buNone/>
            </a:pPr>
            <a:r>
              <a:rPr lang="fr-CH" dirty="0"/>
              <a:t>Dépenses personnelles	CHF   3’840.—</a:t>
            </a:r>
          </a:p>
          <a:p>
            <a:pPr marL="914400" lvl="2" indent="0">
              <a:buNone/>
            </a:pPr>
            <a:r>
              <a:rPr lang="fr-CH" dirty="0"/>
              <a:t>Cotisations </a:t>
            </a:r>
            <a:r>
              <a:rPr lang="fr-CH" dirty="0" err="1"/>
              <a:t>Lamal</a:t>
            </a:r>
            <a:r>
              <a:rPr lang="fr-CH" dirty="0"/>
              <a:t>		</a:t>
            </a:r>
            <a:r>
              <a:rPr lang="fr-CH" u="sng" dirty="0"/>
              <a:t>CHF   2’000.—</a:t>
            </a:r>
          </a:p>
          <a:p>
            <a:pPr marL="914400" lvl="2" indent="0">
              <a:buNone/>
            </a:pPr>
            <a:r>
              <a:rPr lang="fr-CH" dirty="0"/>
              <a:t>TOTAL			CHF 63’440.—</a:t>
            </a:r>
          </a:p>
          <a:p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329169824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489A89C-A144-0C76-39E7-A445A58F3B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Exemple no 2</a:t>
            </a:r>
            <a:endParaRPr lang="fr-CH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FE470B5-0818-8434-ED27-E4FBD7F0F4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En conclusion, les dépenses reconnues sont supérieures aux revenus déterminants, le mari aura droit à des prestations complémentaires pour la différence.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79272299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F52C126-751C-A374-9F88-C05563150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Exemple no 3</a:t>
            </a:r>
            <a:endParaRPr lang="fr-CH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FA002BC-63E7-0944-4E57-BC48DC5B75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Cas identique au premier exemple, mais la personne a remis son immeuble à son fils avec effet au 1</a:t>
            </a:r>
            <a:r>
              <a:rPr lang="fr-FR" baseline="30000" dirty="0"/>
              <a:t>er</a:t>
            </a:r>
            <a:r>
              <a:rPr lang="fr-FR" dirty="0"/>
              <a:t> janvier 2010 et a bénéficié d’un usufruit.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45465506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930649C-8274-127B-6A70-C0CA2C8277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Exemple no 3</a:t>
            </a:r>
            <a:endParaRPr lang="fr-CH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8930C83-0F90-6BF8-F512-CD1ECA6446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Calcul du dessaisissement</a:t>
            </a:r>
          </a:p>
          <a:p>
            <a:pPr marL="457200" lvl="1" indent="0">
              <a:buNone/>
            </a:pPr>
            <a:endParaRPr lang="fr-FR" dirty="0"/>
          </a:p>
          <a:p>
            <a:pPr marL="457200" lvl="1" indent="0">
              <a:buNone/>
            </a:pPr>
            <a:r>
              <a:rPr lang="fr-FR" dirty="0"/>
              <a:t>Immeuble (110% VF en 2010)		CHF 462’000.—</a:t>
            </a:r>
          </a:p>
          <a:p>
            <a:pPr marL="457200" lvl="1" indent="0">
              <a:buNone/>
            </a:pPr>
            <a:r>
              <a:rPr lang="fr-CH" dirty="0"/>
              <a:t>./. Reprise de la dette hypothécaire	CHF 300’000.—</a:t>
            </a:r>
          </a:p>
          <a:p>
            <a:pPr marL="457200" lvl="1" indent="0">
              <a:buNone/>
            </a:pPr>
            <a:r>
              <a:rPr lang="fr-CH" dirty="0"/>
              <a:t>./. Valeur capitalisée de l’usufruit		CHF 271’804.—</a:t>
            </a:r>
          </a:p>
          <a:p>
            <a:pPr marL="457200" lvl="1" indent="0">
              <a:buNone/>
            </a:pPr>
            <a:r>
              <a:rPr lang="fr-CH" dirty="0"/>
              <a:t>./. Amortissement annuel (13 ans)	</a:t>
            </a:r>
            <a:r>
              <a:rPr lang="fr-CH" u="sng" dirty="0"/>
              <a:t>CHF 130’000.—</a:t>
            </a:r>
          </a:p>
          <a:p>
            <a:pPr marL="457200" lvl="1" indent="0">
              <a:buNone/>
            </a:pPr>
            <a:r>
              <a:rPr lang="fr-CH" dirty="0"/>
              <a:t>						CHF	       0.--</a:t>
            </a:r>
          </a:p>
          <a:p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316966424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80F7AFF-AC1B-10A8-D222-64BF7F5650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Exemple no 3</a:t>
            </a:r>
            <a:endParaRPr lang="fr-CH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1C2572A-6A4A-44BC-EB01-86106249DD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Prise en compte de la fortune comme élément du revenu déterminant:</a:t>
            </a:r>
          </a:p>
          <a:p>
            <a:pPr marL="457200" lvl="1" indent="0">
              <a:buNone/>
            </a:pPr>
            <a:r>
              <a:rPr lang="fr-FR" dirty="0"/>
              <a:t>Capitaux 			CHF 100’000.—</a:t>
            </a:r>
          </a:p>
          <a:p>
            <a:pPr marL="457200" lvl="1" indent="0">
              <a:buNone/>
            </a:pPr>
            <a:r>
              <a:rPr lang="fr-FR" dirty="0"/>
              <a:t>Immeuble dessaisi		CHF             0.—</a:t>
            </a:r>
          </a:p>
          <a:p>
            <a:pPr marL="457200" lvl="1" indent="0">
              <a:buNone/>
            </a:pPr>
            <a:r>
              <a:rPr lang="fr-CH" dirty="0"/>
              <a:t>./. Franchise individuelle	</a:t>
            </a:r>
            <a:r>
              <a:rPr lang="fr-CH" u="sng" dirty="0"/>
              <a:t>CHF   30’000.—</a:t>
            </a:r>
          </a:p>
          <a:p>
            <a:pPr marL="457200" lvl="1" indent="0">
              <a:buNone/>
            </a:pPr>
            <a:r>
              <a:rPr lang="fr-CH" dirty="0"/>
              <a:t>Fortune nette		CHF   70’000.—</a:t>
            </a:r>
          </a:p>
          <a:p>
            <a:pPr marL="457200" lvl="1" indent="0">
              <a:buNone/>
            </a:pPr>
            <a:endParaRPr lang="fr-CH" dirty="0"/>
          </a:p>
          <a:p>
            <a:pPr marL="457200" lvl="1" indent="0">
              <a:buNone/>
            </a:pPr>
            <a:r>
              <a:rPr lang="fr-CH" dirty="0"/>
              <a:t>Part assimilée à de la fortune 1/5</a:t>
            </a:r>
          </a:p>
          <a:p>
            <a:pPr marL="457200" lvl="1" indent="0">
              <a:buNone/>
            </a:pPr>
            <a:r>
              <a:rPr lang="fr-CH" dirty="0"/>
              <a:t>La fortune fictive assimilée au revenu s’élève à CHF 14’000.— </a:t>
            </a:r>
          </a:p>
          <a:p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39866087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CFBEDDD-E0F4-B950-983A-4967AA7A4E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Exemple no 3</a:t>
            </a:r>
            <a:endParaRPr lang="fr-CH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1C9B959-C608-F950-6426-1670B9A65A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/>
              <a:t>Calcul des prestations complémentaires</a:t>
            </a:r>
          </a:p>
          <a:p>
            <a:pPr lvl="1"/>
            <a:r>
              <a:rPr lang="fr-FR" dirty="0"/>
              <a:t>Revenus déterminants</a:t>
            </a:r>
          </a:p>
          <a:p>
            <a:pPr marL="914400" lvl="2" indent="0">
              <a:buNone/>
            </a:pPr>
            <a:r>
              <a:rPr lang="fr-FR" dirty="0"/>
              <a:t>Revenus effectifs		CHF   82’600.—</a:t>
            </a:r>
          </a:p>
          <a:p>
            <a:pPr marL="914400" lvl="2" indent="0">
              <a:buNone/>
            </a:pPr>
            <a:r>
              <a:rPr lang="fr-FR" dirty="0"/>
              <a:t>Revenus fictifs		</a:t>
            </a:r>
            <a:r>
              <a:rPr lang="fr-FR" u="sng" dirty="0"/>
              <a:t>CHF   14’000.—</a:t>
            </a:r>
          </a:p>
          <a:p>
            <a:pPr marL="914400" lvl="2" indent="0">
              <a:buNone/>
            </a:pPr>
            <a:r>
              <a:rPr lang="fr-FR" dirty="0"/>
              <a:t>TOTAL			CHF   96’800.—</a:t>
            </a:r>
          </a:p>
          <a:p>
            <a:pPr marL="914400" lvl="2" indent="0">
              <a:buNone/>
            </a:pPr>
            <a:endParaRPr lang="fr-CH" dirty="0"/>
          </a:p>
          <a:p>
            <a:pPr lvl="1"/>
            <a:r>
              <a:rPr lang="fr-CH" dirty="0"/>
              <a:t>Dépenses reconnues</a:t>
            </a:r>
          </a:p>
          <a:p>
            <a:pPr marL="914400" lvl="2" indent="0">
              <a:buNone/>
            </a:pPr>
            <a:r>
              <a:rPr lang="fr-CH" dirty="0"/>
              <a:t>Forfait taxe journalière	CHF 57’600.—</a:t>
            </a:r>
          </a:p>
          <a:p>
            <a:pPr marL="914400" lvl="2" indent="0">
              <a:buNone/>
            </a:pPr>
            <a:r>
              <a:rPr lang="fr-CH" dirty="0"/>
              <a:t>Dépenses personnelles	CHF   3’840.—</a:t>
            </a:r>
          </a:p>
          <a:p>
            <a:pPr marL="914400" lvl="2" indent="0">
              <a:buNone/>
            </a:pPr>
            <a:r>
              <a:rPr lang="fr-CH" dirty="0"/>
              <a:t>Cotisations </a:t>
            </a:r>
            <a:r>
              <a:rPr lang="fr-CH" dirty="0" err="1"/>
              <a:t>Lamal</a:t>
            </a:r>
            <a:r>
              <a:rPr lang="fr-CH" dirty="0"/>
              <a:t>		CHF   3’000.—</a:t>
            </a:r>
          </a:p>
          <a:p>
            <a:pPr marL="914400" lvl="2" indent="0">
              <a:buNone/>
            </a:pPr>
            <a:r>
              <a:rPr lang="fr-CH" dirty="0"/>
              <a:t>Fais d’entretien immeuble	CHF   4’200.—</a:t>
            </a:r>
          </a:p>
          <a:p>
            <a:pPr marL="914400" lvl="2" indent="0">
              <a:buNone/>
            </a:pPr>
            <a:r>
              <a:rPr lang="fr-CH" dirty="0"/>
              <a:t>Intérêts hypothécaires	</a:t>
            </a:r>
            <a:r>
              <a:rPr lang="fr-CH" u="sng" dirty="0"/>
              <a:t>CHF   6’000.—</a:t>
            </a:r>
          </a:p>
          <a:p>
            <a:pPr marL="914400" lvl="2" indent="0">
              <a:buNone/>
            </a:pPr>
            <a:r>
              <a:rPr lang="fr-CH" dirty="0"/>
              <a:t>TOTAL			CHF 76’640.—</a:t>
            </a:r>
          </a:p>
          <a:p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59623914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168427E-64E8-AF76-CDE9-E54C1A66D5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Exemple no 3</a:t>
            </a:r>
            <a:endParaRPr lang="fr-CH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BD283B1-6CDB-E8DA-3987-07635F6A5F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En conclusion, les revenus déterminants sont largement supérieurs aux dépenses reconnues, il n’y a pas de droit aux prestations complémentaires.</a:t>
            </a:r>
            <a:endParaRPr lang="fr-CH" dirty="0"/>
          </a:p>
          <a:p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1606790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C7C6229-7AE4-A025-C479-CDD3C1255D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En conclusion</a:t>
            </a:r>
            <a:endParaRPr lang="fr-CH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CE2B83C-F8D2-6D3E-857C-0020711A59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Chaque cas doit être examiné individuellement, une généralisation n’est pas envisageable.</a:t>
            </a:r>
          </a:p>
          <a:p>
            <a:endParaRPr lang="fr-FR" dirty="0"/>
          </a:p>
          <a:p>
            <a:r>
              <a:rPr lang="fr-FR" dirty="0"/>
              <a:t>La perspective de séjourner en EMS n’est qu’un des paramètres qui entre en ligne de compte dans la planification successorale.</a:t>
            </a:r>
          </a:p>
          <a:p>
            <a:endParaRPr lang="fr-FR" dirty="0"/>
          </a:p>
          <a:p>
            <a:r>
              <a:rPr lang="fr-FR" dirty="0"/>
              <a:t>Il convient d’anticiper et de consulter son notaire.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5263920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C3B7001-C9BE-FCEC-4CFD-1838C8791B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6977" y="2424745"/>
            <a:ext cx="10515600" cy="1325563"/>
          </a:xfrm>
        </p:spPr>
        <p:txBody>
          <a:bodyPr/>
          <a:lstStyle/>
          <a:p>
            <a:pPr algn="ctr"/>
            <a:r>
              <a:rPr lang="fr-FR" dirty="0"/>
              <a:t>QUESTIONS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8345946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6825000-1CA0-6D53-2950-8C1E5705F2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Les revenus déterminants	</a:t>
            </a:r>
            <a:endParaRPr lang="fr-CH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EC0EB05-7902-8920-D6E2-01D3ADF598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fr-FR" dirty="0"/>
              <a:t>Revenus effectifs</a:t>
            </a:r>
          </a:p>
          <a:p>
            <a:pPr lvl="1"/>
            <a:r>
              <a:rPr lang="fr-FR" dirty="0"/>
              <a:t>Rente AVS</a:t>
            </a:r>
          </a:p>
          <a:p>
            <a:pPr lvl="1"/>
            <a:r>
              <a:rPr lang="fr-FR" dirty="0"/>
              <a:t>Rente LPP</a:t>
            </a:r>
          </a:p>
          <a:p>
            <a:pPr lvl="1"/>
            <a:r>
              <a:rPr lang="fr-FR" dirty="0"/>
              <a:t>Rendement de la fortune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/>
              <a:t>Revenus fictifs</a:t>
            </a:r>
          </a:p>
          <a:p>
            <a:pPr lvl="1"/>
            <a:r>
              <a:rPr lang="fr-FR" dirty="0"/>
              <a:t>Valeur locative</a:t>
            </a:r>
          </a:p>
          <a:p>
            <a:pPr lvl="1"/>
            <a:r>
              <a:rPr lang="fr-FR" dirty="0"/>
              <a:t>Part de la fortune déterminante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333582268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91AE432-DD32-28B9-0EE2-CCF10193A7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Merci de votre attention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37783649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D163284-040C-8BEE-5FDF-34FCBD5F44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La fortune déterminante	</a:t>
            </a:r>
            <a:endParaRPr lang="fr-CH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2DF09E0-DBD6-5141-502E-37C2C2910F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fr-FR" dirty="0"/>
              <a:t>La fortune effective</a:t>
            </a:r>
          </a:p>
          <a:p>
            <a:pPr lvl="1"/>
            <a:r>
              <a:rPr lang="fr-FR" dirty="0"/>
              <a:t>Les capitaux</a:t>
            </a:r>
          </a:p>
          <a:p>
            <a:pPr lvl="1"/>
            <a:r>
              <a:rPr lang="fr-FR" dirty="0"/>
              <a:t>Les immeubles, si habité pris à la valeur fiscale, si pas habité calculé à 155% de la valeur fiscale</a:t>
            </a:r>
          </a:p>
          <a:p>
            <a:pPr lvl="1"/>
            <a:r>
              <a:rPr lang="fr-FR" dirty="0"/>
              <a:t>Autres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/>
              <a:t>Fortune fictive (dessaisissement)</a:t>
            </a:r>
          </a:p>
          <a:p>
            <a:pPr lvl="1"/>
            <a:r>
              <a:rPr lang="fr-FR" dirty="0"/>
              <a:t>Les capitaux dessaisis</a:t>
            </a:r>
          </a:p>
          <a:p>
            <a:pPr lvl="1"/>
            <a:r>
              <a:rPr lang="fr-FR" dirty="0"/>
              <a:t>Les immeubles dessaisis, sont déduites les contre-prestations assumés par l’acquéreur et un amortissement annuel de CHF 10’000.—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/>
              <a:t>Déductions</a:t>
            </a:r>
          </a:p>
          <a:p>
            <a:pPr lvl="1"/>
            <a:r>
              <a:rPr lang="fr-FR" dirty="0"/>
              <a:t>Les dettes</a:t>
            </a:r>
          </a:p>
          <a:p>
            <a:pPr lvl="1"/>
            <a:r>
              <a:rPr lang="fr-FR" dirty="0"/>
              <a:t>Une franchise ordinaire de CHF 30’000.— pour une personne seule et CHF 50’000.— pour un couple</a:t>
            </a:r>
          </a:p>
          <a:p>
            <a:pPr lvl="1"/>
            <a:r>
              <a:rPr lang="fr-FR" dirty="0"/>
              <a:t>Franchise immobilière de CHF 300’000.— si l’immeuble est habité par le requérant ou son conjoint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9127004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BE88ABA-FE4C-5C76-8598-7AA28DA940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Les dépenses reconnues</a:t>
            </a:r>
            <a:endParaRPr lang="fr-CH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2424546-7B5E-75E7-ED44-07EFD72700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fr-FR" dirty="0"/>
              <a:t>La taxe journalière de l’EMS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/>
              <a:t>Les dépenses personnelles</a:t>
            </a:r>
          </a:p>
          <a:p>
            <a:pPr marL="514350" indent="-514350">
              <a:buFont typeface="+mj-lt"/>
              <a:buAutoNum type="arabicPeriod"/>
            </a:pPr>
            <a:r>
              <a:rPr lang="fr-FR" dirty="0"/>
              <a:t>Les cotisations d’assurance-maladie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238263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EC0045A-288F-98E1-BB2E-513A7A448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Les principes fondamentaux	</a:t>
            </a:r>
            <a:endParaRPr lang="fr-CH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19D894F-024E-8AF6-ED46-01719FFB625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fr-FR" dirty="0"/>
              <a:t>Les revenus déterminants sont supérieurs aux dépenses reconnues</a:t>
            </a:r>
          </a:p>
          <a:p>
            <a:endParaRPr lang="fr-FR" dirty="0"/>
          </a:p>
          <a:p>
            <a:r>
              <a:rPr lang="fr-FR" dirty="0"/>
              <a:t>Pas de droit aux prestations complémentaires</a:t>
            </a:r>
            <a:endParaRPr lang="fr-CH" dirty="0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14F78C7B-A310-5C23-D4F5-2EAC3FB7570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fr-FR" dirty="0"/>
              <a:t>Les revenus déterminants sont inférieurs aux dépenses reconnues </a:t>
            </a:r>
          </a:p>
          <a:p>
            <a:endParaRPr lang="fr-FR" dirty="0"/>
          </a:p>
          <a:p>
            <a:r>
              <a:rPr lang="fr-FR" dirty="0"/>
              <a:t>Droit aux prestations complémentaires pour la différence</a:t>
            </a:r>
          </a:p>
          <a:p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42047565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D05FE32-3FE8-19C0-708E-4DE4C9B54E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Les principes fondamentaux	</a:t>
            </a:r>
            <a:endParaRPr lang="fr-CH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1DD10CA-0293-8D38-AE0B-EEBE614F42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Si la fortune déterminante est supérieure à CHF 100’000.— pour une personne seule ou à CHF 200’000.— pour un couple </a:t>
            </a:r>
          </a:p>
          <a:p>
            <a:endParaRPr lang="fr-FR" dirty="0"/>
          </a:p>
          <a:p>
            <a:r>
              <a:rPr lang="fr-FR" dirty="0"/>
              <a:t>Pas de droit aux prestations complémentaires</a:t>
            </a:r>
          </a:p>
          <a:p>
            <a:endParaRPr lang="fr-FR" dirty="0"/>
          </a:p>
          <a:p>
            <a:r>
              <a:rPr lang="fr-FR" dirty="0"/>
              <a:t>Remarque: l’immeuble habité n’est pas pris en considération dans le calcul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30912869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A1FFC60-7101-4344-2F59-74CFC2A080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 dessaisissement</a:t>
            </a:r>
            <a:endParaRPr lang="fr-CH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ED8D2AC-4613-0A94-D2F1-E4517E8BA9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Opération qui consiste à renoncer volontairement à une partie de sa fortune</a:t>
            </a:r>
          </a:p>
          <a:p>
            <a:r>
              <a:rPr lang="fr-FR" dirty="0"/>
              <a:t>Par exemple, lorsque les parents remettent des capitaux à leurs enfants afin de leur permettre d’acquérir un immeuble</a:t>
            </a:r>
          </a:p>
          <a:p>
            <a:endParaRPr lang="fr-FR" dirty="0"/>
          </a:p>
          <a:p>
            <a:r>
              <a:rPr lang="fr-FR" dirty="0"/>
              <a:t>Remise de la maison aux enfants moyennant octroi d’un usufruit ou d’un droit d’habitation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2652674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ACECCD2-D4CB-A4DE-C454-21E7E9FD12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 dessaisissement </a:t>
            </a:r>
            <a:endParaRPr lang="fr-CH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FF67128-4CA7-0793-CB27-4FD857F644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Calcul du dessaisissement en cas de remise de la maison aux enfants</a:t>
            </a:r>
          </a:p>
          <a:p>
            <a:endParaRPr lang="fr-FR" dirty="0"/>
          </a:p>
          <a:p>
            <a:pPr lvl="2"/>
            <a:r>
              <a:rPr lang="fr-FR" dirty="0"/>
              <a:t>Valeur vénale de la maison au jour du transfert</a:t>
            </a:r>
          </a:p>
          <a:p>
            <a:pPr marL="1371600" lvl="3" indent="0">
              <a:buNone/>
            </a:pPr>
            <a:r>
              <a:rPr lang="fr-FR" dirty="0"/>
              <a:t>./. Dette hypothécaire</a:t>
            </a:r>
          </a:p>
          <a:p>
            <a:pPr marL="1371600" lvl="3" indent="0">
              <a:buNone/>
            </a:pPr>
            <a:r>
              <a:rPr lang="fr-FR" dirty="0"/>
              <a:t>./. Valeur capitalisé de l’usufruit ou du droit d’habitation</a:t>
            </a:r>
          </a:p>
          <a:p>
            <a:pPr marL="1371600" lvl="3" indent="0">
              <a:buNone/>
            </a:pPr>
            <a:r>
              <a:rPr lang="fr-FR" dirty="0"/>
              <a:t>./. Montant éventuel versé au cédant</a:t>
            </a:r>
          </a:p>
          <a:p>
            <a:pPr marL="1371600" lvl="3" indent="0">
              <a:buNone/>
            </a:pPr>
            <a:r>
              <a:rPr lang="fr-FR" dirty="0"/>
              <a:t>./. Déduction d’un montant forfaitaire de CHF 10’000.— par an </a:t>
            </a:r>
          </a:p>
          <a:p>
            <a:pPr marL="1371600" lvl="3" indent="0">
              <a:buNone/>
            </a:pPr>
            <a:endParaRPr lang="fr-FR" dirty="0"/>
          </a:p>
          <a:p>
            <a:pPr marL="1371600" lvl="3" indent="0">
              <a:buNone/>
            </a:pP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407666786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</TotalTime>
  <Words>1463</Words>
  <Application>Microsoft Office PowerPoint</Application>
  <PresentationFormat>Grand écran</PresentationFormat>
  <Paragraphs>208</Paragraphs>
  <Slides>30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30</vt:i4>
      </vt:variant>
    </vt:vector>
  </HeadingPairs>
  <TitlesOfParts>
    <vt:vector size="34" baseType="lpstr">
      <vt:lpstr>Arial</vt:lpstr>
      <vt:lpstr>Calibri</vt:lpstr>
      <vt:lpstr>Calibri Light</vt:lpstr>
      <vt:lpstr>Thème Office</vt:lpstr>
      <vt:lpstr>J’entre en EMS, est-ce qu’on va me prendre toute ma fortune?</vt:lpstr>
      <vt:lpstr>L’entrée en EMS</vt:lpstr>
      <vt:lpstr>Les revenus déterminants </vt:lpstr>
      <vt:lpstr>La fortune déterminante </vt:lpstr>
      <vt:lpstr>Les dépenses reconnues</vt:lpstr>
      <vt:lpstr>Les principes fondamentaux </vt:lpstr>
      <vt:lpstr>Les principes fondamentaux </vt:lpstr>
      <vt:lpstr>Le dessaisissement</vt:lpstr>
      <vt:lpstr>Le dessaisissement </vt:lpstr>
      <vt:lpstr>Le dessaisissement </vt:lpstr>
      <vt:lpstr>Le dessaisissement </vt:lpstr>
      <vt:lpstr>Le dessaisissement </vt:lpstr>
      <vt:lpstr>Obligation de restitution des PC</vt:lpstr>
      <vt:lpstr>Exemple no 1</vt:lpstr>
      <vt:lpstr>Exemple no 1</vt:lpstr>
      <vt:lpstr>Exemple no 1</vt:lpstr>
      <vt:lpstr>Exemple no 1</vt:lpstr>
      <vt:lpstr>Exemple no 1</vt:lpstr>
      <vt:lpstr>Exemple no 2</vt:lpstr>
      <vt:lpstr>Exemple no 2</vt:lpstr>
      <vt:lpstr>Exemple no 2</vt:lpstr>
      <vt:lpstr>Exemple no 2</vt:lpstr>
      <vt:lpstr>Exemple no 3</vt:lpstr>
      <vt:lpstr>Exemple no 3</vt:lpstr>
      <vt:lpstr>Exemple no 3</vt:lpstr>
      <vt:lpstr>Exemple no 3</vt:lpstr>
      <vt:lpstr>Exemple no 3</vt:lpstr>
      <vt:lpstr>En conclusion</vt:lpstr>
      <vt:lpstr>QUESTIONS</vt:lpstr>
      <vt:lpstr>Merci de votre attention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J’entre en EMS, est-ce qu’on va me prendre toute ma fortune?</dc:title>
  <dc:creator>François Uldry</dc:creator>
  <cp:lastModifiedBy>Volery Aline</cp:lastModifiedBy>
  <cp:revision>6</cp:revision>
  <cp:lastPrinted>2023-09-15T12:40:07Z</cp:lastPrinted>
  <dcterms:created xsi:type="dcterms:W3CDTF">2023-09-15T06:13:39Z</dcterms:created>
  <dcterms:modified xsi:type="dcterms:W3CDTF">2023-09-18T06:12:36Z</dcterms:modified>
</cp:coreProperties>
</file>