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334" r:id="rId3"/>
    <p:sldId id="324" r:id="rId4"/>
    <p:sldId id="327" r:id="rId5"/>
    <p:sldId id="326" r:id="rId6"/>
    <p:sldId id="313" r:id="rId7"/>
    <p:sldId id="335" r:id="rId8"/>
    <p:sldId id="336" r:id="rId9"/>
    <p:sldId id="337" r:id="rId10"/>
    <p:sldId id="338" r:id="rId11"/>
    <p:sldId id="341" r:id="rId12"/>
    <p:sldId id="342" r:id="rId13"/>
    <p:sldId id="343" r:id="rId14"/>
    <p:sldId id="344" r:id="rId15"/>
    <p:sldId id="345" r:id="rId16"/>
    <p:sldId id="346" r:id="rId17"/>
    <p:sldId id="348" r:id="rId18"/>
    <p:sldId id="323" r:id="rId19"/>
    <p:sldId id="349" r:id="rId20"/>
    <p:sldId id="350" r:id="rId21"/>
    <p:sldId id="351" r:id="rId22"/>
    <p:sldId id="352" r:id="rId23"/>
    <p:sldId id="354" r:id="rId24"/>
    <p:sldId id="355" r:id="rId25"/>
    <p:sldId id="357" r:id="rId26"/>
    <p:sldId id="361" r:id="rId27"/>
    <p:sldId id="359" r:id="rId28"/>
    <p:sldId id="360" r:id="rId29"/>
    <p:sldId id="329" r:id="rId30"/>
    <p:sldId id="305" r:id="rId31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629"/>
    <p:restoredTop sz="95741"/>
  </p:normalViewPr>
  <p:slideViewPr>
    <p:cSldViewPr snapToGrid="0">
      <p:cViewPr varScale="1">
        <p:scale>
          <a:sx n="114" d="100"/>
          <a:sy n="114" d="100"/>
        </p:scale>
        <p:origin x="150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5A7A6E7-FC6F-321B-6DEF-A9EBE2F15B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88ECC7E8-2CE2-674D-890F-C68BFC1768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E10BB9F-D303-680F-6376-02D05D8BD0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E3312-7C88-CE4A-B4E3-C24186375351}" type="datetimeFigureOut">
              <a:rPr lang="fr-FR" smtClean="0"/>
              <a:t>18/09/2023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6D7FC82-5CA1-4477-5CC2-5796A96FD6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6559FB2-1323-25AE-9F5A-597F181F3B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EE70BA-A3B0-9449-AC20-C445D3380FE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024289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5406A5B-F036-C23D-6EDB-C40F850B1D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51C8D162-2076-9AB9-696D-BD055F23BCF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97D0FD5-8BA2-529E-5EBC-A7C7856B9C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E3312-7C88-CE4A-B4E3-C24186375351}" type="datetimeFigureOut">
              <a:rPr lang="fr-FR" smtClean="0"/>
              <a:t>18/09/2023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6B05C56-1039-44FF-8E91-06A6410379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F31A774-18FA-96E6-3BB4-D6FC10822E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EE70BA-A3B0-9449-AC20-C445D3380FE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603757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C8572FB1-81F7-57ED-1E7A-26CDF65ABDC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00E6889C-A4AB-7340-11E2-6B3CD1C673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7617ABE-6B7C-D8D0-2A86-93BB0B0213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E3312-7C88-CE4A-B4E3-C24186375351}" type="datetimeFigureOut">
              <a:rPr lang="fr-FR" smtClean="0"/>
              <a:t>18/09/2023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DF050D8-F410-CAAB-9CD2-38BD7D1458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5D990CF-C0CC-4BBF-13B4-3D1C6D1287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EE70BA-A3B0-9449-AC20-C445D3380FE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685806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94DF00C-1E22-0979-2A48-85166E82BD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B3E365D-EA11-0AC9-F3B3-9EC9F4DA07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201AA6C-C86A-7E74-304F-CA1550C9D2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E3312-7C88-CE4A-B4E3-C24186375351}" type="datetimeFigureOut">
              <a:rPr lang="fr-FR" smtClean="0"/>
              <a:t>18/09/2023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A83A75E-D4E2-0B6F-B646-CAB6B912C2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5CC2000-E806-B3BA-E9C9-5860D45B3E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EE70BA-A3B0-9449-AC20-C445D3380FE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725514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F1AD5B9-7BA0-DB8D-0521-EF871F6121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20BC4969-6270-C1B1-4570-C632790307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A20DBC1-2854-1412-8AC5-43159903E0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E3312-7C88-CE4A-B4E3-C24186375351}" type="datetimeFigureOut">
              <a:rPr lang="fr-FR" smtClean="0"/>
              <a:t>18/09/2023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38D3FBD-4E23-851F-1887-8F3F12EFC1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A969A9E-0655-A1BC-6034-16541622D6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EE70BA-A3B0-9449-AC20-C445D3380FE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07212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95CEE20-081D-1212-5E5B-CFEE86FE3F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571620F-D6BD-9828-CB5A-2C6B16FFA46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3FF2B529-8849-0AC2-30F5-DFED523660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DBCEEFBA-6F88-EFB9-EAB9-992C9AA30B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E3312-7C88-CE4A-B4E3-C24186375351}" type="datetimeFigureOut">
              <a:rPr lang="fr-FR" smtClean="0"/>
              <a:t>18/09/2023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FE73C06B-0D65-67CD-1FA2-5577146F3F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427B000B-AED3-E38F-2C9F-CBC10A11D0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EE70BA-A3B0-9449-AC20-C445D3380FE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696061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939AD3B-093D-B3C3-149E-D51AFFA333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8DDD5149-012E-B5DC-67AA-D0782D85DE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AA877073-72CB-255A-6785-B707350236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8BB8E39F-729D-A996-AE58-555737F2BDB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F46A49E7-35CE-2831-5C55-923B0F745BE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9F312D09-C822-3CA2-C427-03BE75D1FE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E3312-7C88-CE4A-B4E3-C24186375351}" type="datetimeFigureOut">
              <a:rPr lang="fr-FR" smtClean="0"/>
              <a:t>18/09/2023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D65C07F0-CE09-6549-2FC4-8E99E7E4BE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354740CB-0E7E-8B77-1E74-A0CF4755AC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EE70BA-A3B0-9449-AC20-C445D3380FE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986989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FFFA47-7841-45EF-6337-D35E84B67D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589186CF-95A6-9B72-8BD4-755F806001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E3312-7C88-CE4A-B4E3-C24186375351}" type="datetimeFigureOut">
              <a:rPr lang="fr-FR" smtClean="0"/>
              <a:t>18/09/2023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9977B1C0-893A-6F86-0AC0-FED7CFBC9A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08034457-08EA-A652-1356-BD704A9727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EE70BA-A3B0-9449-AC20-C445D3380FE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211245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7695825B-989B-047B-27F7-C969D9949E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E3312-7C88-CE4A-B4E3-C24186375351}" type="datetimeFigureOut">
              <a:rPr lang="fr-FR" smtClean="0"/>
              <a:t>18/09/2023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7D9BA77B-F7FC-8805-BEAE-E401D31F9F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D847D746-B780-C381-A93D-5D8DCA017C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EE70BA-A3B0-9449-AC20-C445D3380FE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177222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342E528-4968-20A6-8298-72F7EF1273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26FCC1F-1631-E296-2E0E-5E70EB407A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362154C2-4BB1-4EE8-236D-A5572DB21D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97C2DE37-B314-35D4-0E8D-95B22F6C3B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E3312-7C88-CE4A-B4E3-C24186375351}" type="datetimeFigureOut">
              <a:rPr lang="fr-FR" smtClean="0"/>
              <a:t>18/09/2023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D7D8796D-CCED-0FEC-5D2C-A822EE7F09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29DC1FE6-39AB-3540-1EE7-9C0C92BFDC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EE70BA-A3B0-9449-AC20-C445D3380FE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953863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3C34A92-EA2B-9C91-4524-949019B4AC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A8D9BA53-7E41-B925-6C3D-D5D5D0F7445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6CC47C12-6D36-F79C-B162-8AE0638CDE4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B819BE65-3900-1C34-B3DF-FB6C7AE895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E3312-7C88-CE4A-B4E3-C24186375351}" type="datetimeFigureOut">
              <a:rPr lang="fr-FR" smtClean="0"/>
              <a:t>18/09/2023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7C25DA08-04B5-D6D4-9F1A-C80A211AB2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AD88C592-9A2E-470B-82D9-B80431F9F2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EE70BA-A3B0-9449-AC20-C445D3380FE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311197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813FCF61-DCBE-1F9B-43E6-6BC1748959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7F77D67D-5D49-EFD2-9EB9-1257CABB5C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FCC0054-ABDC-0042-F4DE-452CD451C25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3E3312-7C88-CE4A-B4E3-C24186375351}" type="datetimeFigureOut">
              <a:rPr lang="fr-FR" smtClean="0"/>
              <a:t>18/09/2023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10A0D88-4C41-ABDA-D197-6B49703C959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1E1E73E-23D7-1E7E-A33D-C8DE3253DC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EE70BA-A3B0-9449-AC20-C445D3380FE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081944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png"/><Relationship Id="rId4" Type="http://schemas.openxmlformats.org/officeDocument/2006/relationships/image" Target="../media/image2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jpeg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CDDC08C-0015-8FF3-2018-CB577116EB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64131" y="2605178"/>
            <a:ext cx="8367321" cy="2602486"/>
          </a:xfrm>
        </p:spPr>
        <p:txBody>
          <a:bodyPr>
            <a:normAutofit/>
          </a:bodyPr>
          <a:lstStyle/>
          <a:p>
            <a:pPr algn="l">
              <a:lnSpc>
                <a:spcPct val="100000"/>
              </a:lnSpc>
            </a:pPr>
            <a:br>
              <a:rPr lang="fr-CH" sz="3600" b="1" dirty="0">
                <a:latin typeface="Century Gothic" panose="020B0502020202020204" pitchFamily="34" charset="0"/>
              </a:rPr>
            </a:br>
            <a:r>
              <a:rPr lang="fr-CH" sz="3600" dirty="0">
                <a:latin typeface="Century Gothic" panose="020B0502020202020204" pitchFamily="34" charset="0"/>
              </a:rPr>
              <a:t>Présentation des projets de construction des nouveaux EMS d’Estavayer-le-Lac et de Domdidier</a:t>
            </a:r>
            <a:endParaRPr lang="fr-FR" sz="3600" dirty="0">
              <a:latin typeface="Century Gothic" panose="020B0502020202020204" pitchFamily="34" charset="0"/>
            </a:endParaRP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E39A9F15-0AB3-D039-2500-A9043A49CD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686899" y="6509419"/>
            <a:ext cx="5166508" cy="348581"/>
          </a:xfrm>
        </p:spPr>
        <p:txBody>
          <a:bodyPr>
            <a:normAutofit fontScale="92500"/>
          </a:bodyPr>
          <a:lstStyle/>
          <a:p>
            <a:pPr algn="l"/>
            <a:r>
              <a:rPr lang="fr-FR" sz="1200">
                <a:latin typeface="Century Gothic" panose="020B0502020202020204" pitchFamily="34" charset="0"/>
              </a:rPr>
              <a:t>Septembre </a:t>
            </a:r>
            <a:r>
              <a:rPr lang="fr-FR" sz="1200" dirty="0">
                <a:latin typeface="Century Gothic" panose="020B0502020202020204" pitchFamily="34" charset="0"/>
              </a:rPr>
              <a:t>2023 | Réseau Santé Social de la Broye Fribourgeoise (RSSBF)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2609C494-3930-D264-2277-2CD0151028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1333" y="607726"/>
            <a:ext cx="4317643" cy="1278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73813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Espace réservé du contenu 5">
            <a:extLst>
              <a:ext uri="{FF2B5EF4-FFF2-40B4-BE49-F238E27FC236}">
                <a16:creationId xmlns:a16="http://schemas.microsoft.com/office/drawing/2014/main" id="{D8DEFDBA-DB82-DCCA-555B-30944E9C16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93806" y="1242144"/>
            <a:ext cx="7598194" cy="5658386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CCDDC08C-0015-8FF3-2018-CB577116EB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566870" y="5420"/>
            <a:ext cx="4625130" cy="1072882"/>
          </a:xfrm>
        </p:spPr>
        <p:txBody>
          <a:bodyPr>
            <a:normAutofit fontScale="90000"/>
          </a:bodyPr>
          <a:lstStyle/>
          <a:p>
            <a:pPr algn="l"/>
            <a:br>
              <a:rPr lang="fr-CH" sz="3600" b="1" dirty="0">
                <a:latin typeface="Century Gothic" panose="020B0502020202020204" pitchFamily="34" charset="0"/>
              </a:rPr>
            </a:br>
            <a:br>
              <a:rPr lang="fr-CH" sz="3600" b="1" dirty="0">
                <a:latin typeface="Century Gothic" panose="020B0502020202020204" pitchFamily="34" charset="0"/>
              </a:rPr>
            </a:br>
            <a:r>
              <a:rPr lang="fr-CH" sz="4000" b="1" dirty="0">
                <a:latin typeface="Century Gothic" panose="020B0502020202020204" pitchFamily="34" charset="0"/>
              </a:rPr>
              <a:t>Point de vue</a:t>
            </a:r>
            <a:br>
              <a:rPr lang="fr-CH" sz="1050" dirty="0">
                <a:latin typeface="Century Gothic" panose="020B0502020202020204" pitchFamily="34" charset="0"/>
              </a:rPr>
            </a:br>
            <a:endParaRPr lang="fr-FR" sz="2400" dirty="0">
              <a:latin typeface="Century Gothic" panose="020B0502020202020204" pitchFamily="34" charset="0"/>
            </a:endParaRPr>
          </a:p>
        </p:txBody>
      </p:sp>
      <p:pic>
        <p:nvPicPr>
          <p:cNvPr id="7" name="Image 6" descr="Une image contenant logo&#10;&#10;Description générée automatiquement">
            <a:extLst>
              <a:ext uri="{FF2B5EF4-FFF2-40B4-BE49-F238E27FC236}">
                <a16:creationId xmlns:a16="http://schemas.microsoft.com/office/drawing/2014/main" id="{9DA2CD6D-FF48-0C91-CE53-F1F83D13EF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420"/>
            <a:ext cx="3659332" cy="1471688"/>
          </a:xfrm>
          <a:prstGeom prst="rect">
            <a:avLst/>
          </a:prstGeom>
        </p:spPr>
      </p:pic>
      <p:pic>
        <p:nvPicPr>
          <p:cNvPr id="5" name="Espace réservé du contenu 5">
            <a:extLst>
              <a:ext uri="{FF2B5EF4-FFF2-40B4-BE49-F238E27FC236}">
                <a16:creationId xmlns:a16="http://schemas.microsoft.com/office/drawing/2014/main" id="{2EC42AA5-EDC6-FB0C-370A-39887D06440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941" t="5491" r="9657" b="6301"/>
          <a:stretch/>
        </p:blipFill>
        <p:spPr>
          <a:xfrm>
            <a:off x="468140" y="2716384"/>
            <a:ext cx="3731251" cy="3211502"/>
          </a:xfrm>
          <a:prstGeom prst="rect">
            <a:avLst/>
          </a:prstGeom>
        </p:spPr>
      </p:pic>
      <p:sp>
        <p:nvSpPr>
          <p:cNvPr id="8" name="Sous-titre 2">
            <a:extLst>
              <a:ext uri="{FF2B5EF4-FFF2-40B4-BE49-F238E27FC236}">
                <a16:creationId xmlns:a16="http://schemas.microsoft.com/office/drawing/2014/main" id="{E39A9F15-0AB3-D039-2500-A9043A49CD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6509419"/>
            <a:ext cx="4234573" cy="348581"/>
          </a:xfrm>
        </p:spPr>
        <p:txBody>
          <a:bodyPr>
            <a:normAutofit/>
          </a:bodyPr>
          <a:lstStyle/>
          <a:p>
            <a:r>
              <a:rPr lang="fr-FR" sz="1200" dirty="0">
                <a:latin typeface="Century Gothic" panose="020B0502020202020204" pitchFamily="34" charset="0"/>
              </a:rPr>
              <a:t>Lot 1 – Projet EMS – Estavayer-le-Lac</a:t>
            </a:r>
          </a:p>
        </p:txBody>
      </p:sp>
    </p:spTree>
    <p:extLst>
      <p:ext uri="{BB962C8B-B14F-4D97-AF65-F5344CB8AC3E}">
        <p14:creationId xmlns:p14="http://schemas.microsoft.com/office/powerpoint/2010/main" val="2017338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CDDC08C-0015-8FF3-2018-CB577116EB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4211" y="2951018"/>
            <a:ext cx="4489939" cy="1497215"/>
          </a:xfrm>
        </p:spPr>
        <p:txBody>
          <a:bodyPr>
            <a:normAutofit fontScale="90000"/>
          </a:bodyPr>
          <a:lstStyle/>
          <a:p>
            <a:pPr algn="l"/>
            <a:br>
              <a:rPr lang="fr-CH" sz="3600" b="1" dirty="0">
                <a:latin typeface="Century Gothic" panose="020B0502020202020204" pitchFamily="34" charset="0"/>
              </a:rPr>
            </a:br>
            <a:r>
              <a:rPr lang="fr-CH" sz="5000" b="1" dirty="0">
                <a:latin typeface="Century Gothic" panose="020B0502020202020204" pitchFamily="34" charset="0"/>
              </a:rPr>
              <a:t>Plan d’accès</a:t>
            </a:r>
            <a:br>
              <a:rPr lang="fr-CH" sz="1050" dirty="0">
                <a:latin typeface="Century Gothic" panose="020B0502020202020204" pitchFamily="34" charset="0"/>
              </a:rPr>
            </a:br>
            <a:endParaRPr lang="fr-FR" sz="2400" dirty="0">
              <a:latin typeface="Century Gothic" panose="020B0502020202020204" pitchFamily="34" charset="0"/>
            </a:endParaRPr>
          </a:p>
        </p:txBody>
      </p:sp>
      <p:pic>
        <p:nvPicPr>
          <p:cNvPr id="7" name="Image 6" descr="Une image contenant logo&#10;&#10;Description générée automatiquement">
            <a:extLst>
              <a:ext uri="{FF2B5EF4-FFF2-40B4-BE49-F238E27FC236}">
                <a16:creationId xmlns:a16="http://schemas.microsoft.com/office/drawing/2014/main" id="{9DA2CD6D-FF48-0C91-CE53-F1F83D13EF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420"/>
            <a:ext cx="3659332" cy="1471688"/>
          </a:xfrm>
          <a:prstGeom prst="rect">
            <a:avLst/>
          </a:prstGeom>
        </p:spPr>
      </p:pic>
      <p:pic>
        <p:nvPicPr>
          <p:cNvPr id="5" name="Espace réservé du contenu 5">
            <a:extLst>
              <a:ext uri="{FF2B5EF4-FFF2-40B4-BE49-F238E27FC236}">
                <a16:creationId xmlns:a16="http://schemas.microsoft.com/office/drawing/2014/main" id="{DBF8D6D4-B31E-5205-A743-E9D0F6DE54A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269" r="20395"/>
          <a:stretch/>
        </p:blipFill>
        <p:spPr>
          <a:xfrm>
            <a:off x="4320330" y="100668"/>
            <a:ext cx="7762613" cy="6617319"/>
          </a:xfrm>
          <a:prstGeom prst="rect">
            <a:avLst/>
          </a:prstGeom>
        </p:spPr>
      </p:pic>
      <p:sp>
        <p:nvSpPr>
          <p:cNvPr id="6" name="Sous-titre 2">
            <a:extLst>
              <a:ext uri="{FF2B5EF4-FFF2-40B4-BE49-F238E27FC236}">
                <a16:creationId xmlns:a16="http://schemas.microsoft.com/office/drawing/2014/main" id="{E39A9F15-0AB3-D039-2500-A9043A49CD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1327753" y="6509419"/>
            <a:ext cx="6966216" cy="348581"/>
          </a:xfrm>
        </p:spPr>
        <p:txBody>
          <a:bodyPr>
            <a:normAutofit/>
          </a:bodyPr>
          <a:lstStyle/>
          <a:p>
            <a:r>
              <a:rPr lang="fr-FR" sz="1200" dirty="0">
                <a:latin typeface="Century Gothic" panose="020B0502020202020204" pitchFamily="34" charset="0"/>
              </a:rPr>
              <a:t>Lot 1 – Projet EMS – Estavayer-le-Lac</a:t>
            </a:r>
          </a:p>
        </p:txBody>
      </p:sp>
    </p:spTree>
    <p:extLst>
      <p:ext uri="{BB962C8B-B14F-4D97-AF65-F5344CB8AC3E}">
        <p14:creationId xmlns:p14="http://schemas.microsoft.com/office/powerpoint/2010/main" val="23076813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CDDC08C-0015-8FF3-2018-CB577116EB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3353" y="3137635"/>
            <a:ext cx="4489939" cy="1460150"/>
          </a:xfrm>
        </p:spPr>
        <p:txBody>
          <a:bodyPr>
            <a:normAutofit fontScale="90000"/>
          </a:bodyPr>
          <a:lstStyle/>
          <a:p>
            <a:pPr algn="l"/>
            <a:br>
              <a:rPr lang="fr-CH" sz="3600" b="1" dirty="0">
                <a:latin typeface="Century Gothic" panose="020B0502020202020204" pitchFamily="34" charset="0"/>
              </a:rPr>
            </a:br>
            <a:br>
              <a:rPr lang="fr-CH" sz="3600" b="1" dirty="0">
                <a:latin typeface="Century Gothic" panose="020B0502020202020204" pitchFamily="34" charset="0"/>
              </a:rPr>
            </a:br>
            <a:r>
              <a:rPr lang="fr-CH" sz="5000" b="1" dirty="0" err="1">
                <a:latin typeface="Century Gothic" panose="020B0502020202020204" pitchFamily="34" charset="0"/>
              </a:rPr>
              <a:t>Rez</a:t>
            </a:r>
            <a:r>
              <a:rPr lang="fr-CH" sz="5000" b="1" dirty="0">
                <a:latin typeface="Century Gothic" panose="020B0502020202020204" pitchFamily="34" charset="0"/>
              </a:rPr>
              <a:t> inférieur</a:t>
            </a:r>
            <a:br>
              <a:rPr lang="fr-CH" sz="1050" dirty="0">
                <a:latin typeface="Century Gothic" panose="020B0502020202020204" pitchFamily="34" charset="0"/>
              </a:rPr>
            </a:br>
            <a:endParaRPr lang="fr-FR" sz="2400" dirty="0">
              <a:latin typeface="Century Gothic" panose="020B0502020202020204" pitchFamily="34" charset="0"/>
            </a:endParaRPr>
          </a:p>
        </p:txBody>
      </p:sp>
      <p:pic>
        <p:nvPicPr>
          <p:cNvPr id="7" name="Image 6" descr="Une image contenant logo&#10;&#10;Description générée automatiquement">
            <a:extLst>
              <a:ext uri="{FF2B5EF4-FFF2-40B4-BE49-F238E27FC236}">
                <a16:creationId xmlns:a16="http://schemas.microsoft.com/office/drawing/2014/main" id="{9DA2CD6D-FF48-0C91-CE53-F1F83D13EF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420"/>
            <a:ext cx="3659332" cy="1471688"/>
          </a:xfrm>
          <a:prstGeom prst="rect">
            <a:avLst/>
          </a:prstGeom>
        </p:spPr>
      </p:pic>
      <p:pic>
        <p:nvPicPr>
          <p:cNvPr id="4" name="Espace réservé du contenu 6">
            <a:extLst>
              <a:ext uri="{FF2B5EF4-FFF2-40B4-BE49-F238E27FC236}">
                <a16:creationId xmlns:a16="http://schemas.microsoft.com/office/drawing/2014/main" id="{7E45EDF0-0C69-99A0-46F8-DC4D35E74F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2427" y="724719"/>
            <a:ext cx="7005055" cy="5462401"/>
          </a:xfrm>
          <a:prstGeom prst="rect">
            <a:avLst/>
          </a:prstGeom>
        </p:spPr>
      </p:pic>
      <p:sp>
        <p:nvSpPr>
          <p:cNvPr id="5" name="Sous-titre 2">
            <a:extLst>
              <a:ext uri="{FF2B5EF4-FFF2-40B4-BE49-F238E27FC236}">
                <a16:creationId xmlns:a16="http://schemas.microsoft.com/office/drawing/2014/main" id="{E39A9F15-0AB3-D039-2500-A9043A49CD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787047" y="6509419"/>
            <a:ext cx="6966216" cy="348581"/>
          </a:xfrm>
        </p:spPr>
        <p:txBody>
          <a:bodyPr>
            <a:normAutofit/>
          </a:bodyPr>
          <a:lstStyle/>
          <a:p>
            <a:r>
              <a:rPr lang="fr-FR" sz="1200" dirty="0">
                <a:latin typeface="Century Gothic" panose="020B0502020202020204" pitchFamily="34" charset="0"/>
              </a:rPr>
              <a:t>Lot 1 – Projet EMS – Estavayer-le-Lac</a:t>
            </a:r>
          </a:p>
        </p:txBody>
      </p:sp>
    </p:spTree>
    <p:extLst>
      <p:ext uri="{BB962C8B-B14F-4D97-AF65-F5344CB8AC3E}">
        <p14:creationId xmlns:p14="http://schemas.microsoft.com/office/powerpoint/2010/main" val="41972575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CDDC08C-0015-8FF3-2018-CB577116EB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4984" y="3280095"/>
            <a:ext cx="4489939" cy="1367872"/>
          </a:xfrm>
        </p:spPr>
        <p:txBody>
          <a:bodyPr>
            <a:normAutofit fontScale="90000"/>
          </a:bodyPr>
          <a:lstStyle/>
          <a:p>
            <a:pPr algn="l"/>
            <a:br>
              <a:rPr lang="fr-CH" sz="3600" b="1" dirty="0">
                <a:latin typeface="Century Gothic" panose="020B0502020202020204" pitchFamily="34" charset="0"/>
              </a:rPr>
            </a:br>
            <a:br>
              <a:rPr lang="fr-CH" sz="3600" b="1" dirty="0">
                <a:latin typeface="Century Gothic" panose="020B0502020202020204" pitchFamily="34" charset="0"/>
              </a:rPr>
            </a:br>
            <a:r>
              <a:rPr lang="fr-CH" sz="5000" b="1" dirty="0" err="1">
                <a:latin typeface="Century Gothic" panose="020B0502020202020204" pitchFamily="34" charset="0"/>
              </a:rPr>
              <a:t>Rez</a:t>
            </a:r>
            <a:r>
              <a:rPr lang="fr-CH" sz="5000" b="1" dirty="0">
                <a:latin typeface="Century Gothic" panose="020B0502020202020204" pitchFamily="34" charset="0"/>
              </a:rPr>
              <a:t> supérieur</a:t>
            </a:r>
            <a:br>
              <a:rPr lang="fr-CH" sz="1050" dirty="0">
                <a:latin typeface="Century Gothic" panose="020B0502020202020204" pitchFamily="34" charset="0"/>
              </a:rPr>
            </a:br>
            <a:endParaRPr lang="fr-FR" sz="2400" dirty="0">
              <a:latin typeface="Century Gothic" panose="020B0502020202020204" pitchFamily="34" charset="0"/>
            </a:endParaRPr>
          </a:p>
        </p:txBody>
      </p:sp>
      <p:pic>
        <p:nvPicPr>
          <p:cNvPr id="7" name="Image 6" descr="Une image contenant logo&#10;&#10;Description générée automatiquement">
            <a:extLst>
              <a:ext uri="{FF2B5EF4-FFF2-40B4-BE49-F238E27FC236}">
                <a16:creationId xmlns:a16="http://schemas.microsoft.com/office/drawing/2014/main" id="{9DA2CD6D-FF48-0C91-CE53-F1F83D13EF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420"/>
            <a:ext cx="3659332" cy="1471688"/>
          </a:xfrm>
          <a:prstGeom prst="rect">
            <a:avLst/>
          </a:prstGeom>
        </p:spPr>
      </p:pic>
      <p:pic>
        <p:nvPicPr>
          <p:cNvPr id="5" name="Espace réservé du contenu 5">
            <a:extLst>
              <a:ext uri="{FF2B5EF4-FFF2-40B4-BE49-F238E27FC236}">
                <a16:creationId xmlns:a16="http://schemas.microsoft.com/office/drawing/2014/main" id="{64786484-B6DE-3B23-22E1-E90A0F3A5B7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6"/>
          <a:stretch/>
        </p:blipFill>
        <p:spPr>
          <a:xfrm>
            <a:off x="4512201" y="489594"/>
            <a:ext cx="7537186" cy="5726648"/>
          </a:xfrm>
          <a:prstGeom prst="rect">
            <a:avLst/>
          </a:prstGeom>
        </p:spPr>
      </p:pic>
      <p:sp>
        <p:nvSpPr>
          <p:cNvPr id="6" name="Sous-titre 2">
            <a:extLst>
              <a:ext uri="{FF2B5EF4-FFF2-40B4-BE49-F238E27FC236}">
                <a16:creationId xmlns:a16="http://schemas.microsoft.com/office/drawing/2014/main" id="{E39A9F15-0AB3-D039-2500-A9043A49CD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787047" y="6509419"/>
            <a:ext cx="6966216" cy="348581"/>
          </a:xfrm>
        </p:spPr>
        <p:txBody>
          <a:bodyPr>
            <a:normAutofit/>
          </a:bodyPr>
          <a:lstStyle/>
          <a:p>
            <a:r>
              <a:rPr lang="fr-FR" sz="1200" dirty="0">
                <a:latin typeface="Century Gothic" panose="020B0502020202020204" pitchFamily="34" charset="0"/>
              </a:rPr>
              <a:t>Lot 1 – Projet EMS – Estavayer-le-Lac</a:t>
            </a:r>
          </a:p>
        </p:txBody>
      </p:sp>
    </p:spTree>
    <p:extLst>
      <p:ext uri="{BB962C8B-B14F-4D97-AF65-F5344CB8AC3E}">
        <p14:creationId xmlns:p14="http://schemas.microsoft.com/office/powerpoint/2010/main" val="38459586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 descr="Une image contenant logo&#10;&#10;Description générée automatiquement">
            <a:extLst>
              <a:ext uri="{FF2B5EF4-FFF2-40B4-BE49-F238E27FC236}">
                <a16:creationId xmlns:a16="http://schemas.microsoft.com/office/drawing/2014/main" id="{9DA2CD6D-FF48-0C91-CE53-F1F83D13EF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420"/>
            <a:ext cx="3659332" cy="1471688"/>
          </a:xfrm>
          <a:prstGeom prst="rect">
            <a:avLst/>
          </a:prstGeom>
        </p:spPr>
      </p:pic>
      <p:pic>
        <p:nvPicPr>
          <p:cNvPr id="4" name="Espace réservé du contenu 6">
            <a:extLst>
              <a:ext uri="{FF2B5EF4-FFF2-40B4-BE49-F238E27FC236}">
                <a16:creationId xmlns:a16="http://schemas.microsoft.com/office/drawing/2014/main" id="{29E00FFE-2442-89B6-B00C-EE81E24A85E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6"/>
          <a:stretch/>
        </p:blipFill>
        <p:spPr>
          <a:xfrm>
            <a:off x="4434940" y="482395"/>
            <a:ext cx="7572502" cy="5826126"/>
          </a:xfrm>
          <a:prstGeom prst="rect">
            <a:avLst/>
          </a:prstGeom>
        </p:spPr>
      </p:pic>
      <p:sp>
        <p:nvSpPr>
          <p:cNvPr id="9" name="Titre 1">
            <a:extLst>
              <a:ext uri="{FF2B5EF4-FFF2-40B4-BE49-F238E27FC236}">
                <a16:creationId xmlns:a16="http://schemas.microsoft.com/office/drawing/2014/main" id="{252783DD-58A7-48A4-4645-226BF5F5F4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5317" y="3103927"/>
            <a:ext cx="4489939" cy="1502095"/>
          </a:xfrm>
        </p:spPr>
        <p:txBody>
          <a:bodyPr>
            <a:normAutofit fontScale="90000"/>
          </a:bodyPr>
          <a:lstStyle/>
          <a:p>
            <a:pPr algn="l"/>
            <a:br>
              <a:rPr lang="fr-CH" sz="3600" b="1" dirty="0">
                <a:latin typeface="Century Gothic" panose="020B0502020202020204" pitchFamily="34" charset="0"/>
              </a:rPr>
            </a:br>
            <a:br>
              <a:rPr lang="fr-CH" sz="3600" b="1" dirty="0">
                <a:latin typeface="Century Gothic" panose="020B0502020202020204" pitchFamily="34" charset="0"/>
              </a:rPr>
            </a:br>
            <a:r>
              <a:rPr lang="fr-CH" sz="5000" b="1" dirty="0">
                <a:latin typeface="Century Gothic" panose="020B0502020202020204" pitchFamily="34" charset="0"/>
              </a:rPr>
              <a:t>Etage type</a:t>
            </a:r>
            <a:br>
              <a:rPr lang="fr-CH" sz="1050" dirty="0">
                <a:latin typeface="Century Gothic" panose="020B0502020202020204" pitchFamily="34" charset="0"/>
              </a:rPr>
            </a:br>
            <a:endParaRPr lang="fr-FR" sz="2400" dirty="0">
              <a:latin typeface="Century Gothic" panose="020B0502020202020204" pitchFamily="34" charset="0"/>
            </a:endParaRPr>
          </a:p>
        </p:txBody>
      </p:sp>
      <p:sp>
        <p:nvSpPr>
          <p:cNvPr id="5" name="Sous-titre 2">
            <a:extLst>
              <a:ext uri="{FF2B5EF4-FFF2-40B4-BE49-F238E27FC236}">
                <a16:creationId xmlns:a16="http://schemas.microsoft.com/office/drawing/2014/main" id="{E39A9F15-0AB3-D039-2500-A9043A49CD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787047" y="6509419"/>
            <a:ext cx="6966216" cy="348581"/>
          </a:xfrm>
        </p:spPr>
        <p:txBody>
          <a:bodyPr>
            <a:normAutofit/>
          </a:bodyPr>
          <a:lstStyle/>
          <a:p>
            <a:r>
              <a:rPr lang="fr-FR" sz="1200" dirty="0">
                <a:latin typeface="Century Gothic" panose="020B0502020202020204" pitchFamily="34" charset="0"/>
              </a:rPr>
              <a:t>Lot 1 – Projet EMS – Estavayer-le-Lac</a:t>
            </a:r>
          </a:p>
        </p:txBody>
      </p:sp>
    </p:spTree>
    <p:extLst>
      <p:ext uri="{BB962C8B-B14F-4D97-AF65-F5344CB8AC3E}">
        <p14:creationId xmlns:p14="http://schemas.microsoft.com/office/powerpoint/2010/main" val="40433657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 descr="Une image contenant logo&#10;&#10;Description générée automatiquement">
            <a:extLst>
              <a:ext uri="{FF2B5EF4-FFF2-40B4-BE49-F238E27FC236}">
                <a16:creationId xmlns:a16="http://schemas.microsoft.com/office/drawing/2014/main" id="{9DA2CD6D-FF48-0C91-CE53-F1F83D13EF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420"/>
            <a:ext cx="3659332" cy="1471688"/>
          </a:xfrm>
          <a:prstGeom prst="rect">
            <a:avLst/>
          </a:prstGeom>
        </p:spPr>
      </p:pic>
      <p:pic>
        <p:nvPicPr>
          <p:cNvPr id="4" name="Espace réservé du contenu 5" descr="Une image contenant intérieur, plancher, plafond, plante&#10;&#10;Description générée automatiquement">
            <a:extLst>
              <a:ext uri="{FF2B5EF4-FFF2-40B4-BE49-F238E27FC236}">
                <a16:creationId xmlns:a16="http://schemas.microsoft.com/office/drawing/2014/main" id="{D2ACF0B2-CD6C-DBA5-ADC2-F82BBB2B1CB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16" t="6237" r="2847" b="1323"/>
          <a:stretch/>
        </p:blipFill>
        <p:spPr>
          <a:xfrm>
            <a:off x="4273423" y="192946"/>
            <a:ext cx="7734019" cy="6425967"/>
          </a:xfrm>
          <a:prstGeom prst="rect">
            <a:avLst/>
          </a:prstGeom>
        </p:spPr>
      </p:pic>
      <p:sp>
        <p:nvSpPr>
          <p:cNvPr id="9" name="Titre 1">
            <a:extLst>
              <a:ext uri="{FF2B5EF4-FFF2-40B4-BE49-F238E27FC236}">
                <a16:creationId xmlns:a16="http://schemas.microsoft.com/office/drawing/2014/main" id="{F1B0E300-9904-F6D5-A501-B90FBF25AD5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960" y="3217025"/>
            <a:ext cx="4489939" cy="1455651"/>
          </a:xfrm>
        </p:spPr>
        <p:txBody>
          <a:bodyPr>
            <a:normAutofit fontScale="90000"/>
          </a:bodyPr>
          <a:lstStyle/>
          <a:p>
            <a:pPr algn="l"/>
            <a:br>
              <a:rPr lang="fr-CH" sz="3600" b="1" dirty="0">
                <a:latin typeface="Century Gothic" panose="020B0502020202020204" pitchFamily="34" charset="0"/>
              </a:rPr>
            </a:br>
            <a:br>
              <a:rPr lang="fr-CH" sz="3600" b="1" dirty="0">
                <a:latin typeface="Century Gothic" panose="020B0502020202020204" pitchFamily="34" charset="0"/>
              </a:rPr>
            </a:br>
            <a:r>
              <a:rPr lang="fr-CH" sz="5000" b="1" dirty="0">
                <a:latin typeface="Century Gothic" panose="020B0502020202020204" pitchFamily="34" charset="0"/>
              </a:rPr>
              <a:t>Séjour d’unité</a:t>
            </a:r>
            <a:br>
              <a:rPr lang="fr-CH" sz="1050" dirty="0">
                <a:latin typeface="Century Gothic" panose="020B0502020202020204" pitchFamily="34" charset="0"/>
              </a:rPr>
            </a:br>
            <a:endParaRPr lang="fr-FR" sz="2400" dirty="0">
              <a:latin typeface="Century Gothic" panose="020B0502020202020204" pitchFamily="34" charset="0"/>
            </a:endParaRPr>
          </a:p>
        </p:txBody>
      </p:sp>
      <p:sp>
        <p:nvSpPr>
          <p:cNvPr id="5" name="Sous-titre 2">
            <a:extLst>
              <a:ext uri="{FF2B5EF4-FFF2-40B4-BE49-F238E27FC236}">
                <a16:creationId xmlns:a16="http://schemas.microsoft.com/office/drawing/2014/main" id="{E39A9F15-0AB3-D039-2500-A9043A49CD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1177179" y="6561671"/>
            <a:ext cx="6966216" cy="348581"/>
          </a:xfrm>
        </p:spPr>
        <p:txBody>
          <a:bodyPr>
            <a:normAutofit/>
          </a:bodyPr>
          <a:lstStyle/>
          <a:p>
            <a:r>
              <a:rPr lang="fr-FR" sz="1200" dirty="0">
                <a:latin typeface="Century Gothic" panose="020B0502020202020204" pitchFamily="34" charset="0"/>
              </a:rPr>
              <a:t>Lot 1 – Projet EMS – Estavayer-le-Lac</a:t>
            </a:r>
          </a:p>
        </p:txBody>
      </p:sp>
    </p:spTree>
    <p:extLst>
      <p:ext uri="{BB962C8B-B14F-4D97-AF65-F5344CB8AC3E}">
        <p14:creationId xmlns:p14="http://schemas.microsoft.com/office/powerpoint/2010/main" val="27284819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 descr="Une image contenant logo&#10;&#10;Description générée automatiquement">
            <a:extLst>
              <a:ext uri="{FF2B5EF4-FFF2-40B4-BE49-F238E27FC236}">
                <a16:creationId xmlns:a16="http://schemas.microsoft.com/office/drawing/2014/main" id="{9DA2CD6D-FF48-0C91-CE53-F1F83D13EF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420"/>
            <a:ext cx="3659332" cy="1471688"/>
          </a:xfrm>
          <a:prstGeom prst="rect">
            <a:avLst/>
          </a:prstGeom>
        </p:spPr>
      </p:pic>
      <p:sp>
        <p:nvSpPr>
          <p:cNvPr id="9" name="Titre 1">
            <a:extLst>
              <a:ext uri="{FF2B5EF4-FFF2-40B4-BE49-F238E27FC236}">
                <a16:creationId xmlns:a16="http://schemas.microsoft.com/office/drawing/2014/main" id="{F1B0E300-9904-F6D5-A501-B90FBF25AD5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960" y="3217025"/>
            <a:ext cx="4489939" cy="1455651"/>
          </a:xfrm>
        </p:spPr>
        <p:txBody>
          <a:bodyPr>
            <a:normAutofit fontScale="90000"/>
          </a:bodyPr>
          <a:lstStyle/>
          <a:p>
            <a:pPr algn="l"/>
            <a:br>
              <a:rPr lang="fr-CH" sz="3600" b="1" dirty="0">
                <a:latin typeface="Century Gothic" panose="020B0502020202020204" pitchFamily="34" charset="0"/>
              </a:rPr>
            </a:br>
            <a:br>
              <a:rPr lang="fr-CH" sz="3600" b="1" dirty="0">
                <a:latin typeface="Century Gothic" panose="020B0502020202020204" pitchFamily="34" charset="0"/>
              </a:rPr>
            </a:br>
            <a:r>
              <a:rPr lang="fr-CH" sz="5000" b="1" dirty="0">
                <a:latin typeface="Century Gothic" panose="020B0502020202020204" pitchFamily="34" charset="0"/>
              </a:rPr>
              <a:t>Chambre type</a:t>
            </a:r>
            <a:br>
              <a:rPr lang="fr-CH" sz="1050" dirty="0">
                <a:latin typeface="Century Gothic" panose="020B0502020202020204" pitchFamily="34" charset="0"/>
              </a:rPr>
            </a:br>
            <a:endParaRPr lang="fr-FR" sz="2400" dirty="0">
              <a:latin typeface="Century Gothic" panose="020B0502020202020204" pitchFamily="34" charset="0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6172" y="5420"/>
            <a:ext cx="7335771" cy="6858000"/>
          </a:xfrm>
          <a:prstGeom prst="rect">
            <a:avLst/>
          </a:prstGeom>
        </p:spPr>
      </p:pic>
      <p:sp>
        <p:nvSpPr>
          <p:cNvPr id="5" name="Sous-titre 2">
            <a:extLst>
              <a:ext uri="{FF2B5EF4-FFF2-40B4-BE49-F238E27FC236}">
                <a16:creationId xmlns:a16="http://schemas.microsoft.com/office/drawing/2014/main" id="{E39A9F15-0AB3-D039-2500-A9043A49CD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1177179" y="6509419"/>
            <a:ext cx="6966216" cy="348581"/>
          </a:xfrm>
        </p:spPr>
        <p:txBody>
          <a:bodyPr>
            <a:normAutofit/>
          </a:bodyPr>
          <a:lstStyle/>
          <a:p>
            <a:r>
              <a:rPr lang="fr-FR" sz="1200" dirty="0">
                <a:latin typeface="Century Gothic" panose="020B0502020202020204" pitchFamily="34" charset="0"/>
              </a:rPr>
              <a:t>Lot 1 – Projet EMS – Estavayer-le-Lac</a:t>
            </a:r>
          </a:p>
        </p:txBody>
      </p:sp>
    </p:spTree>
    <p:extLst>
      <p:ext uri="{BB962C8B-B14F-4D97-AF65-F5344CB8AC3E}">
        <p14:creationId xmlns:p14="http://schemas.microsoft.com/office/powerpoint/2010/main" val="12371434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CDDC08C-0015-8FF3-2018-CB577116EB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4212" y="2400558"/>
            <a:ext cx="5029679" cy="2226009"/>
          </a:xfrm>
        </p:spPr>
        <p:txBody>
          <a:bodyPr>
            <a:normAutofit fontScale="90000"/>
          </a:bodyPr>
          <a:lstStyle/>
          <a:p>
            <a:pPr algn="l"/>
            <a:br>
              <a:rPr lang="fr-CH" sz="3600" b="1" dirty="0">
                <a:latin typeface="Century Gothic" panose="020B0502020202020204" pitchFamily="34" charset="0"/>
              </a:rPr>
            </a:br>
            <a:br>
              <a:rPr lang="fr-CH" sz="3600" b="1" dirty="0">
                <a:latin typeface="Century Gothic" panose="020B0502020202020204" pitchFamily="34" charset="0"/>
              </a:rPr>
            </a:br>
            <a:r>
              <a:rPr lang="fr-CH" sz="5000" b="1" dirty="0">
                <a:latin typeface="Century Gothic" panose="020B0502020202020204" pitchFamily="34" charset="0"/>
              </a:rPr>
              <a:t>Concept d’arborisation</a:t>
            </a:r>
            <a:br>
              <a:rPr lang="fr-CH" sz="1050" dirty="0">
                <a:latin typeface="Century Gothic" panose="020B0502020202020204" pitchFamily="34" charset="0"/>
              </a:rPr>
            </a:br>
            <a:endParaRPr lang="fr-FR" sz="2400" dirty="0">
              <a:latin typeface="Century Gothic" panose="020B0502020202020204" pitchFamily="34" charset="0"/>
            </a:endParaRPr>
          </a:p>
        </p:txBody>
      </p:sp>
      <p:pic>
        <p:nvPicPr>
          <p:cNvPr id="7" name="Image 6" descr="Une image contenant logo&#10;&#10;Description générée automatiquement">
            <a:extLst>
              <a:ext uri="{FF2B5EF4-FFF2-40B4-BE49-F238E27FC236}">
                <a16:creationId xmlns:a16="http://schemas.microsoft.com/office/drawing/2014/main" id="{9DA2CD6D-FF48-0C91-CE53-F1F83D13EF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420"/>
            <a:ext cx="3659332" cy="1471688"/>
          </a:xfrm>
          <a:prstGeom prst="rect">
            <a:avLst/>
          </a:prstGeom>
        </p:spPr>
      </p:pic>
      <p:pic>
        <p:nvPicPr>
          <p:cNvPr id="5" name="Espace réservé du contenu 6">
            <a:extLst>
              <a:ext uri="{FF2B5EF4-FFF2-40B4-BE49-F238E27FC236}">
                <a16:creationId xmlns:a16="http://schemas.microsoft.com/office/drawing/2014/main" id="{BDDB7DB2-DE35-FB67-C7BC-AAC74746263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2" t="2874"/>
          <a:stretch/>
        </p:blipFill>
        <p:spPr>
          <a:xfrm>
            <a:off x="4195562" y="631768"/>
            <a:ext cx="7996438" cy="5644341"/>
          </a:xfrm>
          <a:prstGeom prst="rect">
            <a:avLst/>
          </a:prstGeom>
        </p:spPr>
      </p:pic>
      <p:sp>
        <p:nvSpPr>
          <p:cNvPr id="6" name="Sous-titre 2">
            <a:extLst>
              <a:ext uri="{FF2B5EF4-FFF2-40B4-BE49-F238E27FC236}">
                <a16:creationId xmlns:a16="http://schemas.microsoft.com/office/drawing/2014/main" id="{E39A9F15-0AB3-D039-2500-A9043A49CD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787047" y="6509419"/>
            <a:ext cx="6966216" cy="348581"/>
          </a:xfrm>
        </p:spPr>
        <p:txBody>
          <a:bodyPr>
            <a:normAutofit/>
          </a:bodyPr>
          <a:lstStyle/>
          <a:p>
            <a:r>
              <a:rPr lang="fr-FR" sz="1200" dirty="0">
                <a:latin typeface="Century Gothic" panose="020B0502020202020204" pitchFamily="34" charset="0"/>
              </a:rPr>
              <a:t>Lot 1 – Projet EMS – Estavayer-le-Lac</a:t>
            </a:r>
          </a:p>
        </p:txBody>
      </p:sp>
    </p:spTree>
    <p:extLst>
      <p:ext uri="{BB962C8B-B14F-4D97-AF65-F5344CB8AC3E}">
        <p14:creationId xmlns:p14="http://schemas.microsoft.com/office/powerpoint/2010/main" val="402373564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CDDC08C-0015-8FF3-2018-CB577116EB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1888" y="2295525"/>
            <a:ext cx="5259572" cy="2894154"/>
          </a:xfrm>
        </p:spPr>
        <p:txBody>
          <a:bodyPr>
            <a:normAutofit fontScale="90000"/>
          </a:bodyPr>
          <a:lstStyle/>
          <a:p>
            <a:pPr algn="l"/>
            <a:br>
              <a:rPr lang="fr-CH" sz="3600" b="1" dirty="0">
                <a:latin typeface="Century Gothic" panose="020B0502020202020204" pitchFamily="34" charset="0"/>
              </a:rPr>
            </a:br>
            <a:br>
              <a:rPr lang="fr-CH" sz="3600" b="1" dirty="0">
                <a:latin typeface="Century Gothic" panose="020B0502020202020204" pitchFamily="34" charset="0"/>
              </a:rPr>
            </a:br>
            <a:r>
              <a:rPr lang="fr-CH" sz="3600" b="1" dirty="0">
                <a:latin typeface="Century Gothic" panose="020B0502020202020204" pitchFamily="34" charset="0"/>
              </a:rPr>
              <a:t>Présentation du projet de Domdidier</a:t>
            </a:r>
            <a:br>
              <a:rPr lang="fr-CH" sz="3600" b="1" dirty="0">
                <a:latin typeface="Century Gothic" panose="020B0502020202020204" pitchFamily="34" charset="0"/>
              </a:rPr>
            </a:br>
            <a:br>
              <a:rPr lang="fr-CH" sz="3600" b="1" dirty="0">
                <a:latin typeface="Century Gothic" panose="020B0502020202020204" pitchFamily="34" charset="0"/>
              </a:rPr>
            </a:br>
            <a:r>
              <a:rPr lang="fr-CH" sz="3600" b="1" dirty="0">
                <a:latin typeface="Century Gothic" panose="020B0502020202020204" pitchFamily="34" charset="0"/>
              </a:rPr>
              <a:t>Lauréat : </a:t>
            </a:r>
            <a:r>
              <a:rPr lang="fr-FR" sz="3600" b="1" dirty="0">
                <a:latin typeface="Century Gothic" panose="020B0502020202020204" pitchFamily="34" charset="0"/>
              </a:rPr>
              <a:t>Atelier d'architectes Charrière-Partenaires SA</a:t>
            </a:r>
            <a:br>
              <a:rPr lang="fr-CH" sz="800" dirty="0">
                <a:latin typeface="Century Gothic" panose="020B0502020202020204" pitchFamily="34" charset="0"/>
              </a:rPr>
            </a:br>
            <a:endParaRPr lang="fr-FR" sz="2400" dirty="0">
              <a:latin typeface="Century Gothic" panose="020B0502020202020204" pitchFamily="34" charset="0"/>
            </a:endParaRPr>
          </a:p>
        </p:txBody>
      </p:sp>
      <p:pic>
        <p:nvPicPr>
          <p:cNvPr id="7" name="Image 6" descr="Une image contenant logo&#10;&#10;Description générée automatiquement">
            <a:extLst>
              <a:ext uri="{FF2B5EF4-FFF2-40B4-BE49-F238E27FC236}">
                <a16:creationId xmlns:a16="http://schemas.microsoft.com/office/drawing/2014/main" id="{9DA2CD6D-FF48-0C91-CE53-F1F83D13EF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420"/>
            <a:ext cx="3659332" cy="1471688"/>
          </a:xfrm>
          <a:prstGeom prst="rect">
            <a:avLst/>
          </a:prstGeom>
        </p:spPr>
      </p:pic>
      <p:pic>
        <p:nvPicPr>
          <p:cNvPr id="8" name="Espace réservé du contenu 4" descr="Une image contenant texte, bâtiment, extérieur, arbre&#10;&#10;Description générée automatiquement">
            <a:extLst>
              <a:ext uri="{FF2B5EF4-FFF2-40B4-BE49-F238E27FC236}">
                <a16:creationId xmlns:a16="http://schemas.microsoft.com/office/drawing/2014/main" id="{DAE8EAA2-B7EC-4F5F-BE71-45B8E143D79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37" t="5960" r="903" b="1661"/>
          <a:stretch/>
        </p:blipFill>
        <p:spPr>
          <a:xfrm>
            <a:off x="5571460" y="1055148"/>
            <a:ext cx="6507128" cy="4952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807068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CDDC08C-0015-8FF3-2018-CB577116EB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1511" y="2796101"/>
            <a:ext cx="4489939" cy="1488902"/>
          </a:xfrm>
        </p:spPr>
        <p:txBody>
          <a:bodyPr>
            <a:normAutofit fontScale="90000"/>
          </a:bodyPr>
          <a:lstStyle/>
          <a:p>
            <a:pPr algn="l"/>
            <a:br>
              <a:rPr lang="fr-CH" sz="3600" b="1" dirty="0">
                <a:latin typeface="Century Gothic" panose="020B0502020202020204" pitchFamily="34" charset="0"/>
              </a:rPr>
            </a:br>
            <a:br>
              <a:rPr lang="fr-CH" sz="3600" b="1" dirty="0">
                <a:latin typeface="Century Gothic" panose="020B0502020202020204" pitchFamily="34" charset="0"/>
              </a:rPr>
            </a:br>
            <a:r>
              <a:rPr lang="fr-CH" sz="5000" b="1" dirty="0">
                <a:latin typeface="Century Gothic" panose="020B0502020202020204" pitchFamily="34" charset="0"/>
              </a:rPr>
              <a:t>Implantation</a:t>
            </a:r>
            <a:br>
              <a:rPr lang="fr-CH" sz="1050" dirty="0">
                <a:latin typeface="Century Gothic" panose="020B0502020202020204" pitchFamily="34" charset="0"/>
              </a:rPr>
            </a:br>
            <a:endParaRPr lang="fr-FR" sz="2400" dirty="0">
              <a:latin typeface="Century Gothic" panose="020B0502020202020204" pitchFamily="34" charset="0"/>
            </a:endParaRPr>
          </a:p>
        </p:txBody>
      </p:sp>
      <p:pic>
        <p:nvPicPr>
          <p:cNvPr id="7" name="Image 6" descr="Une image contenant logo&#10;&#10;Description générée automatiquement">
            <a:extLst>
              <a:ext uri="{FF2B5EF4-FFF2-40B4-BE49-F238E27FC236}">
                <a16:creationId xmlns:a16="http://schemas.microsoft.com/office/drawing/2014/main" id="{9DA2CD6D-FF48-0C91-CE53-F1F83D13EF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420"/>
            <a:ext cx="3659332" cy="1471688"/>
          </a:xfrm>
          <a:prstGeom prst="rect">
            <a:avLst/>
          </a:prstGeom>
        </p:spPr>
      </p:pic>
      <p:pic>
        <p:nvPicPr>
          <p:cNvPr id="5" name="Grafik 3">
            <a:extLst>
              <a:ext uri="{FF2B5EF4-FFF2-40B4-BE49-F238E27FC236}">
                <a16:creationId xmlns:a16="http://schemas.microsoft.com/office/drawing/2014/main" id="{7EA99A45-8656-78BB-3159-F7603CA66287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72" t="30270" r="6644" b="7243"/>
          <a:stretch>
            <a:fillRect/>
          </a:stretch>
        </p:blipFill>
        <p:spPr bwMode="auto">
          <a:xfrm>
            <a:off x="4389120" y="655366"/>
            <a:ext cx="7678189" cy="5770372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Sous-titre 2">
            <a:extLst>
              <a:ext uri="{FF2B5EF4-FFF2-40B4-BE49-F238E27FC236}">
                <a16:creationId xmlns:a16="http://schemas.microsoft.com/office/drawing/2014/main" id="{E39A9F15-0AB3-D039-2500-A9043A49CD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787047" y="6509419"/>
            <a:ext cx="6966216" cy="348581"/>
          </a:xfrm>
        </p:spPr>
        <p:txBody>
          <a:bodyPr>
            <a:normAutofit/>
          </a:bodyPr>
          <a:lstStyle/>
          <a:p>
            <a:r>
              <a:rPr lang="fr-FR" sz="1200" dirty="0">
                <a:latin typeface="Century Gothic" panose="020B0502020202020204" pitchFamily="34" charset="0"/>
              </a:rPr>
              <a:t>Lot 2 – Projet EMS – </a:t>
            </a:r>
            <a:r>
              <a:rPr lang="fr-FR" sz="1200" dirty="0" err="1">
                <a:latin typeface="Century Gothic" panose="020B0502020202020204" pitchFamily="34" charset="0"/>
              </a:rPr>
              <a:t>Domdidier</a:t>
            </a:r>
            <a:endParaRPr lang="fr-FR" sz="12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91504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CDDC08C-0015-8FF3-2018-CB577116EB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93404" y="2143272"/>
            <a:ext cx="4540104" cy="2754231"/>
          </a:xfrm>
        </p:spPr>
        <p:txBody>
          <a:bodyPr>
            <a:normAutofit/>
          </a:bodyPr>
          <a:lstStyle/>
          <a:p>
            <a:pPr algn="l"/>
            <a:r>
              <a:rPr lang="fr-CH" sz="3600" b="1" dirty="0">
                <a:latin typeface="Century Gothic" panose="020B0502020202020204" pitchFamily="34" charset="0"/>
              </a:rPr>
              <a:t>Bâtir l’avenir / Historique et contexte</a:t>
            </a:r>
            <a:endParaRPr lang="fr-FR" sz="2400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7" name="Image 6" descr="Une image contenant logo&#10;&#10;Description générée automatiquement">
            <a:extLst>
              <a:ext uri="{FF2B5EF4-FFF2-40B4-BE49-F238E27FC236}">
                <a16:creationId xmlns:a16="http://schemas.microsoft.com/office/drawing/2014/main" id="{9DA2CD6D-FF48-0C91-CE53-F1F83D13EF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420"/>
            <a:ext cx="3659332" cy="1471688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498091A4-A9DD-4C97-B024-83F746E84F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8163" y="490049"/>
            <a:ext cx="4294231" cy="6060678"/>
          </a:xfrm>
          <a:prstGeom prst="rect">
            <a:avLst/>
          </a:prstGeom>
          <a:ln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66145646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CDDC08C-0015-8FF3-2018-CB577116EB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0342" y="2708911"/>
            <a:ext cx="4489939" cy="1538778"/>
          </a:xfrm>
        </p:spPr>
        <p:txBody>
          <a:bodyPr>
            <a:normAutofit fontScale="90000"/>
          </a:bodyPr>
          <a:lstStyle/>
          <a:p>
            <a:pPr algn="l"/>
            <a:br>
              <a:rPr lang="fr-CH" sz="3600" b="1" dirty="0">
                <a:latin typeface="Century Gothic" panose="020B0502020202020204" pitchFamily="34" charset="0"/>
              </a:rPr>
            </a:br>
            <a:br>
              <a:rPr lang="fr-CH" sz="3600" b="1" dirty="0">
                <a:latin typeface="Century Gothic" panose="020B0502020202020204" pitchFamily="34" charset="0"/>
              </a:rPr>
            </a:br>
            <a:r>
              <a:rPr lang="fr-CH" sz="5000" b="1" dirty="0">
                <a:latin typeface="Century Gothic" panose="020B0502020202020204" pitchFamily="34" charset="0"/>
              </a:rPr>
              <a:t>Implantation</a:t>
            </a:r>
            <a:br>
              <a:rPr lang="fr-CH" sz="1050" dirty="0">
                <a:latin typeface="Century Gothic" panose="020B0502020202020204" pitchFamily="34" charset="0"/>
              </a:rPr>
            </a:br>
            <a:endParaRPr lang="fr-FR" sz="2400" dirty="0">
              <a:latin typeface="Century Gothic" panose="020B0502020202020204" pitchFamily="34" charset="0"/>
            </a:endParaRPr>
          </a:p>
        </p:txBody>
      </p:sp>
      <p:pic>
        <p:nvPicPr>
          <p:cNvPr id="7" name="Image 6" descr="Une image contenant logo&#10;&#10;Description générée automatiquement">
            <a:extLst>
              <a:ext uri="{FF2B5EF4-FFF2-40B4-BE49-F238E27FC236}">
                <a16:creationId xmlns:a16="http://schemas.microsoft.com/office/drawing/2014/main" id="{9DA2CD6D-FF48-0C91-CE53-F1F83D13EF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420"/>
            <a:ext cx="3659332" cy="1471688"/>
          </a:xfrm>
          <a:prstGeom prst="rect">
            <a:avLst/>
          </a:prstGeom>
        </p:spPr>
      </p:pic>
      <p:pic>
        <p:nvPicPr>
          <p:cNvPr id="4" name="Espace réservé du contenu 6">
            <a:extLst>
              <a:ext uri="{FF2B5EF4-FFF2-40B4-BE49-F238E27FC236}">
                <a16:creationId xmlns:a16="http://schemas.microsoft.com/office/drawing/2014/main" id="{71BEA55E-3793-F275-B082-AA922E7A67E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21" t="6089" b="3745"/>
          <a:stretch/>
        </p:blipFill>
        <p:spPr>
          <a:xfrm>
            <a:off x="4214553" y="0"/>
            <a:ext cx="7852756" cy="6692831"/>
          </a:xfrm>
          <a:prstGeom prst="rect">
            <a:avLst/>
          </a:prstGeom>
        </p:spPr>
      </p:pic>
      <p:sp>
        <p:nvSpPr>
          <p:cNvPr id="5" name="Sous-titre 2">
            <a:extLst>
              <a:ext uri="{FF2B5EF4-FFF2-40B4-BE49-F238E27FC236}">
                <a16:creationId xmlns:a16="http://schemas.microsoft.com/office/drawing/2014/main" id="{E39A9F15-0AB3-D039-2500-A9043A49CD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787047" y="6509419"/>
            <a:ext cx="6966216" cy="348581"/>
          </a:xfrm>
        </p:spPr>
        <p:txBody>
          <a:bodyPr>
            <a:normAutofit/>
          </a:bodyPr>
          <a:lstStyle/>
          <a:p>
            <a:r>
              <a:rPr lang="fr-FR" sz="1200" dirty="0">
                <a:latin typeface="Century Gothic" panose="020B0502020202020204" pitchFamily="34" charset="0"/>
              </a:rPr>
              <a:t>Lot 2 – Projet EMS – </a:t>
            </a:r>
            <a:r>
              <a:rPr lang="fr-FR" sz="1200" dirty="0" err="1">
                <a:latin typeface="Century Gothic" panose="020B0502020202020204" pitchFamily="34" charset="0"/>
              </a:rPr>
              <a:t>Domdidier</a:t>
            </a:r>
            <a:endParaRPr lang="fr-FR" sz="12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402990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CDDC08C-0015-8FF3-2018-CB577116EB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84088" y="0"/>
            <a:ext cx="5707912" cy="1455651"/>
          </a:xfrm>
        </p:spPr>
        <p:txBody>
          <a:bodyPr>
            <a:normAutofit/>
          </a:bodyPr>
          <a:lstStyle/>
          <a:p>
            <a:pPr algn="l"/>
            <a:r>
              <a:rPr lang="fr-CH" sz="5000" b="1" dirty="0">
                <a:latin typeface="Century Gothic" panose="020B0502020202020204" pitchFamily="34" charset="0"/>
              </a:rPr>
              <a:t>Plans de coupe</a:t>
            </a:r>
            <a:br>
              <a:rPr lang="fr-CH" sz="1050" dirty="0">
                <a:latin typeface="Century Gothic" panose="020B0502020202020204" pitchFamily="34" charset="0"/>
              </a:rPr>
            </a:br>
            <a:endParaRPr lang="fr-FR" sz="2400" dirty="0">
              <a:latin typeface="Century Gothic" panose="020B0502020202020204" pitchFamily="34" charset="0"/>
            </a:endParaRPr>
          </a:p>
        </p:txBody>
      </p:sp>
      <p:pic>
        <p:nvPicPr>
          <p:cNvPr id="7" name="Image 6" descr="Une image contenant logo&#10;&#10;Description générée automatiquement">
            <a:extLst>
              <a:ext uri="{FF2B5EF4-FFF2-40B4-BE49-F238E27FC236}">
                <a16:creationId xmlns:a16="http://schemas.microsoft.com/office/drawing/2014/main" id="{9DA2CD6D-FF48-0C91-CE53-F1F83D13EF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420"/>
            <a:ext cx="3659332" cy="1471688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11467214" y="5784112"/>
            <a:ext cx="637953" cy="4784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fr-CH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6043" y="1532636"/>
            <a:ext cx="9852835" cy="2585002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5292" y="3889408"/>
            <a:ext cx="10145232" cy="2922633"/>
          </a:xfrm>
          <a:prstGeom prst="rect">
            <a:avLst/>
          </a:prstGeom>
        </p:spPr>
      </p:pic>
      <p:sp>
        <p:nvSpPr>
          <p:cNvPr id="9" name="Sous-titre 2">
            <a:extLst>
              <a:ext uri="{FF2B5EF4-FFF2-40B4-BE49-F238E27FC236}">
                <a16:creationId xmlns:a16="http://schemas.microsoft.com/office/drawing/2014/main" id="{E39A9F15-0AB3-D039-2500-A9043A49CD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787047" y="6509419"/>
            <a:ext cx="6966216" cy="348581"/>
          </a:xfrm>
        </p:spPr>
        <p:txBody>
          <a:bodyPr>
            <a:normAutofit/>
          </a:bodyPr>
          <a:lstStyle/>
          <a:p>
            <a:r>
              <a:rPr lang="fr-FR" sz="1200" dirty="0">
                <a:latin typeface="Century Gothic" panose="020B0502020202020204" pitchFamily="34" charset="0"/>
              </a:rPr>
              <a:t>Lot 2 – Projet EMS – </a:t>
            </a:r>
            <a:r>
              <a:rPr lang="fr-FR" sz="1200" dirty="0" err="1">
                <a:latin typeface="Century Gothic" panose="020B0502020202020204" pitchFamily="34" charset="0"/>
              </a:rPr>
              <a:t>Domdidier</a:t>
            </a:r>
            <a:endParaRPr lang="fr-FR" sz="12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445448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Espace réservé du contenu 4" descr="Une image contenant bâtiment, extérieur, maison&#10;&#10;Description générée automatiquement">
            <a:extLst>
              <a:ext uri="{FF2B5EF4-FFF2-40B4-BE49-F238E27FC236}">
                <a16:creationId xmlns:a16="http://schemas.microsoft.com/office/drawing/2014/main" id="{2F8E1EC3-945C-F437-0328-9E73117E8AF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58" t="13151" r="14662" b="-20"/>
          <a:stretch/>
        </p:blipFill>
        <p:spPr>
          <a:xfrm>
            <a:off x="-8368" y="3556103"/>
            <a:ext cx="4830839" cy="3301897"/>
          </a:xfrm>
          <a:prstGeom prst="rect">
            <a:avLst/>
          </a:prstGeom>
        </p:spPr>
      </p:pic>
      <p:pic>
        <p:nvPicPr>
          <p:cNvPr id="8" name="Espace réservé du contenu 4" descr="Une image contenant texte, extérieur&#10;&#10;Description générée automatiquement">
            <a:extLst>
              <a:ext uri="{FF2B5EF4-FFF2-40B4-BE49-F238E27FC236}">
                <a16:creationId xmlns:a16="http://schemas.microsoft.com/office/drawing/2014/main" id="{E600FDC4-A0D4-7A74-AD0B-D7015E1915A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17" t="15948" r="10578" b="-15"/>
          <a:stretch/>
        </p:blipFill>
        <p:spPr>
          <a:xfrm>
            <a:off x="7020529" y="3556103"/>
            <a:ext cx="5171471" cy="3316206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CCDDC08C-0015-8FF3-2018-CB577116EB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9688" y="2253141"/>
            <a:ext cx="3948645" cy="1302962"/>
          </a:xfrm>
        </p:spPr>
        <p:txBody>
          <a:bodyPr>
            <a:normAutofit fontScale="90000"/>
          </a:bodyPr>
          <a:lstStyle/>
          <a:p>
            <a:pPr algn="l"/>
            <a:br>
              <a:rPr lang="fr-CH" sz="3600" b="1" dirty="0">
                <a:latin typeface="Century Gothic" panose="020B0502020202020204" pitchFamily="34" charset="0"/>
              </a:rPr>
            </a:br>
            <a:br>
              <a:rPr lang="fr-CH" sz="3600" b="1" dirty="0">
                <a:latin typeface="Century Gothic" panose="020B0502020202020204" pitchFamily="34" charset="0"/>
              </a:rPr>
            </a:br>
            <a:r>
              <a:rPr lang="fr-CH" sz="5000" b="1" dirty="0">
                <a:latin typeface="Century Gothic" panose="020B0502020202020204" pitchFamily="34" charset="0"/>
              </a:rPr>
              <a:t>Vues extérieures</a:t>
            </a:r>
            <a:br>
              <a:rPr lang="fr-CH" sz="1050" dirty="0">
                <a:latin typeface="Century Gothic" panose="020B0502020202020204" pitchFamily="34" charset="0"/>
              </a:rPr>
            </a:br>
            <a:endParaRPr lang="fr-FR" sz="2400" dirty="0">
              <a:latin typeface="Century Gothic" panose="020B0502020202020204" pitchFamily="34" charset="0"/>
            </a:endParaRPr>
          </a:p>
        </p:txBody>
      </p:sp>
      <p:pic>
        <p:nvPicPr>
          <p:cNvPr id="7" name="Image 6" descr="Une image contenant logo&#10;&#10;Description générée automatiquement">
            <a:extLst>
              <a:ext uri="{FF2B5EF4-FFF2-40B4-BE49-F238E27FC236}">
                <a16:creationId xmlns:a16="http://schemas.microsoft.com/office/drawing/2014/main" id="{9DA2CD6D-FF48-0C91-CE53-F1F83D13EF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420"/>
            <a:ext cx="3659332" cy="1471688"/>
          </a:xfrm>
          <a:prstGeom prst="rect">
            <a:avLst/>
          </a:prstGeom>
        </p:spPr>
      </p:pic>
      <p:pic>
        <p:nvPicPr>
          <p:cNvPr id="5" name="Espace réservé du contenu 4" descr="Une image contenant texte, bâtiment, extérieur, arbre&#10;&#10;Description générée automatiquement">
            <a:extLst>
              <a:ext uri="{FF2B5EF4-FFF2-40B4-BE49-F238E27FC236}">
                <a16:creationId xmlns:a16="http://schemas.microsoft.com/office/drawing/2014/main" id="{DAE8EAA2-B7EC-4F5F-BE71-45B8E143D79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60" r="903" b="1661"/>
          <a:stretch/>
        </p:blipFill>
        <p:spPr>
          <a:xfrm>
            <a:off x="4830838" y="-33077"/>
            <a:ext cx="5520011" cy="3589180"/>
          </a:xfrm>
          <a:prstGeom prst="rect">
            <a:avLst/>
          </a:prstGeom>
        </p:spPr>
      </p:pic>
      <p:sp>
        <p:nvSpPr>
          <p:cNvPr id="9" name="Sous-titre 2">
            <a:extLst>
              <a:ext uri="{FF2B5EF4-FFF2-40B4-BE49-F238E27FC236}">
                <a16:creationId xmlns:a16="http://schemas.microsoft.com/office/drawing/2014/main" id="{E39A9F15-0AB3-D039-2500-A9043A49CD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1389098" y="1606471"/>
            <a:ext cx="6966216" cy="348581"/>
          </a:xfrm>
        </p:spPr>
        <p:txBody>
          <a:bodyPr>
            <a:normAutofit/>
          </a:bodyPr>
          <a:lstStyle/>
          <a:p>
            <a:r>
              <a:rPr lang="fr-FR" sz="1200" dirty="0">
                <a:latin typeface="Century Gothic" panose="020B0502020202020204" pitchFamily="34" charset="0"/>
              </a:rPr>
              <a:t>Lot 2 – Projet EMS – </a:t>
            </a:r>
            <a:r>
              <a:rPr lang="fr-FR" sz="1200" dirty="0" err="1">
                <a:latin typeface="Century Gothic" panose="020B0502020202020204" pitchFamily="34" charset="0"/>
              </a:rPr>
              <a:t>Domdidier</a:t>
            </a:r>
            <a:endParaRPr lang="fr-FR" sz="12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637464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47514F88-5DD7-907A-3A2E-6FA0A5B286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382" y="664830"/>
            <a:ext cx="11454938" cy="5313300"/>
          </a:xfrm>
          <a:prstGeom prst="rect">
            <a:avLst/>
          </a:prstGeom>
        </p:spPr>
      </p:pic>
      <p:pic>
        <p:nvPicPr>
          <p:cNvPr id="13" name="Image 12" descr="Une image contenant logo&#10;&#10;Description générée automatiquement">
            <a:extLst>
              <a:ext uri="{FF2B5EF4-FFF2-40B4-BE49-F238E27FC236}">
                <a16:creationId xmlns:a16="http://schemas.microsoft.com/office/drawing/2014/main" id="{D16C5004-70AB-4105-0184-C586C24436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86277" y="5363308"/>
            <a:ext cx="3740896" cy="1512277"/>
          </a:xfrm>
          <a:prstGeom prst="rect">
            <a:avLst/>
          </a:prstGeom>
        </p:spPr>
      </p:pic>
      <p:sp>
        <p:nvSpPr>
          <p:cNvPr id="4" name="Sous-titre 2">
            <a:extLst>
              <a:ext uri="{FF2B5EF4-FFF2-40B4-BE49-F238E27FC236}">
                <a16:creationId xmlns:a16="http://schemas.microsoft.com/office/drawing/2014/main" id="{E39A9F15-0AB3-D039-2500-A9043A49CD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787047" y="6509419"/>
            <a:ext cx="6966216" cy="348581"/>
          </a:xfrm>
        </p:spPr>
        <p:txBody>
          <a:bodyPr>
            <a:normAutofit/>
          </a:bodyPr>
          <a:lstStyle/>
          <a:p>
            <a:r>
              <a:rPr lang="fr-FR" sz="1200" dirty="0">
                <a:latin typeface="Century Gothic" panose="020B0502020202020204" pitchFamily="34" charset="0"/>
              </a:rPr>
              <a:t>Lot 2 – Projet EMS – </a:t>
            </a:r>
            <a:r>
              <a:rPr lang="fr-FR" sz="1200" dirty="0" err="1">
                <a:latin typeface="Century Gothic" panose="020B0502020202020204" pitchFamily="34" charset="0"/>
              </a:rPr>
              <a:t>Domdidier</a:t>
            </a:r>
            <a:endParaRPr lang="fr-FR" sz="12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815323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CDDC08C-0015-8FF3-2018-CB577116EB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4211" y="2926080"/>
            <a:ext cx="4489939" cy="1305098"/>
          </a:xfrm>
        </p:spPr>
        <p:txBody>
          <a:bodyPr>
            <a:normAutofit fontScale="90000"/>
          </a:bodyPr>
          <a:lstStyle/>
          <a:p>
            <a:pPr algn="l">
              <a:lnSpc>
                <a:spcPct val="100000"/>
              </a:lnSpc>
            </a:pPr>
            <a:br>
              <a:rPr lang="fr-CH" sz="3600" b="1" dirty="0">
                <a:latin typeface="Century Gothic" panose="020B0502020202020204" pitchFamily="34" charset="0"/>
              </a:rPr>
            </a:br>
            <a:br>
              <a:rPr lang="fr-CH" sz="3600" b="1" dirty="0">
                <a:latin typeface="Century Gothic" panose="020B0502020202020204" pitchFamily="34" charset="0"/>
              </a:rPr>
            </a:br>
            <a:r>
              <a:rPr lang="fr-CH" sz="3600" b="1" dirty="0">
                <a:latin typeface="Century Gothic" panose="020B0502020202020204" pitchFamily="34" charset="0"/>
              </a:rPr>
              <a:t>Rez-de-chaussée</a:t>
            </a:r>
            <a:endParaRPr lang="fr-FR" sz="3600" dirty="0">
              <a:latin typeface="Century Gothic" panose="020B0502020202020204" pitchFamily="34" charset="0"/>
            </a:endParaRPr>
          </a:p>
        </p:txBody>
      </p:sp>
      <p:pic>
        <p:nvPicPr>
          <p:cNvPr id="7" name="Image 6" descr="Une image contenant logo&#10;&#10;Description générée automatiquement">
            <a:extLst>
              <a:ext uri="{FF2B5EF4-FFF2-40B4-BE49-F238E27FC236}">
                <a16:creationId xmlns:a16="http://schemas.microsoft.com/office/drawing/2014/main" id="{9DA2CD6D-FF48-0C91-CE53-F1F83D13EF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420"/>
            <a:ext cx="3659332" cy="1471688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5C52BADC-197D-7B16-F3CB-DAAC232863D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0001"/>
          <a:stretch/>
        </p:blipFill>
        <p:spPr>
          <a:xfrm>
            <a:off x="3954925" y="320842"/>
            <a:ext cx="8054195" cy="6282815"/>
          </a:xfrm>
          <a:prstGeom prst="rect">
            <a:avLst/>
          </a:prstGeom>
        </p:spPr>
      </p:pic>
      <p:sp>
        <p:nvSpPr>
          <p:cNvPr id="6" name="Sous-titre 2">
            <a:extLst>
              <a:ext uri="{FF2B5EF4-FFF2-40B4-BE49-F238E27FC236}">
                <a16:creationId xmlns:a16="http://schemas.microsoft.com/office/drawing/2014/main" id="{E39A9F15-0AB3-D039-2500-A9043A49CD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1653442" y="6509419"/>
            <a:ext cx="6966216" cy="348581"/>
          </a:xfrm>
        </p:spPr>
        <p:txBody>
          <a:bodyPr>
            <a:normAutofit/>
          </a:bodyPr>
          <a:lstStyle/>
          <a:p>
            <a:r>
              <a:rPr lang="fr-FR" sz="1200" dirty="0">
                <a:latin typeface="Century Gothic" panose="020B0502020202020204" pitchFamily="34" charset="0"/>
              </a:rPr>
              <a:t>Lot 2 – Projet EMS – </a:t>
            </a:r>
            <a:r>
              <a:rPr lang="fr-FR" sz="1200" dirty="0" err="1">
                <a:latin typeface="Century Gothic" panose="020B0502020202020204" pitchFamily="34" charset="0"/>
              </a:rPr>
              <a:t>Domdidier</a:t>
            </a:r>
            <a:endParaRPr lang="fr-FR" sz="12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146859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CDDC08C-0015-8FF3-2018-CB577116EB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9626" y="3120705"/>
            <a:ext cx="4489939" cy="1431276"/>
          </a:xfrm>
        </p:spPr>
        <p:txBody>
          <a:bodyPr>
            <a:normAutofit/>
          </a:bodyPr>
          <a:lstStyle/>
          <a:p>
            <a:pPr algn="l">
              <a:lnSpc>
                <a:spcPct val="100000"/>
              </a:lnSpc>
            </a:pPr>
            <a:br>
              <a:rPr lang="fr-CH" sz="3600" b="1" dirty="0">
                <a:latin typeface="Century Gothic" panose="020B0502020202020204" pitchFamily="34" charset="0"/>
              </a:rPr>
            </a:br>
            <a:endParaRPr lang="fr-FR" sz="4400" dirty="0">
              <a:latin typeface="Century Gothic" panose="020B0502020202020204" pitchFamily="34" charset="0"/>
            </a:endParaRPr>
          </a:p>
        </p:txBody>
      </p:sp>
      <p:pic>
        <p:nvPicPr>
          <p:cNvPr id="7" name="Image 6" descr="Une image contenant logo&#10;&#10;Description générée automatiquement">
            <a:extLst>
              <a:ext uri="{FF2B5EF4-FFF2-40B4-BE49-F238E27FC236}">
                <a16:creationId xmlns:a16="http://schemas.microsoft.com/office/drawing/2014/main" id="{9DA2CD6D-FF48-0C91-CE53-F1F83D13EF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420"/>
            <a:ext cx="3659332" cy="1471688"/>
          </a:xfrm>
          <a:prstGeom prst="rect">
            <a:avLst/>
          </a:prstGeom>
        </p:spPr>
      </p:pic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96F31F45-BD28-C1F1-E958-EC2FEF87624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96" r="3415"/>
          <a:stretch/>
        </p:blipFill>
        <p:spPr>
          <a:xfrm>
            <a:off x="4485341" y="216635"/>
            <a:ext cx="7580824" cy="6481973"/>
          </a:xfrm>
          <a:prstGeom prst="rect">
            <a:avLst/>
          </a:prstGeom>
        </p:spPr>
      </p:pic>
      <p:sp>
        <p:nvSpPr>
          <p:cNvPr id="6" name="Sous-titre 2">
            <a:extLst>
              <a:ext uri="{FF2B5EF4-FFF2-40B4-BE49-F238E27FC236}">
                <a16:creationId xmlns:a16="http://schemas.microsoft.com/office/drawing/2014/main" id="{E39A9F15-0AB3-D039-2500-A9043A49CD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1653442" y="6509419"/>
            <a:ext cx="6966216" cy="348581"/>
          </a:xfrm>
        </p:spPr>
        <p:txBody>
          <a:bodyPr>
            <a:normAutofit/>
          </a:bodyPr>
          <a:lstStyle/>
          <a:p>
            <a:r>
              <a:rPr lang="fr-FR" sz="1200" dirty="0">
                <a:latin typeface="Century Gothic" panose="020B0502020202020204" pitchFamily="34" charset="0"/>
              </a:rPr>
              <a:t>Lot 2 – Projet EMS – </a:t>
            </a:r>
            <a:r>
              <a:rPr lang="fr-FR" sz="1200" dirty="0" err="1">
                <a:latin typeface="Century Gothic" panose="020B0502020202020204" pitchFamily="34" charset="0"/>
              </a:rPr>
              <a:t>Domdidier</a:t>
            </a:r>
            <a:endParaRPr lang="fr-FR" sz="12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666422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CDDC08C-0015-8FF3-2018-CB577116EB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31565" y="184020"/>
            <a:ext cx="7291903" cy="1114487"/>
          </a:xfrm>
        </p:spPr>
        <p:txBody>
          <a:bodyPr>
            <a:normAutofit fontScale="90000"/>
          </a:bodyPr>
          <a:lstStyle/>
          <a:p>
            <a:pPr algn="l">
              <a:lnSpc>
                <a:spcPct val="100000"/>
              </a:lnSpc>
            </a:pPr>
            <a:br>
              <a:rPr lang="fr-CH" sz="3600" b="1" dirty="0">
                <a:latin typeface="Century Gothic" panose="020B0502020202020204" pitchFamily="34" charset="0"/>
              </a:rPr>
            </a:br>
            <a:br>
              <a:rPr lang="fr-CH" sz="3600" b="1" dirty="0">
                <a:latin typeface="Century Gothic" panose="020B0502020202020204" pitchFamily="34" charset="0"/>
              </a:rPr>
            </a:br>
            <a:r>
              <a:rPr lang="fr-CH" sz="3600" b="1" dirty="0">
                <a:latin typeface="Century Gothic" panose="020B0502020202020204" pitchFamily="34" charset="0"/>
              </a:rPr>
              <a:t>Séjour d’unité</a:t>
            </a:r>
            <a:endParaRPr lang="fr-FR" sz="3600" dirty="0">
              <a:latin typeface="Century Gothic" panose="020B0502020202020204" pitchFamily="34" charset="0"/>
            </a:endParaRPr>
          </a:p>
        </p:txBody>
      </p:sp>
      <p:pic>
        <p:nvPicPr>
          <p:cNvPr id="7" name="Image 6" descr="Une image contenant logo&#10;&#10;Description générée automatiquement">
            <a:extLst>
              <a:ext uri="{FF2B5EF4-FFF2-40B4-BE49-F238E27FC236}">
                <a16:creationId xmlns:a16="http://schemas.microsoft.com/office/drawing/2014/main" id="{9DA2CD6D-FF48-0C91-CE53-F1F83D13EF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420"/>
            <a:ext cx="3659332" cy="1471688"/>
          </a:xfrm>
          <a:prstGeom prst="rect">
            <a:avLst/>
          </a:prstGeom>
        </p:spPr>
      </p:pic>
      <p:pic>
        <p:nvPicPr>
          <p:cNvPr id="4" name="Espace réservé du contenu 4" descr="Une image contenant texte, intérieur, plancher, vivant&#10;&#10;Description générée automatiquement">
            <a:extLst>
              <a:ext uri="{FF2B5EF4-FFF2-40B4-BE49-F238E27FC236}">
                <a16:creationId xmlns:a16="http://schemas.microsoft.com/office/drawing/2014/main" id="{B93F2B13-D957-7702-318F-9C1F1747504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333" r="1459" b="1350"/>
          <a:stretch/>
        </p:blipFill>
        <p:spPr>
          <a:xfrm>
            <a:off x="822703" y="1607697"/>
            <a:ext cx="10091732" cy="4743066"/>
          </a:xfrm>
          <a:prstGeom prst="rect">
            <a:avLst/>
          </a:prstGeom>
        </p:spPr>
      </p:pic>
      <p:sp>
        <p:nvSpPr>
          <p:cNvPr id="8" name="Sous-titre 2">
            <a:extLst>
              <a:ext uri="{FF2B5EF4-FFF2-40B4-BE49-F238E27FC236}">
                <a16:creationId xmlns:a16="http://schemas.microsoft.com/office/drawing/2014/main" id="{E39A9F15-0AB3-D039-2500-A9043A49CD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1467512" y="6525707"/>
            <a:ext cx="6966216" cy="348581"/>
          </a:xfrm>
        </p:spPr>
        <p:txBody>
          <a:bodyPr>
            <a:normAutofit/>
          </a:bodyPr>
          <a:lstStyle/>
          <a:p>
            <a:r>
              <a:rPr lang="fr-FR" sz="1200" dirty="0">
                <a:latin typeface="Century Gothic" panose="020B0502020202020204" pitchFamily="34" charset="0"/>
              </a:rPr>
              <a:t>Lot 2 – Projet EMS – </a:t>
            </a:r>
            <a:r>
              <a:rPr lang="fr-FR" sz="1200" dirty="0" err="1">
                <a:latin typeface="Century Gothic" panose="020B0502020202020204" pitchFamily="34" charset="0"/>
              </a:rPr>
              <a:t>Domdidier</a:t>
            </a:r>
            <a:endParaRPr lang="fr-FR" sz="1200" dirty="0">
              <a:latin typeface="Century Gothic" panose="020B0502020202020204" pitchFamily="34" charset="0"/>
            </a:endParaRP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79245825-AB38-400C-BB6A-985BE39A56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EE70BA-A3B0-9449-AC20-C445D3380FEC}" type="slidenum">
              <a:rPr lang="fr-FR" smtClean="0"/>
              <a:t>26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6201789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 descr="Une image contenant logo&#10;&#10;Description générée automatiquement">
            <a:extLst>
              <a:ext uri="{FF2B5EF4-FFF2-40B4-BE49-F238E27FC236}">
                <a16:creationId xmlns:a16="http://schemas.microsoft.com/office/drawing/2014/main" id="{9DA2CD6D-FF48-0C91-CE53-F1F83D13EF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420"/>
            <a:ext cx="3659332" cy="1471688"/>
          </a:xfrm>
          <a:prstGeom prst="rect">
            <a:avLst/>
          </a:prstGeom>
        </p:spPr>
      </p:pic>
      <p:sp>
        <p:nvSpPr>
          <p:cNvPr id="9" name="Titre 1">
            <a:extLst>
              <a:ext uri="{FF2B5EF4-FFF2-40B4-BE49-F238E27FC236}">
                <a16:creationId xmlns:a16="http://schemas.microsoft.com/office/drawing/2014/main" id="{F1B0E300-9904-F6D5-A501-B90FBF25AD5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960" y="3217025"/>
            <a:ext cx="4489939" cy="1455651"/>
          </a:xfrm>
        </p:spPr>
        <p:txBody>
          <a:bodyPr>
            <a:normAutofit fontScale="90000"/>
          </a:bodyPr>
          <a:lstStyle/>
          <a:p>
            <a:pPr algn="l"/>
            <a:br>
              <a:rPr lang="fr-CH" sz="3600" b="1" dirty="0">
                <a:latin typeface="Century Gothic" panose="020B0502020202020204" pitchFamily="34" charset="0"/>
              </a:rPr>
            </a:br>
            <a:br>
              <a:rPr lang="fr-CH" sz="3600" b="1" dirty="0">
                <a:latin typeface="Century Gothic" panose="020B0502020202020204" pitchFamily="34" charset="0"/>
              </a:rPr>
            </a:br>
            <a:r>
              <a:rPr lang="fr-CH" sz="5000" b="1" dirty="0">
                <a:latin typeface="Century Gothic" panose="020B0502020202020204" pitchFamily="34" charset="0"/>
              </a:rPr>
              <a:t>Chambre type</a:t>
            </a:r>
            <a:br>
              <a:rPr lang="fr-CH" sz="1050" dirty="0">
                <a:latin typeface="Century Gothic" panose="020B0502020202020204" pitchFamily="34" charset="0"/>
              </a:rPr>
            </a:br>
            <a:endParaRPr lang="fr-FR" sz="2400" dirty="0">
              <a:latin typeface="Century Gothic" panose="020B0502020202020204" pitchFamily="34" charset="0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80585" y="964240"/>
            <a:ext cx="8011415" cy="4974044"/>
          </a:xfrm>
          <a:prstGeom prst="rect">
            <a:avLst/>
          </a:prstGeom>
        </p:spPr>
      </p:pic>
      <p:sp>
        <p:nvSpPr>
          <p:cNvPr id="5" name="Sous-titre 2">
            <a:extLst>
              <a:ext uri="{FF2B5EF4-FFF2-40B4-BE49-F238E27FC236}">
                <a16:creationId xmlns:a16="http://schemas.microsoft.com/office/drawing/2014/main" id="{E39A9F15-0AB3-D039-2500-A9043A49CD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787047" y="6509419"/>
            <a:ext cx="6966216" cy="348581"/>
          </a:xfrm>
        </p:spPr>
        <p:txBody>
          <a:bodyPr>
            <a:normAutofit/>
          </a:bodyPr>
          <a:lstStyle/>
          <a:p>
            <a:r>
              <a:rPr lang="fr-FR" sz="1200" dirty="0">
                <a:latin typeface="Century Gothic" panose="020B0502020202020204" pitchFamily="34" charset="0"/>
              </a:rPr>
              <a:t>Lot 2 – Projet EMS – </a:t>
            </a:r>
            <a:r>
              <a:rPr lang="fr-FR" sz="1200" dirty="0" err="1">
                <a:latin typeface="Century Gothic" panose="020B0502020202020204" pitchFamily="34" charset="0"/>
              </a:rPr>
              <a:t>Domdidier</a:t>
            </a:r>
            <a:endParaRPr lang="fr-FR" sz="12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132290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2C6AAA97-8570-003D-41DC-F9FE6F7AF69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65" r="2097" b="2761"/>
          <a:stretch/>
        </p:blipFill>
        <p:spPr>
          <a:xfrm>
            <a:off x="251433" y="717877"/>
            <a:ext cx="10105292" cy="5504426"/>
          </a:xfrm>
          <a:prstGeom prst="rect">
            <a:avLst/>
          </a:prstGeom>
        </p:spPr>
      </p:pic>
      <p:pic>
        <p:nvPicPr>
          <p:cNvPr id="6" name="Image 5" descr="Une image contenant logo&#10;&#10;Description générée automatiquement">
            <a:extLst>
              <a:ext uri="{FF2B5EF4-FFF2-40B4-BE49-F238E27FC236}">
                <a16:creationId xmlns:a16="http://schemas.microsoft.com/office/drawing/2014/main" id="{4DAB0DA2-286E-DDA6-E0FD-DCA06342ED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86277" y="5345723"/>
            <a:ext cx="3740896" cy="1512277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CCDDC08C-0015-8FF3-2018-CB577116EB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86498" y="320876"/>
            <a:ext cx="7305502" cy="794001"/>
          </a:xfrm>
        </p:spPr>
        <p:txBody>
          <a:bodyPr>
            <a:noAutofit/>
          </a:bodyPr>
          <a:lstStyle/>
          <a:p>
            <a:pPr algn="just">
              <a:lnSpc>
                <a:spcPct val="100000"/>
              </a:lnSpc>
            </a:pPr>
            <a:r>
              <a:rPr lang="fr-CH" sz="5000" b="1" dirty="0">
                <a:latin typeface="Century Gothic" panose="020B0502020202020204" pitchFamily="34" charset="0"/>
              </a:rPr>
              <a:t>Ambiances végétales</a:t>
            </a:r>
            <a:endParaRPr lang="fr-FR" sz="5000" b="1" dirty="0">
              <a:latin typeface="Century Gothic" panose="020B0502020202020204" pitchFamily="34" charset="0"/>
            </a:endParaRPr>
          </a:p>
        </p:txBody>
      </p:sp>
      <p:sp>
        <p:nvSpPr>
          <p:cNvPr id="7" name="Sous-titre 2">
            <a:extLst>
              <a:ext uri="{FF2B5EF4-FFF2-40B4-BE49-F238E27FC236}">
                <a16:creationId xmlns:a16="http://schemas.microsoft.com/office/drawing/2014/main" id="{E39A9F15-0AB3-D039-2500-A9043A49CD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787047" y="6509419"/>
            <a:ext cx="6966216" cy="348581"/>
          </a:xfrm>
        </p:spPr>
        <p:txBody>
          <a:bodyPr>
            <a:normAutofit/>
          </a:bodyPr>
          <a:lstStyle/>
          <a:p>
            <a:r>
              <a:rPr lang="fr-FR" sz="1200" dirty="0">
                <a:latin typeface="Century Gothic" panose="020B0502020202020204" pitchFamily="34" charset="0"/>
              </a:rPr>
              <a:t>Lot 2 – Projet EMS – </a:t>
            </a:r>
            <a:r>
              <a:rPr lang="fr-FR" sz="1200" dirty="0" err="1">
                <a:latin typeface="Century Gothic" panose="020B0502020202020204" pitchFamily="34" charset="0"/>
              </a:rPr>
              <a:t>Domdidier</a:t>
            </a:r>
            <a:endParaRPr lang="fr-FR" sz="12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338717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CDDC08C-0015-8FF3-2018-CB577116EB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031772" y="179694"/>
            <a:ext cx="2815690" cy="1123139"/>
          </a:xfrm>
        </p:spPr>
        <p:txBody>
          <a:bodyPr>
            <a:normAutofit fontScale="90000"/>
          </a:bodyPr>
          <a:lstStyle/>
          <a:p>
            <a:pPr algn="l"/>
            <a:br>
              <a:rPr lang="fr-CH" sz="3600" b="1" dirty="0">
                <a:latin typeface="Century Gothic" panose="020B0502020202020204" pitchFamily="34" charset="0"/>
              </a:rPr>
            </a:br>
            <a:br>
              <a:rPr lang="fr-CH" sz="3600" b="1" dirty="0">
                <a:latin typeface="Century Gothic" panose="020B0502020202020204" pitchFamily="34" charset="0"/>
              </a:rPr>
            </a:br>
            <a:r>
              <a:rPr lang="fr-CH" sz="5600" b="1" dirty="0" err="1">
                <a:latin typeface="Century Gothic" panose="020B0502020202020204" pitchFamily="34" charset="0"/>
              </a:rPr>
              <a:t>Etapage</a:t>
            </a:r>
            <a:br>
              <a:rPr lang="fr-CH" sz="1050" dirty="0">
                <a:latin typeface="Century Gothic" panose="020B0502020202020204" pitchFamily="34" charset="0"/>
              </a:rPr>
            </a:br>
            <a:endParaRPr lang="fr-FR" sz="2400" dirty="0">
              <a:latin typeface="Century Gothic" panose="020B0502020202020204" pitchFamily="34" charset="0"/>
            </a:endParaRPr>
          </a:p>
        </p:txBody>
      </p:sp>
      <p:pic>
        <p:nvPicPr>
          <p:cNvPr id="7" name="Image 6" descr="Une image contenant logo&#10;&#10;Description générée automatiquement">
            <a:extLst>
              <a:ext uri="{FF2B5EF4-FFF2-40B4-BE49-F238E27FC236}">
                <a16:creationId xmlns:a16="http://schemas.microsoft.com/office/drawing/2014/main" id="{9DA2CD6D-FF48-0C91-CE53-F1F83D13EF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420"/>
            <a:ext cx="3659332" cy="1471688"/>
          </a:xfrm>
          <a:prstGeom prst="rect">
            <a:avLst/>
          </a:prstGeom>
        </p:spPr>
      </p:pic>
      <p:sp>
        <p:nvSpPr>
          <p:cNvPr id="6" name="Sous-titre 2">
            <a:extLst>
              <a:ext uri="{FF2B5EF4-FFF2-40B4-BE49-F238E27FC236}">
                <a16:creationId xmlns:a16="http://schemas.microsoft.com/office/drawing/2014/main" id="{E39A9F15-0AB3-D039-2500-A9043A49CD34}"/>
              </a:ext>
            </a:extLst>
          </p:cNvPr>
          <p:cNvSpPr txBox="1">
            <a:spLocks/>
          </p:cNvSpPr>
          <p:nvPr/>
        </p:nvSpPr>
        <p:spPr>
          <a:xfrm>
            <a:off x="0" y="6509419"/>
            <a:ext cx="6966216" cy="3485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fr-FR" sz="1200" dirty="0">
              <a:latin typeface="Century Gothic" panose="020B0502020202020204" pitchFamily="34" charset="0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1394B7A3-9CD5-D807-0077-A075965D3E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2525" y="1477108"/>
            <a:ext cx="9531521" cy="5219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08831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CDDC08C-0015-8FF3-2018-CB577116EB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84633" y="316311"/>
            <a:ext cx="5825352" cy="727486"/>
          </a:xfrm>
        </p:spPr>
        <p:txBody>
          <a:bodyPr>
            <a:normAutofit/>
          </a:bodyPr>
          <a:lstStyle/>
          <a:p>
            <a:r>
              <a:rPr lang="fr-CH" sz="3600" b="1" dirty="0">
                <a:latin typeface="Century Gothic" panose="020B0502020202020204" pitchFamily="34" charset="0"/>
              </a:rPr>
              <a:t>Lignes directrices 2019</a:t>
            </a:r>
            <a:endParaRPr lang="fr-FR" sz="2400" dirty="0">
              <a:latin typeface="Century Gothic" panose="020B0502020202020204" pitchFamily="34" charset="0"/>
            </a:endParaRPr>
          </a:p>
        </p:txBody>
      </p:sp>
      <p:pic>
        <p:nvPicPr>
          <p:cNvPr id="7" name="Image 6" descr="Une image contenant logo&#10;&#10;Description générée automatiquement">
            <a:extLst>
              <a:ext uri="{FF2B5EF4-FFF2-40B4-BE49-F238E27FC236}">
                <a16:creationId xmlns:a16="http://schemas.microsoft.com/office/drawing/2014/main" id="{9DA2CD6D-FF48-0C91-CE53-F1F83D13EF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420"/>
            <a:ext cx="3659332" cy="1471688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653" y="1742558"/>
            <a:ext cx="6624614" cy="4991148"/>
          </a:xfrm>
          <a:prstGeom prst="rect">
            <a:avLst/>
          </a:prstGeom>
          <a:ln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68942341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 descr="Une image contenant texte, bâtiment, extérieur, arbre&#10;&#10;Description générée automatiquement">
            <a:extLst>
              <a:ext uri="{FF2B5EF4-FFF2-40B4-BE49-F238E27FC236}">
                <a16:creationId xmlns:a16="http://schemas.microsoft.com/office/drawing/2014/main" id="{DAE8EAA2-B7EC-4F5F-BE71-45B8E143D79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37" t="5960" r="903" b="1661"/>
          <a:stretch/>
        </p:blipFill>
        <p:spPr>
          <a:xfrm>
            <a:off x="6334846" y="1304827"/>
            <a:ext cx="5600201" cy="4262308"/>
          </a:xfrm>
          <a:prstGeom prst="rect">
            <a:avLst/>
          </a:prstGeom>
        </p:spPr>
      </p:pic>
      <p:sp>
        <p:nvSpPr>
          <p:cNvPr id="8" name="Titre 1">
            <a:extLst>
              <a:ext uri="{FF2B5EF4-FFF2-40B4-BE49-F238E27FC236}">
                <a16:creationId xmlns:a16="http://schemas.microsoft.com/office/drawing/2014/main" id="{238F7814-4BE5-D3CE-56A5-E665B233BF5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33550" y="5567135"/>
            <a:ext cx="10201497" cy="1060631"/>
          </a:xfrm>
        </p:spPr>
        <p:txBody>
          <a:bodyPr>
            <a:noAutofit/>
          </a:bodyPr>
          <a:lstStyle/>
          <a:p>
            <a:r>
              <a:rPr lang="fr-CH" sz="4000" b="1" dirty="0">
                <a:latin typeface="Century Gothic" panose="020B0502020202020204" pitchFamily="34" charset="0"/>
              </a:rPr>
              <a:t>Ensemble, construisons l’avenir !</a:t>
            </a:r>
            <a:endParaRPr lang="fr-FR" sz="4000" b="1" dirty="0">
              <a:latin typeface="Century Gothic" panose="020B0502020202020204" pitchFamily="34" charset="0"/>
            </a:endParaRPr>
          </a:p>
        </p:txBody>
      </p:sp>
      <p:pic>
        <p:nvPicPr>
          <p:cNvPr id="9" name="Image 8" descr="Une image contenant logo&#10;&#10;Description générée automatiquement">
            <a:extLst>
              <a:ext uri="{FF2B5EF4-FFF2-40B4-BE49-F238E27FC236}">
                <a16:creationId xmlns:a16="http://schemas.microsoft.com/office/drawing/2014/main" id="{E53CE2D8-E168-64DB-C9EB-D11719104A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420"/>
            <a:ext cx="2637244" cy="1060631"/>
          </a:xfrm>
          <a:prstGeom prst="rect">
            <a:avLst/>
          </a:prstGeom>
        </p:spPr>
      </p:pic>
      <p:sp>
        <p:nvSpPr>
          <p:cNvPr id="10" name="Losange 9">
            <a:extLst>
              <a:ext uri="{FF2B5EF4-FFF2-40B4-BE49-F238E27FC236}">
                <a16:creationId xmlns:a16="http://schemas.microsoft.com/office/drawing/2014/main" id="{F15E2A8E-EB2A-9A8E-2C33-CCBA63C5B5E4}"/>
              </a:ext>
            </a:extLst>
          </p:cNvPr>
          <p:cNvSpPr/>
          <p:nvPr/>
        </p:nvSpPr>
        <p:spPr>
          <a:xfrm>
            <a:off x="2724149" y="2477084"/>
            <a:ext cx="914400" cy="914400"/>
          </a:xfrm>
          <a:prstGeom prst="diamon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B1F52837-C673-7D78-A58F-31955522F73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77" y="1303479"/>
            <a:ext cx="5684874" cy="4263656"/>
          </a:xfrm>
          <a:prstGeom prst="rect">
            <a:avLst/>
          </a:prstGeom>
        </p:spPr>
      </p:pic>
      <p:sp>
        <p:nvSpPr>
          <p:cNvPr id="7" name="Sous-titre 2">
            <a:extLst>
              <a:ext uri="{FF2B5EF4-FFF2-40B4-BE49-F238E27FC236}">
                <a16:creationId xmlns:a16="http://schemas.microsoft.com/office/drawing/2014/main" id="{E39A9F15-0AB3-D039-2500-A9043A49CD34}"/>
              </a:ext>
            </a:extLst>
          </p:cNvPr>
          <p:cNvSpPr txBox="1">
            <a:spLocks/>
          </p:cNvSpPr>
          <p:nvPr/>
        </p:nvSpPr>
        <p:spPr>
          <a:xfrm>
            <a:off x="0" y="6509419"/>
            <a:ext cx="6966216" cy="3485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FR" sz="1200" dirty="0">
                <a:latin typeface="Century Gothic" panose="020B0502020202020204" pitchFamily="34" charset="0"/>
              </a:rPr>
              <a:t>Questions/Réponses</a:t>
            </a:r>
          </a:p>
        </p:txBody>
      </p:sp>
    </p:spTree>
    <p:extLst>
      <p:ext uri="{BB962C8B-B14F-4D97-AF65-F5344CB8AC3E}">
        <p14:creationId xmlns:p14="http://schemas.microsoft.com/office/powerpoint/2010/main" val="1277064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CDDC08C-0015-8FF3-2018-CB577116EB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40365" y="222380"/>
            <a:ext cx="5106836" cy="1037768"/>
          </a:xfrm>
        </p:spPr>
        <p:txBody>
          <a:bodyPr>
            <a:normAutofit fontScale="90000"/>
          </a:bodyPr>
          <a:lstStyle/>
          <a:p>
            <a:pPr algn="l"/>
            <a:r>
              <a:rPr lang="fr-CH" sz="3600" b="1" dirty="0">
                <a:latin typeface="Century Gothic" panose="020B0502020202020204" pitchFamily="34" charset="0"/>
              </a:rPr>
              <a:t>Programmes des locaux </a:t>
            </a:r>
            <a:br>
              <a:rPr lang="fr-CH" sz="3600" b="1" dirty="0">
                <a:latin typeface="Century Gothic" panose="020B0502020202020204" pitchFamily="34" charset="0"/>
              </a:rPr>
            </a:br>
            <a:r>
              <a:rPr lang="fr-CH" sz="3600" b="1" dirty="0">
                <a:latin typeface="Century Gothic" panose="020B0502020202020204" pitchFamily="34" charset="0"/>
              </a:rPr>
              <a:t>définitifs 2021</a:t>
            </a:r>
            <a:endParaRPr lang="fr-FR" sz="2400" dirty="0">
              <a:latin typeface="Century Gothic" panose="020B0502020202020204" pitchFamily="34" charset="0"/>
            </a:endParaRPr>
          </a:p>
        </p:txBody>
      </p:sp>
      <p:pic>
        <p:nvPicPr>
          <p:cNvPr id="7" name="Image 6" descr="Une image contenant logo&#10;&#10;Description générée automatiquement">
            <a:extLst>
              <a:ext uri="{FF2B5EF4-FFF2-40B4-BE49-F238E27FC236}">
                <a16:creationId xmlns:a16="http://schemas.microsoft.com/office/drawing/2014/main" id="{9DA2CD6D-FF48-0C91-CE53-F1F83D13EF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420"/>
            <a:ext cx="3659332" cy="1471688"/>
          </a:xfrm>
          <a:prstGeom prst="rect">
            <a:avLst/>
          </a:prstGeom>
        </p:spPr>
      </p:pic>
      <p:pic>
        <p:nvPicPr>
          <p:cNvPr id="6" name="Espace réservé du contenu 5">
            <a:extLst>
              <a:ext uri="{FF2B5EF4-FFF2-40B4-BE49-F238E27FC236}">
                <a16:creationId xmlns:a16="http://schemas.microsoft.com/office/drawing/2014/main" id="{64786484-B6DE-3B23-22E1-E90A0F3A5B7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6"/>
          <a:stretch/>
        </p:blipFill>
        <p:spPr>
          <a:xfrm>
            <a:off x="6896100" y="1796004"/>
            <a:ext cx="5050305" cy="383715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5C52BADC-197D-7B16-F3CB-DAAC232863D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30001"/>
          <a:stretch/>
        </p:blipFill>
        <p:spPr>
          <a:xfrm>
            <a:off x="1820488" y="1672179"/>
            <a:ext cx="3677687" cy="286884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1413" y="4724399"/>
            <a:ext cx="6188952" cy="1924528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7250574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CDDC08C-0015-8FF3-2018-CB577116EB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910408" y="5420"/>
            <a:ext cx="7119668" cy="1090942"/>
          </a:xfrm>
        </p:spPr>
        <p:txBody>
          <a:bodyPr>
            <a:normAutofit fontScale="90000"/>
          </a:bodyPr>
          <a:lstStyle/>
          <a:p>
            <a:r>
              <a:rPr lang="fr-CH" sz="3600" b="1" dirty="0">
                <a:latin typeface="Century Gothic" panose="020B0502020202020204" pitchFamily="34" charset="0"/>
              </a:rPr>
              <a:t>Rapport du Collège d’experts 2023</a:t>
            </a:r>
            <a:br>
              <a:rPr lang="fr-CH" sz="1050" dirty="0">
                <a:latin typeface="Century Gothic" panose="020B0502020202020204" pitchFamily="34" charset="0"/>
              </a:rPr>
            </a:br>
            <a:endParaRPr lang="fr-FR" sz="2400" dirty="0">
              <a:latin typeface="Century Gothic" panose="020B0502020202020204" pitchFamily="34" charset="0"/>
            </a:endParaRPr>
          </a:p>
        </p:txBody>
      </p:sp>
      <p:pic>
        <p:nvPicPr>
          <p:cNvPr id="7" name="Image 6" descr="Une image contenant logo&#10;&#10;Description générée automatiquement">
            <a:extLst>
              <a:ext uri="{FF2B5EF4-FFF2-40B4-BE49-F238E27FC236}">
                <a16:creationId xmlns:a16="http://schemas.microsoft.com/office/drawing/2014/main" id="{9DA2CD6D-FF48-0C91-CE53-F1F83D13EF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420"/>
            <a:ext cx="3659332" cy="1471688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6200" y="1096362"/>
            <a:ext cx="4867275" cy="5656351"/>
          </a:xfrm>
          <a:prstGeom prst="rect">
            <a:avLst/>
          </a:prstGeom>
          <a:ln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38335944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 descr="Une image contenant logo&#10;&#10;Description générée automatiquement">
            <a:extLst>
              <a:ext uri="{FF2B5EF4-FFF2-40B4-BE49-F238E27FC236}">
                <a16:creationId xmlns:a16="http://schemas.microsoft.com/office/drawing/2014/main" id="{9DA2CD6D-FF48-0C91-CE53-F1F83D13EF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420"/>
            <a:ext cx="3659332" cy="1471688"/>
          </a:xfrm>
          <a:prstGeom prst="rect">
            <a:avLst/>
          </a:prstGeom>
        </p:spPr>
      </p:pic>
      <p:sp>
        <p:nvSpPr>
          <p:cNvPr id="8" name="Titre 1">
            <a:extLst>
              <a:ext uri="{FF2B5EF4-FFF2-40B4-BE49-F238E27FC236}">
                <a16:creationId xmlns:a16="http://schemas.microsoft.com/office/drawing/2014/main" id="{CCDDC08C-0015-8FF3-2018-CB577116EB18}"/>
              </a:ext>
            </a:extLst>
          </p:cNvPr>
          <p:cNvSpPr txBox="1">
            <a:spLocks/>
          </p:cNvSpPr>
          <p:nvPr/>
        </p:nvSpPr>
        <p:spPr>
          <a:xfrm>
            <a:off x="273256" y="2243297"/>
            <a:ext cx="5259572" cy="338768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br>
              <a:rPr lang="fr-CH" sz="3200" b="1" dirty="0">
                <a:latin typeface="Century Gothic" panose="020B0502020202020204" pitchFamily="34" charset="0"/>
              </a:rPr>
            </a:br>
            <a:br>
              <a:rPr lang="fr-CH" sz="3200" b="1" dirty="0">
                <a:latin typeface="Century Gothic" panose="020B0502020202020204" pitchFamily="34" charset="0"/>
              </a:rPr>
            </a:br>
            <a:r>
              <a:rPr lang="fr-CH" sz="3200" b="1" dirty="0">
                <a:latin typeface="Century Gothic" panose="020B0502020202020204" pitchFamily="34" charset="0"/>
              </a:rPr>
              <a:t>Présentation du projet d’Estavayer-le-Lac</a:t>
            </a:r>
          </a:p>
          <a:p>
            <a:pPr algn="l"/>
            <a:r>
              <a:rPr lang="fr-CH" sz="3200" b="1" dirty="0">
                <a:latin typeface="Century Gothic" panose="020B0502020202020204" pitchFamily="34" charset="0"/>
              </a:rPr>
              <a:t> </a:t>
            </a:r>
          </a:p>
          <a:p>
            <a:pPr algn="l"/>
            <a:r>
              <a:rPr lang="fr-CH" sz="3200" b="1" dirty="0">
                <a:latin typeface="Century Gothic" panose="020B0502020202020204" pitchFamily="34" charset="0"/>
              </a:rPr>
              <a:t>Lauréat : </a:t>
            </a:r>
            <a:r>
              <a:rPr lang="fr-FR" sz="3200" b="1" dirty="0" err="1">
                <a:latin typeface="Century Gothic" panose="020B0502020202020204" pitchFamily="34" charset="0"/>
              </a:rPr>
              <a:t>Esposito</a:t>
            </a:r>
            <a:r>
              <a:rPr lang="fr-FR" sz="3200" b="1" dirty="0">
                <a:latin typeface="Century Gothic" panose="020B0502020202020204" pitchFamily="34" charset="0"/>
              </a:rPr>
              <a:t> + </a:t>
            </a:r>
            <a:r>
              <a:rPr lang="fr-FR" sz="3200" b="1" dirty="0" err="1">
                <a:latin typeface="Century Gothic" panose="020B0502020202020204" pitchFamily="34" charset="0"/>
              </a:rPr>
              <a:t>Javet</a:t>
            </a:r>
            <a:r>
              <a:rPr lang="fr-FR" sz="3200" b="1" dirty="0">
                <a:latin typeface="Century Gothic" panose="020B0502020202020204" pitchFamily="34" charset="0"/>
              </a:rPr>
              <a:t> Architectes associés SA</a:t>
            </a:r>
            <a:br>
              <a:rPr lang="fr-CH" sz="3200" dirty="0">
                <a:latin typeface="Century Gothic" panose="020B0502020202020204" pitchFamily="34" charset="0"/>
              </a:rPr>
            </a:br>
            <a:endParaRPr lang="fr-FR" sz="3200" dirty="0">
              <a:latin typeface="Century Gothic" panose="020B0502020202020204" pitchFamily="34" charset="0"/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B1F52837-C673-7D78-A58F-31955522F73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2828" y="1005374"/>
            <a:ext cx="6508101" cy="4881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45700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CDDC08C-0015-8FF3-2018-CB577116EB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4453" y="2973637"/>
            <a:ext cx="4489939" cy="1455651"/>
          </a:xfrm>
        </p:spPr>
        <p:txBody>
          <a:bodyPr>
            <a:normAutofit/>
          </a:bodyPr>
          <a:lstStyle/>
          <a:p>
            <a:pPr algn="l"/>
            <a:r>
              <a:rPr lang="fr-CH" sz="3600" b="1" dirty="0">
                <a:latin typeface="Century Gothic" panose="020B0502020202020204" pitchFamily="34" charset="0"/>
              </a:rPr>
              <a:t>Implantation</a:t>
            </a:r>
            <a:br>
              <a:rPr lang="fr-CH" sz="1050" dirty="0">
                <a:latin typeface="Century Gothic" panose="020B0502020202020204" pitchFamily="34" charset="0"/>
              </a:rPr>
            </a:br>
            <a:endParaRPr lang="fr-FR" sz="2400" dirty="0">
              <a:latin typeface="Century Gothic" panose="020B0502020202020204" pitchFamily="34" charset="0"/>
            </a:endParaRPr>
          </a:p>
        </p:txBody>
      </p:sp>
      <p:pic>
        <p:nvPicPr>
          <p:cNvPr id="7" name="Image 6" descr="Une image contenant logo&#10;&#10;Description générée automatiquement">
            <a:extLst>
              <a:ext uri="{FF2B5EF4-FFF2-40B4-BE49-F238E27FC236}">
                <a16:creationId xmlns:a16="http://schemas.microsoft.com/office/drawing/2014/main" id="{9DA2CD6D-FF48-0C91-CE53-F1F83D13EF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420"/>
            <a:ext cx="3659332" cy="1471688"/>
          </a:xfrm>
          <a:prstGeom prst="rect">
            <a:avLst/>
          </a:prstGeom>
        </p:spPr>
      </p:pic>
      <p:pic>
        <p:nvPicPr>
          <p:cNvPr id="4" name="Bild 1">
            <a:extLst>
              <a:ext uri="{FF2B5EF4-FFF2-40B4-BE49-F238E27FC236}">
                <a16:creationId xmlns:a16="http://schemas.microsoft.com/office/drawing/2014/main" id="{CDDD86CC-8F62-72B2-499D-15CF5EE432AC}"/>
              </a:ext>
            </a:extLst>
          </p:cNvPr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54" r="17082" b="5186"/>
          <a:stretch>
            <a:fillRect/>
          </a:stretch>
        </p:blipFill>
        <p:spPr bwMode="auto">
          <a:xfrm>
            <a:off x="4321429" y="418925"/>
            <a:ext cx="7646127" cy="602015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Sous-titre 2">
            <a:extLst>
              <a:ext uri="{FF2B5EF4-FFF2-40B4-BE49-F238E27FC236}">
                <a16:creationId xmlns:a16="http://schemas.microsoft.com/office/drawing/2014/main" id="{E39A9F15-0AB3-D039-2500-A9043A49CD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48922" y="6509419"/>
            <a:ext cx="6966216" cy="348581"/>
          </a:xfrm>
        </p:spPr>
        <p:txBody>
          <a:bodyPr>
            <a:normAutofit/>
          </a:bodyPr>
          <a:lstStyle/>
          <a:p>
            <a:r>
              <a:rPr lang="fr-FR" sz="1200" dirty="0">
                <a:latin typeface="Century Gothic" panose="020B0502020202020204" pitchFamily="34" charset="0"/>
              </a:rPr>
              <a:t>Lot 1 – Projet EMS – Estavayer-le-Lac</a:t>
            </a:r>
          </a:p>
        </p:txBody>
      </p:sp>
    </p:spTree>
    <p:extLst>
      <p:ext uri="{BB962C8B-B14F-4D97-AF65-F5344CB8AC3E}">
        <p14:creationId xmlns:p14="http://schemas.microsoft.com/office/powerpoint/2010/main" val="605364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CDDC08C-0015-8FF3-2018-CB577116EB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760597" y="21457"/>
            <a:ext cx="3706617" cy="1455651"/>
          </a:xfrm>
        </p:spPr>
        <p:txBody>
          <a:bodyPr>
            <a:normAutofit/>
          </a:bodyPr>
          <a:lstStyle/>
          <a:p>
            <a:pPr algn="l"/>
            <a:r>
              <a:rPr lang="fr-CH" sz="3600" b="1" dirty="0">
                <a:latin typeface="Century Gothic" panose="020B0502020202020204" pitchFamily="34" charset="0"/>
              </a:rPr>
              <a:t>Plans de coupe</a:t>
            </a:r>
            <a:br>
              <a:rPr lang="fr-CH" sz="1050" dirty="0">
                <a:latin typeface="Century Gothic" panose="020B0502020202020204" pitchFamily="34" charset="0"/>
              </a:rPr>
            </a:br>
            <a:endParaRPr lang="fr-FR" sz="2400" dirty="0">
              <a:latin typeface="Century Gothic" panose="020B0502020202020204" pitchFamily="34" charset="0"/>
            </a:endParaRPr>
          </a:p>
        </p:txBody>
      </p:sp>
      <p:pic>
        <p:nvPicPr>
          <p:cNvPr id="7" name="Image 6" descr="Une image contenant logo&#10;&#10;Description générée automatiquement">
            <a:extLst>
              <a:ext uri="{FF2B5EF4-FFF2-40B4-BE49-F238E27FC236}">
                <a16:creationId xmlns:a16="http://schemas.microsoft.com/office/drawing/2014/main" id="{9DA2CD6D-FF48-0C91-CE53-F1F83D13EF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420"/>
            <a:ext cx="3659332" cy="1471688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711" y="1755200"/>
            <a:ext cx="11527465" cy="2260487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7711" y="4167999"/>
            <a:ext cx="11718852" cy="1972376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11467214" y="5784112"/>
            <a:ext cx="637953" cy="4784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fr-CH" dirty="0"/>
          </a:p>
        </p:txBody>
      </p:sp>
      <p:sp>
        <p:nvSpPr>
          <p:cNvPr id="8" name="Sous-titre 2">
            <a:extLst>
              <a:ext uri="{FF2B5EF4-FFF2-40B4-BE49-F238E27FC236}">
                <a16:creationId xmlns:a16="http://schemas.microsoft.com/office/drawing/2014/main" id="{E39A9F15-0AB3-D039-2500-A9043A49CD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787047" y="6509419"/>
            <a:ext cx="6966216" cy="348581"/>
          </a:xfrm>
        </p:spPr>
        <p:txBody>
          <a:bodyPr>
            <a:normAutofit/>
          </a:bodyPr>
          <a:lstStyle/>
          <a:p>
            <a:r>
              <a:rPr lang="fr-FR" sz="1200" dirty="0">
                <a:latin typeface="Century Gothic" panose="020B0502020202020204" pitchFamily="34" charset="0"/>
              </a:rPr>
              <a:t>Lot 1 – Projet EMS – Estavayer-le-Lac</a:t>
            </a:r>
          </a:p>
        </p:txBody>
      </p:sp>
    </p:spTree>
    <p:extLst>
      <p:ext uri="{BB962C8B-B14F-4D97-AF65-F5344CB8AC3E}">
        <p14:creationId xmlns:p14="http://schemas.microsoft.com/office/powerpoint/2010/main" val="16734940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 descr="Une image contenant logo&#10;&#10;Description générée automatiquement">
            <a:extLst>
              <a:ext uri="{FF2B5EF4-FFF2-40B4-BE49-F238E27FC236}">
                <a16:creationId xmlns:a16="http://schemas.microsoft.com/office/drawing/2014/main" id="{9DA2CD6D-FF48-0C91-CE53-F1F83D13EF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420"/>
            <a:ext cx="3659332" cy="1471688"/>
          </a:xfrm>
          <a:prstGeom prst="rect">
            <a:avLst/>
          </a:prstGeom>
        </p:spPr>
      </p:pic>
      <p:sp>
        <p:nvSpPr>
          <p:cNvPr id="11" name="Losange 10">
            <a:extLst>
              <a:ext uri="{FF2B5EF4-FFF2-40B4-BE49-F238E27FC236}">
                <a16:creationId xmlns:a16="http://schemas.microsoft.com/office/drawing/2014/main" id="{30980434-E1E3-A82D-80F6-4946DCE5B6E9}"/>
              </a:ext>
            </a:extLst>
          </p:cNvPr>
          <p:cNvSpPr/>
          <p:nvPr/>
        </p:nvSpPr>
        <p:spPr>
          <a:xfrm>
            <a:off x="7709711" y="1276029"/>
            <a:ext cx="914400" cy="914400"/>
          </a:xfrm>
          <a:prstGeom prst="diamon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B6B181CB-3C1E-2FF9-7A92-FB5FD803F64F}"/>
              </a:ext>
            </a:extLst>
          </p:cNvPr>
          <p:cNvSpPr txBox="1"/>
          <p:nvPr/>
        </p:nvSpPr>
        <p:spPr>
          <a:xfrm>
            <a:off x="4257723" y="279847"/>
            <a:ext cx="298374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4000" b="1" dirty="0">
                <a:latin typeface="Century Gothic" panose="020B0502020202020204" pitchFamily="34" charset="0"/>
              </a:rPr>
              <a:t>Vues extérieures</a:t>
            </a:r>
            <a:endParaRPr lang="fr-FR" sz="4000" b="1" dirty="0">
              <a:latin typeface="Century Gothic" panose="020B0502020202020204" pitchFamily="34" charset="0"/>
            </a:endParaRPr>
          </a:p>
        </p:txBody>
      </p:sp>
      <p:pic>
        <p:nvPicPr>
          <p:cNvPr id="6" name="Espace réservé du contenu 6" descr="Une image contenant arbre, extérieur, maison, résidentiel&#10;&#10;Description générée automatiquement">
            <a:extLst>
              <a:ext uri="{FF2B5EF4-FFF2-40B4-BE49-F238E27FC236}">
                <a16:creationId xmlns:a16="http://schemas.microsoft.com/office/drawing/2014/main" id="{BCB6E4AD-0BDB-C0C8-87AE-04C55B7863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7668" y="3659613"/>
            <a:ext cx="4884332" cy="3193161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5AAEB047-9323-2E2B-B3C6-0BF63A41EBC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9" r="12001"/>
          <a:stretch/>
        </p:blipFill>
        <p:spPr>
          <a:xfrm>
            <a:off x="7307668" y="0"/>
            <a:ext cx="4884332" cy="4238625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B763D8F5-FC5A-F7C3-9AB6-94560F2845C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12" r="6672"/>
          <a:stretch/>
        </p:blipFill>
        <p:spPr>
          <a:xfrm>
            <a:off x="0" y="1978899"/>
            <a:ext cx="5635257" cy="4873875"/>
          </a:xfrm>
          <a:prstGeom prst="rect">
            <a:avLst/>
          </a:prstGeom>
        </p:spPr>
      </p:pic>
      <p:sp>
        <p:nvSpPr>
          <p:cNvPr id="12" name="Sous-titre 2">
            <a:extLst>
              <a:ext uri="{FF2B5EF4-FFF2-40B4-BE49-F238E27FC236}">
                <a16:creationId xmlns:a16="http://schemas.microsoft.com/office/drawing/2014/main" id="{E39A9F15-0AB3-D039-2500-A9043A49CD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1630318"/>
            <a:ext cx="2900739" cy="348581"/>
          </a:xfrm>
        </p:spPr>
        <p:txBody>
          <a:bodyPr>
            <a:normAutofit/>
          </a:bodyPr>
          <a:lstStyle/>
          <a:p>
            <a:r>
              <a:rPr lang="fr-FR" sz="1200" dirty="0">
                <a:latin typeface="Century Gothic" panose="020B0502020202020204" pitchFamily="34" charset="0"/>
              </a:rPr>
              <a:t>Lot 1 – Projet EMS – Estavayer-le-Lac</a:t>
            </a:r>
          </a:p>
        </p:txBody>
      </p:sp>
    </p:spTree>
    <p:extLst>
      <p:ext uri="{BB962C8B-B14F-4D97-AF65-F5344CB8AC3E}">
        <p14:creationId xmlns:p14="http://schemas.microsoft.com/office/powerpoint/2010/main" val="2888486582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451</TotalTime>
  <Words>319</Words>
  <Application>Microsoft Office PowerPoint</Application>
  <PresentationFormat>Grand écran</PresentationFormat>
  <Paragraphs>55</Paragraphs>
  <Slides>30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30</vt:i4>
      </vt:variant>
    </vt:vector>
  </HeadingPairs>
  <TitlesOfParts>
    <vt:vector size="35" baseType="lpstr">
      <vt:lpstr>Arial</vt:lpstr>
      <vt:lpstr>Calibri</vt:lpstr>
      <vt:lpstr>Calibri Light</vt:lpstr>
      <vt:lpstr>Century Gothic</vt:lpstr>
      <vt:lpstr>Thème Office</vt:lpstr>
      <vt:lpstr> Présentation des projets de construction des nouveaux EMS d’Estavayer-le-Lac et de Domdidier</vt:lpstr>
      <vt:lpstr>Bâtir l’avenir / Historique et contexte</vt:lpstr>
      <vt:lpstr>Lignes directrices 2019</vt:lpstr>
      <vt:lpstr>Programmes des locaux  définitifs 2021</vt:lpstr>
      <vt:lpstr>Rapport du Collège d’experts 2023 </vt:lpstr>
      <vt:lpstr>Présentation PowerPoint</vt:lpstr>
      <vt:lpstr>Implantation </vt:lpstr>
      <vt:lpstr>Plans de coupe </vt:lpstr>
      <vt:lpstr>Présentation PowerPoint</vt:lpstr>
      <vt:lpstr>  Point de vue </vt:lpstr>
      <vt:lpstr> Plan d’accès </vt:lpstr>
      <vt:lpstr>  Rez inférieur </vt:lpstr>
      <vt:lpstr>  Rez supérieur </vt:lpstr>
      <vt:lpstr>  Etage type </vt:lpstr>
      <vt:lpstr>  Séjour d’unité </vt:lpstr>
      <vt:lpstr>  Chambre type </vt:lpstr>
      <vt:lpstr>  Concept d’arborisation </vt:lpstr>
      <vt:lpstr>  Présentation du projet de Domdidier  Lauréat : Atelier d'architectes Charrière-Partenaires SA </vt:lpstr>
      <vt:lpstr>  Implantation </vt:lpstr>
      <vt:lpstr>  Implantation </vt:lpstr>
      <vt:lpstr>Plans de coupe </vt:lpstr>
      <vt:lpstr>  Vues extérieures </vt:lpstr>
      <vt:lpstr>Présentation PowerPoint</vt:lpstr>
      <vt:lpstr>  Rez-de-chaussée</vt:lpstr>
      <vt:lpstr> </vt:lpstr>
      <vt:lpstr>  Séjour d’unité</vt:lpstr>
      <vt:lpstr>  Chambre type </vt:lpstr>
      <vt:lpstr>Ambiances végétales</vt:lpstr>
      <vt:lpstr>  Etapage </vt:lpstr>
      <vt:lpstr>Ensemble, construisons l’avenir 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Projet de construction EMS  DOMDIDIER</dc:title>
  <dc:creator>anne meyer loetscher</dc:creator>
  <cp:lastModifiedBy>Moulin Maryline</cp:lastModifiedBy>
  <cp:revision>95</cp:revision>
  <dcterms:created xsi:type="dcterms:W3CDTF">2023-04-24T17:48:00Z</dcterms:created>
  <dcterms:modified xsi:type="dcterms:W3CDTF">2023-09-18T06:39:48Z</dcterms:modified>
</cp:coreProperties>
</file>