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53" r:id="rId5"/>
    <p:sldId id="314" r:id="rId6"/>
    <p:sldId id="328" r:id="rId7"/>
    <p:sldId id="320" r:id="rId8"/>
    <p:sldId id="343" r:id="rId9"/>
    <p:sldId id="315" r:id="rId10"/>
    <p:sldId id="316" r:id="rId11"/>
    <p:sldId id="346" r:id="rId12"/>
    <p:sldId id="318" r:id="rId13"/>
    <p:sldId id="344" r:id="rId14"/>
    <p:sldId id="347" r:id="rId15"/>
    <p:sldId id="319" r:id="rId16"/>
    <p:sldId id="341" r:id="rId17"/>
    <p:sldId id="325" r:id="rId18"/>
    <p:sldId id="289" r:id="rId19"/>
    <p:sldId id="324" r:id="rId20"/>
    <p:sldId id="305" r:id="rId21"/>
    <p:sldId id="339" r:id="rId22"/>
    <p:sldId id="322" r:id="rId23"/>
    <p:sldId id="323" r:id="rId24"/>
    <p:sldId id="350" r:id="rId25"/>
    <p:sldId id="298" r:id="rId26"/>
    <p:sldId id="331" r:id="rId27"/>
    <p:sldId id="327" r:id="rId28"/>
    <p:sldId id="326" r:id="rId29"/>
    <p:sldId id="351" r:id="rId30"/>
    <p:sldId id="352" r:id="rId31"/>
    <p:sldId id="310" r:id="rId32"/>
    <p:sldId id="348" r:id="rId33"/>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t Sabine" initials="JS" lastIdx="11" clrIdx="0">
    <p:extLst>
      <p:ext uri="{19B8F6BF-5375-455C-9EA6-DF929625EA0E}">
        <p15:presenceInfo xmlns:p15="http://schemas.microsoft.com/office/powerpoint/2012/main" userId="S-1-5-21-4037998928-318183558-1227690393-86515" providerId="AD"/>
      </p:ext>
    </p:extLst>
  </p:cmAuthor>
  <p:cmAuthor id="2" name="Pihet Sandrine" initials="PS" lastIdx="3" clrIdx="1">
    <p:extLst>
      <p:ext uri="{19B8F6BF-5375-455C-9EA6-DF929625EA0E}">
        <p15:presenceInfo xmlns:p15="http://schemas.microsoft.com/office/powerpoint/2012/main" userId="S-1-5-21-4037998928-318183558-1227690393-55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9" autoAdjust="0"/>
    <p:restoredTop sz="56471" autoAdjust="0"/>
  </p:normalViewPr>
  <p:slideViewPr>
    <p:cSldViewPr snapToGrid="0">
      <p:cViewPr varScale="1">
        <p:scale>
          <a:sx n="38" d="100"/>
          <a:sy n="38" d="100"/>
        </p:scale>
        <p:origin x="2000"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2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18830" cy="495029"/>
          </a:xfrm>
          <a:prstGeom prst="rect">
            <a:avLst/>
          </a:prstGeom>
        </p:spPr>
        <p:txBody>
          <a:bodyPr vert="horz" lIns="90771" tIns="45385" rIns="90771" bIns="45385" rtlCol="0"/>
          <a:lstStyle>
            <a:lvl1pPr algn="l">
              <a:defRPr sz="1200"/>
            </a:lvl1pPr>
          </a:lstStyle>
          <a:p>
            <a:endParaRPr lang="fr-CH"/>
          </a:p>
        </p:txBody>
      </p:sp>
      <p:sp>
        <p:nvSpPr>
          <p:cNvPr id="3" name="Espace réservé de la date 2"/>
          <p:cNvSpPr>
            <a:spLocks noGrp="1"/>
          </p:cNvSpPr>
          <p:nvPr>
            <p:ph type="dt" idx="1"/>
          </p:nvPr>
        </p:nvSpPr>
        <p:spPr>
          <a:xfrm>
            <a:off x="3815376" y="1"/>
            <a:ext cx="2918830" cy="495029"/>
          </a:xfrm>
          <a:prstGeom prst="rect">
            <a:avLst/>
          </a:prstGeom>
        </p:spPr>
        <p:txBody>
          <a:bodyPr vert="horz" lIns="90771" tIns="45385" rIns="90771" bIns="45385" rtlCol="0"/>
          <a:lstStyle>
            <a:lvl1pPr algn="r">
              <a:defRPr sz="1200"/>
            </a:lvl1pPr>
          </a:lstStyle>
          <a:p>
            <a:fld id="{F73BEF61-88A7-455C-BA5C-7EB5DF2AAA1F}" type="datetimeFigureOut">
              <a:rPr lang="fr-CH" smtClean="0"/>
              <a:t>22.09.2023</a:t>
            </a:fld>
            <a:endParaRPr lang="fr-CH"/>
          </a:p>
        </p:txBody>
      </p:sp>
      <p:sp>
        <p:nvSpPr>
          <p:cNvPr id="4" name="Espace réservé de l'image des diapositives 3"/>
          <p:cNvSpPr>
            <a:spLocks noGrp="1" noRot="1" noChangeAspect="1"/>
          </p:cNvSpPr>
          <p:nvPr>
            <p:ph type="sldImg" idx="2"/>
          </p:nvPr>
        </p:nvSpPr>
        <p:spPr>
          <a:xfrm>
            <a:off x="411163" y="1235075"/>
            <a:ext cx="5913437" cy="3327400"/>
          </a:xfrm>
          <a:prstGeom prst="rect">
            <a:avLst/>
          </a:prstGeom>
          <a:noFill/>
          <a:ln w="12700">
            <a:solidFill>
              <a:prstClr val="black"/>
            </a:solidFill>
          </a:ln>
        </p:spPr>
        <p:txBody>
          <a:bodyPr vert="horz" lIns="90771" tIns="45385" rIns="90771" bIns="45385" rtlCol="0" anchor="ctr"/>
          <a:lstStyle/>
          <a:p>
            <a:endParaRPr lang="fr-CH"/>
          </a:p>
        </p:txBody>
      </p:sp>
      <p:sp>
        <p:nvSpPr>
          <p:cNvPr id="5" name="Espace réservé des notes 4"/>
          <p:cNvSpPr>
            <a:spLocks noGrp="1"/>
          </p:cNvSpPr>
          <p:nvPr>
            <p:ph type="body" sz="quarter" idx="3"/>
          </p:nvPr>
        </p:nvSpPr>
        <p:spPr>
          <a:xfrm>
            <a:off x="673578" y="4748165"/>
            <a:ext cx="5388610" cy="3884861"/>
          </a:xfrm>
          <a:prstGeom prst="rect">
            <a:avLst/>
          </a:prstGeom>
        </p:spPr>
        <p:txBody>
          <a:bodyPr vert="horz" lIns="90771" tIns="45385" rIns="90771" bIns="4538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2" y="9371286"/>
            <a:ext cx="2918830" cy="495029"/>
          </a:xfrm>
          <a:prstGeom prst="rect">
            <a:avLst/>
          </a:prstGeom>
        </p:spPr>
        <p:txBody>
          <a:bodyPr vert="horz" lIns="90771" tIns="45385" rIns="90771" bIns="45385"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15376" y="9371286"/>
            <a:ext cx="2918830" cy="495029"/>
          </a:xfrm>
          <a:prstGeom prst="rect">
            <a:avLst/>
          </a:prstGeom>
        </p:spPr>
        <p:txBody>
          <a:bodyPr vert="horz" lIns="90771" tIns="45385" rIns="90771" bIns="45385" rtlCol="0" anchor="b"/>
          <a:lstStyle>
            <a:lvl1pPr algn="r">
              <a:defRPr sz="1200"/>
            </a:lvl1pPr>
          </a:lstStyle>
          <a:p>
            <a:fld id="{ABE547B8-C519-49C3-9D07-7ACA4315677E}" type="slidenum">
              <a:rPr lang="fr-CH" smtClean="0"/>
              <a:t>‹N°›</a:t>
            </a:fld>
            <a:endParaRPr lang="fr-CH"/>
          </a:p>
        </p:txBody>
      </p:sp>
    </p:spTree>
    <p:extLst>
      <p:ext uri="{BB962C8B-B14F-4D97-AF65-F5344CB8AC3E}">
        <p14:creationId xmlns:p14="http://schemas.microsoft.com/office/powerpoint/2010/main" val="370770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Au</a:t>
            </a:r>
            <a:r>
              <a:rPr lang="fr-CH" baseline="0" dirty="0"/>
              <a:t> nom de PA-F, </a:t>
            </a:r>
            <a:r>
              <a:rPr lang="fr-CH" b="1" baseline="0" dirty="0"/>
              <a:t>r</a:t>
            </a:r>
            <a:r>
              <a:rPr lang="fr-CH" b="1" dirty="0"/>
              <a:t>emercier</a:t>
            </a:r>
            <a:r>
              <a:rPr lang="fr-CH" baseline="0" dirty="0"/>
              <a:t> pour l’accueil et l’invitation</a:t>
            </a:r>
          </a:p>
          <a:p>
            <a:endParaRPr lang="fr-CH" baseline="0" dirty="0"/>
          </a:p>
          <a:p>
            <a:r>
              <a:rPr lang="fr-CH" baseline="0" dirty="0"/>
              <a:t>Présenter la </a:t>
            </a:r>
            <a:r>
              <a:rPr lang="fr-CH" b="1" baseline="0" dirty="0"/>
              <a:t>demande reçue </a:t>
            </a:r>
            <a:r>
              <a:rPr lang="fr-CH" baseline="0" dirty="0"/>
              <a:t>pour cette intervention, à savoir présenter l’Association PA-F : notre rôle auprès des proches, nos offres de soutien et comment collaborer avec nous.</a:t>
            </a:r>
          </a:p>
          <a:p>
            <a:r>
              <a:rPr lang="fr-CH" baseline="0" dirty="0"/>
              <a:t>Pour ce faire, me présenter (membre du comité stratégique – fondatrice et directrice jusqu’en septembre 2022, de La Famille au Jardin, donc avec une sensibilité et une connaissance des enjeux des proches-aidants.</a:t>
            </a:r>
          </a:p>
          <a:p>
            <a:endParaRPr lang="fr-CH" baseline="0" dirty="0"/>
          </a:p>
          <a:p>
            <a:r>
              <a:rPr lang="fr-CH" baseline="0" dirty="0"/>
              <a:t>Amener mes </a:t>
            </a:r>
            <a:r>
              <a:rPr lang="fr-CH" b="1" baseline="0" dirty="0"/>
              <a:t>intentions</a:t>
            </a:r>
            <a:r>
              <a:rPr lang="fr-CH" baseline="0" dirty="0"/>
              <a:t> pour cette présentation : saisir l’occasion de cette journée pour vous sensibiliser à la situation vécue par les proches et proches aidant-e-s en général, ensuite aborder ce qu’est le PA-F</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547B8-C519-49C3-9D07-7ACA4315677E}"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85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baseline="0" dirty="0"/>
          </a:p>
        </p:txBody>
      </p:sp>
      <p:sp>
        <p:nvSpPr>
          <p:cNvPr id="4" name="Espace réservé du numéro de diapositive 3"/>
          <p:cNvSpPr>
            <a:spLocks noGrp="1"/>
          </p:cNvSpPr>
          <p:nvPr>
            <p:ph type="sldNum" sz="quarter" idx="10"/>
          </p:nvPr>
        </p:nvSpPr>
        <p:spPr/>
        <p:txBody>
          <a:bodyPr/>
          <a:lstStyle/>
          <a:p>
            <a:fld id="{ABE547B8-C519-49C3-9D07-7ACA4315677E}" type="slidenum">
              <a:rPr lang="fr-CH" smtClean="0"/>
              <a:t>13</a:t>
            </a:fld>
            <a:endParaRPr lang="fr-CH"/>
          </a:p>
        </p:txBody>
      </p:sp>
    </p:spTree>
    <p:extLst>
      <p:ext uri="{BB962C8B-B14F-4D97-AF65-F5344CB8AC3E}">
        <p14:creationId xmlns:p14="http://schemas.microsoft.com/office/powerpoint/2010/main" val="219556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07710">
              <a:defRPr/>
            </a:pPr>
            <a:r>
              <a:rPr lang="fr-CH" dirty="0">
                <a:solidFill>
                  <a:schemeClr val="accent1">
                    <a:lumMod val="50000"/>
                  </a:schemeClr>
                </a:solidFill>
              </a:rPr>
              <a:t>La création de l’Association PA-F (Proches aidants - Fribourg / </a:t>
            </a:r>
            <a:r>
              <a:rPr lang="fr-CH" dirty="0" err="1">
                <a:solidFill>
                  <a:schemeClr val="accent1">
                    <a:lumMod val="50000"/>
                  </a:schemeClr>
                </a:solidFill>
              </a:rPr>
              <a:t>Pflegende</a:t>
            </a:r>
            <a:r>
              <a:rPr lang="fr-CH" dirty="0">
                <a:solidFill>
                  <a:schemeClr val="accent1">
                    <a:lumMod val="50000"/>
                  </a:schemeClr>
                </a:solidFill>
              </a:rPr>
              <a:t> </a:t>
            </a:r>
            <a:r>
              <a:rPr lang="fr-CH" dirty="0" err="1">
                <a:solidFill>
                  <a:schemeClr val="accent1">
                    <a:lumMod val="50000"/>
                  </a:schemeClr>
                </a:solidFill>
              </a:rPr>
              <a:t>Angehörige</a:t>
            </a:r>
            <a:r>
              <a:rPr lang="fr-CH" dirty="0">
                <a:solidFill>
                  <a:schemeClr val="accent1">
                    <a:lumMod val="50000"/>
                  </a:schemeClr>
                </a:solidFill>
              </a:rPr>
              <a:t> - Freiburg), le 6 janvier 2015, fait suite à 2 mouvements</a:t>
            </a:r>
          </a:p>
          <a:p>
            <a:pPr defTabSz="907710">
              <a:defRPr/>
            </a:pPr>
            <a:endParaRPr lang="fr-CH" dirty="0">
              <a:solidFill>
                <a:schemeClr val="accent1">
                  <a:lumMod val="50000"/>
                </a:schemeClr>
              </a:solidFill>
            </a:endParaRPr>
          </a:p>
          <a:p>
            <a:pPr defTabSz="907710">
              <a:defRPr/>
            </a:pPr>
            <a:endParaRPr lang="fr-CH" dirty="0">
              <a:solidFill>
                <a:schemeClr val="accent1">
                  <a:lumMod val="50000"/>
                </a:schemeClr>
              </a:solidFill>
            </a:endParaRPr>
          </a:p>
          <a:p>
            <a:endParaRPr lang="fr-CH"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14</a:t>
            </a:fld>
            <a:endParaRPr lang="fr-CH"/>
          </a:p>
        </p:txBody>
      </p:sp>
    </p:spTree>
    <p:extLst>
      <p:ext uri="{BB962C8B-B14F-4D97-AF65-F5344CB8AC3E}">
        <p14:creationId xmlns:p14="http://schemas.microsoft.com/office/powerpoint/2010/main" val="44828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07710">
              <a:defRPr/>
            </a:pPr>
            <a:r>
              <a:rPr lang="fr-CH" dirty="0">
                <a:solidFill>
                  <a:schemeClr val="accent1">
                    <a:lumMod val="50000"/>
                  </a:schemeClr>
                </a:solidFill>
              </a:rPr>
              <a:t>Les proches aidants jouent un rôle essentiel – pour les personnes aidées et pour la société. Sans eux, un grand nombre de personnes fragilisées ne pourraient pas rester à leur domicile. Cependant, alors que leur engagement est considérable (entre 50h et 120h par semaine selon la situation), leur activité reste encore peu visible et peu reconnue.</a:t>
            </a:r>
          </a:p>
          <a:p>
            <a:pPr defTabSz="907710">
              <a:defRPr/>
            </a:pPr>
            <a:endParaRPr lang="fr-CH" dirty="0">
              <a:solidFill>
                <a:schemeClr val="accent1">
                  <a:lumMod val="50000"/>
                </a:schemeClr>
              </a:solidFill>
            </a:endParaRPr>
          </a:p>
          <a:p>
            <a:pPr defTabSz="907710">
              <a:defRPr/>
            </a:pPr>
            <a:r>
              <a:rPr lang="fr-CH" b="1" dirty="0">
                <a:solidFill>
                  <a:schemeClr val="accent1">
                    <a:lumMod val="50000"/>
                  </a:schemeClr>
                </a:solidFill>
              </a:rPr>
              <a:t>De plus, ils se retrouvent souvent isolés et éloignés des structures de soutien et d’aide</a:t>
            </a:r>
          </a:p>
          <a:p>
            <a:pPr defTabSz="907710">
              <a:defRPr/>
            </a:pPr>
            <a:endParaRPr lang="fr-CH" b="1" dirty="0">
              <a:solidFill>
                <a:schemeClr val="accent1">
                  <a:lumMod val="50000"/>
                </a:schemeClr>
              </a:solidFill>
            </a:endParaRPr>
          </a:p>
          <a:p>
            <a:pPr defTabSz="907710">
              <a:defRPr/>
            </a:pPr>
            <a:r>
              <a:rPr lang="fr-CH" b="1" dirty="0">
                <a:solidFill>
                  <a:schemeClr val="accent1">
                    <a:lumMod val="50000"/>
                  </a:schemeClr>
                </a:solidFill>
              </a:rPr>
              <a:t>PAF se veut donc une réponse à cette situation : renforcer la visibilité des proches aidants et les soutenir dans leur engagement</a:t>
            </a:r>
          </a:p>
          <a:p>
            <a:pPr defTabSz="907710">
              <a:defRPr/>
            </a:pPr>
            <a:endParaRPr lang="fr-CH" dirty="0">
              <a:solidFill>
                <a:schemeClr val="accent1">
                  <a:lumMod val="50000"/>
                </a:schemeClr>
              </a:solidFill>
            </a:endParaRPr>
          </a:p>
          <a:p>
            <a:endParaRPr lang="fr-CH"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15</a:t>
            </a:fld>
            <a:endParaRPr lang="fr-CH"/>
          </a:p>
        </p:txBody>
      </p:sp>
    </p:spTree>
    <p:extLst>
      <p:ext uri="{BB962C8B-B14F-4D97-AF65-F5344CB8AC3E}">
        <p14:creationId xmlns:p14="http://schemas.microsoft.com/office/powerpoint/2010/main" val="186732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Les buts de l’association sont….</a:t>
            </a:r>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16</a:t>
            </a:fld>
            <a:endParaRPr lang="fr-CH"/>
          </a:p>
        </p:txBody>
      </p:sp>
    </p:spTree>
    <p:extLst>
      <p:ext uri="{BB962C8B-B14F-4D97-AF65-F5344CB8AC3E}">
        <p14:creationId xmlns:p14="http://schemas.microsoft.com/office/powerpoint/2010/main" val="73711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a:t>
            </a:r>
            <a:r>
              <a:rPr lang="fr-CH" baseline="0" dirty="0"/>
              <a:t> force de PAF – le comité est constitué de membres partenaires.</a:t>
            </a:r>
            <a:endParaRPr lang="fr-CH" dirty="0"/>
          </a:p>
        </p:txBody>
      </p:sp>
      <p:sp>
        <p:nvSpPr>
          <p:cNvPr id="4" name="Espace réservé du numéro de diapositive 3"/>
          <p:cNvSpPr>
            <a:spLocks noGrp="1"/>
          </p:cNvSpPr>
          <p:nvPr>
            <p:ph type="sldNum" sz="quarter" idx="10"/>
          </p:nvPr>
        </p:nvSpPr>
        <p:spPr/>
        <p:txBody>
          <a:bodyPr/>
          <a:lstStyle/>
          <a:p>
            <a:fld id="{ABE547B8-C519-49C3-9D07-7ACA4315677E}" type="slidenum">
              <a:rPr lang="fr-CH" smtClean="0"/>
              <a:t>17</a:t>
            </a:fld>
            <a:endParaRPr lang="fr-CH"/>
          </a:p>
        </p:txBody>
      </p:sp>
    </p:spTree>
    <p:extLst>
      <p:ext uri="{BB962C8B-B14F-4D97-AF65-F5344CB8AC3E}">
        <p14:creationId xmlns:p14="http://schemas.microsoft.com/office/powerpoint/2010/main" val="109340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i="1" dirty="0"/>
              <a:t>Partner-</a:t>
            </a:r>
            <a:r>
              <a:rPr lang="fr-CH" i="1" dirty="0" err="1"/>
              <a:t>Mitglieder</a:t>
            </a:r>
            <a:endParaRPr lang="fr-CH" i="1" dirty="0"/>
          </a:p>
          <a:p>
            <a:r>
              <a:rPr lang="fr-CH" i="1" dirty="0" err="1"/>
              <a:t>Kollektive</a:t>
            </a:r>
            <a:r>
              <a:rPr lang="fr-CH" i="1" dirty="0"/>
              <a:t> </a:t>
            </a:r>
            <a:r>
              <a:rPr lang="fr-CH" i="1" dirty="0" err="1"/>
              <a:t>Mitglieder</a:t>
            </a:r>
            <a:endParaRPr lang="fr-CH" i="1" dirty="0"/>
          </a:p>
          <a:p>
            <a:r>
              <a:rPr lang="fr-CH" i="1" dirty="0" err="1"/>
              <a:t>Einzelne</a:t>
            </a:r>
            <a:r>
              <a:rPr lang="fr-CH" i="1" dirty="0"/>
              <a:t> </a:t>
            </a:r>
            <a:r>
              <a:rPr lang="fr-CH" i="1" dirty="0" err="1"/>
              <a:t>Mitglieder</a:t>
            </a:r>
            <a:endParaRPr lang="fr-CH" i="1" dirty="0"/>
          </a:p>
        </p:txBody>
      </p:sp>
      <p:sp>
        <p:nvSpPr>
          <p:cNvPr id="4" name="Espace réservé du numéro de diapositive 3"/>
          <p:cNvSpPr>
            <a:spLocks noGrp="1"/>
          </p:cNvSpPr>
          <p:nvPr>
            <p:ph type="sldNum" sz="quarter" idx="5"/>
          </p:nvPr>
        </p:nvSpPr>
        <p:spPr/>
        <p:txBody>
          <a:bodyPr/>
          <a:lstStyle/>
          <a:p>
            <a:fld id="{5C409A8D-6B2A-4C3F-A6B7-BE168655087D}" type="slidenum">
              <a:rPr lang="fr-CH" smtClean="0"/>
              <a:t>18</a:t>
            </a:fld>
            <a:endParaRPr lang="fr-CH"/>
          </a:p>
        </p:txBody>
      </p:sp>
    </p:spTree>
    <p:extLst>
      <p:ext uri="{BB962C8B-B14F-4D97-AF65-F5344CB8AC3E}">
        <p14:creationId xmlns:p14="http://schemas.microsoft.com/office/powerpoint/2010/main" val="22598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Pour réaliser</a:t>
            </a:r>
            <a:r>
              <a:rPr lang="fr-CH" baseline="0" dirty="0"/>
              <a:t> ces buts, le PA-F mène différentes activités….</a:t>
            </a:r>
          </a:p>
          <a:p>
            <a:endParaRPr lang="fr-CH" baseline="0" dirty="0"/>
          </a:p>
          <a:p>
            <a:r>
              <a:rPr lang="fr-CH" baseline="0" dirty="0"/>
              <a:t>Pour la brochure :</a:t>
            </a:r>
          </a:p>
          <a:p>
            <a:pPr marL="453855" indent="-453855">
              <a:buFont typeface="+mj-lt"/>
              <a:buAutoNum type="arabicPeriod"/>
            </a:pPr>
            <a:r>
              <a:rPr lang="fr-CH" dirty="0"/>
              <a:t>A quoi faut-il penser avant de prendre en charge un proche à domicile?</a:t>
            </a:r>
          </a:p>
          <a:p>
            <a:pPr marL="453855" indent="-453855">
              <a:buFont typeface="+mj-lt"/>
              <a:buAutoNum type="arabicPeriod"/>
            </a:pPr>
            <a:r>
              <a:rPr lang="fr-CH" dirty="0"/>
              <a:t>Comment se préserver et rester en bonne santé?</a:t>
            </a:r>
          </a:p>
          <a:p>
            <a:pPr marL="453855" indent="-453855">
              <a:buFont typeface="+mj-lt"/>
              <a:buAutoNum type="arabicPeriod"/>
            </a:pPr>
            <a:r>
              <a:rPr lang="fr-CH" dirty="0"/>
              <a:t>Comment concilier son rôle de proche-aidant-e avec son activité professionnelle? A quoi faut-il penser si j’arrête de travailler ou je réduis mon %?</a:t>
            </a:r>
          </a:p>
          <a:p>
            <a:pPr marL="453855" indent="-453855">
              <a:buFont typeface="+mj-lt"/>
              <a:buAutoNum type="arabicPeriod"/>
            </a:pPr>
            <a:r>
              <a:rPr lang="fr-CH" dirty="0"/>
              <a:t>Quelles-sont les aides financières pour les proches-aidants?</a:t>
            </a:r>
          </a:p>
          <a:p>
            <a:pPr marL="453855" indent="-453855">
              <a:buFont typeface="+mj-lt"/>
              <a:buAutoNum type="arabicPeriod"/>
            </a:pPr>
            <a:r>
              <a:rPr lang="fr-CH" dirty="0"/>
              <a:t>A qui s’adresser pour les soins à domicile?</a:t>
            </a:r>
          </a:p>
          <a:p>
            <a:pPr marL="453855" indent="-453855">
              <a:buFont typeface="+mj-lt"/>
              <a:buAutoNum type="arabicPeriod"/>
            </a:pPr>
            <a:r>
              <a:rPr lang="fr-CH" dirty="0"/>
              <a:t>Où puis-je trouver de l’aide pour le ménage et les tâches quotidiennes? Qui peut me soulager la journée et la nuit?</a:t>
            </a:r>
          </a:p>
          <a:p>
            <a:pPr marL="510587" indent="-510587">
              <a:buFont typeface="+mj-lt"/>
              <a:buAutoNum type="arabicPeriod" startAt="8"/>
            </a:pPr>
            <a:r>
              <a:rPr lang="fr-CH" dirty="0"/>
              <a:t>Comment adapter son logement et à quels moyens auxiliaires recourir pour faciliter la prise en charge à domicile?</a:t>
            </a:r>
          </a:p>
          <a:p>
            <a:pPr marL="510587" indent="-510587">
              <a:buFont typeface="+mj-lt"/>
              <a:buAutoNum type="arabicPeriod" startAt="8"/>
            </a:pPr>
            <a:r>
              <a:rPr lang="fr-CH" dirty="0"/>
              <a:t>Comment et où puis-je apprendre les bons gestes de soins et à qui m’adresser si j’ai des questions?</a:t>
            </a:r>
          </a:p>
          <a:p>
            <a:pPr marL="510587" indent="-510587">
              <a:buFont typeface="+mj-lt"/>
              <a:buAutoNum type="arabicPeriod" startAt="8"/>
            </a:pPr>
            <a:r>
              <a:rPr lang="fr-CH" dirty="0"/>
              <a:t>Qui s’occupe de mon proches si je suis moi-même malade ou si j’ai besoin de vacances?</a:t>
            </a:r>
          </a:p>
          <a:p>
            <a:pPr marL="510587" indent="-510587">
              <a:buFont typeface="+mj-lt"/>
              <a:buAutoNum type="arabicPeriod" startAt="8"/>
            </a:pPr>
            <a:r>
              <a:rPr lang="fr-CH" dirty="0"/>
              <a:t>Qui peut me conseiller et répondre à mes nombreuses questions?</a:t>
            </a:r>
          </a:p>
          <a:p>
            <a:pPr marL="510587" indent="-510587">
              <a:buFont typeface="+mj-lt"/>
              <a:buAutoNum type="arabicPeriod" startAt="8"/>
            </a:pPr>
            <a:r>
              <a:rPr lang="fr-CH" dirty="0"/>
              <a:t>Comment gérer les émotions négatives que je peux parfois ressentir?</a:t>
            </a:r>
          </a:p>
          <a:p>
            <a:pPr marL="510587" indent="-510587">
              <a:buFont typeface="+mj-lt"/>
              <a:buAutoNum type="arabicPeriod" startAt="8"/>
            </a:pPr>
            <a:r>
              <a:rPr lang="fr-CH" dirty="0"/>
              <a:t>La communication avec mon proche devient difficile: que faire?</a:t>
            </a:r>
          </a:p>
          <a:p>
            <a:pPr marL="510587" indent="-510587">
              <a:buFont typeface="+mj-lt"/>
              <a:buAutoNum type="arabicPeriod" startAt="8"/>
            </a:pPr>
            <a:r>
              <a:rPr lang="fr-CH" dirty="0"/>
              <a:t>Comment bien communiquer et collaborer avec les professionnel-le-s?</a:t>
            </a:r>
          </a:p>
          <a:p>
            <a:pPr marL="510587" indent="-510587">
              <a:buFont typeface="+mj-lt"/>
              <a:buAutoNum type="arabicPeriod" startAt="8"/>
            </a:pPr>
            <a:r>
              <a:rPr lang="fr-CH" b="1" dirty="0"/>
              <a:t>En fin de vie, comment se préparer et gérer son deuil?</a:t>
            </a:r>
          </a:p>
          <a:p>
            <a:pPr marL="510587" indent="-510587">
              <a:buFont typeface="+mj-lt"/>
              <a:buAutoNum type="arabicPeriod" startAt="8"/>
            </a:pPr>
            <a:r>
              <a:rPr lang="fr-CH" b="1" dirty="0"/>
              <a:t>Que faire lorsqu’une personne décède?</a:t>
            </a:r>
          </a:p>
          <a:p>
            <a:pPr marL="453855" indent="-453855">
              <a:buFont typeface="+mj-lt"/>
              <a:buAutoNum type="arabicPeriod"/>
            </a:pPr>
            <a:endParaRPr lang="fr-CH" baseline="0"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19</a:t>
            </a:fld>
            <a:endParaRPr lang="fr-CH" dirty="0"/>
          </a:p>
        </p:txBody>
      </p:sp>
    </p:spTree>
    <p:extLst>
      <p:ext uri="{BB962C8B-B14F-4D97-AF65-F5344CB8AC3E}">
        <p14:creationId xmlns:p14="http://schemas.microsoft.com/office/powerpoint/2010/main" val="394701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20</a:t>
            </a:fld>
            <a:endParaRPr lang="fr-CH"/>
          </a:p>
        </p:txBody>
      </p:sp>
    </p:spTree>
    <p:extLst>
      <p:ext uri="{BB962C8B-B14F-4D97-AF65-F5344CB8AC3E}">
        <p14:creationId xmlns:p14="http://schemas.microsoft.com/office/powerpoint/2010/main" val="380889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21</a:t>
            </a:fld>
            <a:endParaRPr lang="fr-CH"/>
          </a:p>
        </p:txBody>
      </p:sp>
    </p:spTree>
    <p:extLst>
      <p:ext uri="{BB962C8B-B14F-4D97-AF65-F5344CB8AC3E}">
        <p14:creationId xmlns:p14="http://schemas.microsoft.com/office/powerpoint/2010/main" val="1767642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Porte d’entrée : Fribourg pour Tous</a:t>
            </a:r>
          </a:p>
          <a:p>
            <a:r>
              <a:rPr lang="fr-CH" dirty="0"/>
              <a:t>Suivi et entretiens  : PA-F</a:t>
            </a:r>
          </a:p>
        </p:txBody>
      </p:sp>
      <p:sp>
        <p:nvSpPr>
          <p:cNvPr id="4" name="Espace réservé du numéro de diapositive 3"/>
          <p:cNvSpPr>
            <a:spLocks noGrp="1"/>
          </p:cNvSpPr>
          <p:nvPr>
            <p:ph type="sldNum" sz="quarter" idx="10"/>
          </p:nvPr>
        </p:nvSpPr>
        <p:spPr/>
        <p:txBody>
          <a:bodyPr/>
          <a:lstStyle/>
          <a:p>
            <a:fld id="{F063533C-6BBA-4E24-B3D8-4999F8460C2F}" type="slidenum">
              <a:rPr lang="fr-CH" smtClean="0"/>
              <a:t>22</a:t>
            </a:fld>
            <a:endParaRPr lang="fr-CH"/>
          </a:p>
        </p:txBody>
      </p:sp>
    </p:spTree>
    <p:extLst>
      <p:ext uri="{BB962C8B-B14F-4D97-AF65-F5344CB8AC3E}">
        <p14:creationId xmlns:p14="http://schemas.microsoft.com/office/powerpoint/2010/main" val="397825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charset="2"/>
              <a:buNone/>
            </a:pPr>
            <a:endParaRPr lang="en-US"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2</a:t>
            </a:fld>
            <a:endParaRPr lang="fr-CH"/>
          </a:p>
        </p:txBody>
      </p:sp>
    </p:spTree>
    <p:extLst>
      <p:ext uri="{BB962C8B-B14F-4D97-AF65-F5344CB8AC3E}">
        <p14:creationId xmlns:p14="http://schemas.microsoft.com/office/powerpoint/2010/main" val="378592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ABE547B8-C519-49C3-9D07-7ACA4315677E}" type="slidenum">
              <a:rPr lang="fr-CH" smtClean="0"/>
              <a:t>23</a:t>
            </a:fld>
            <a:endParaRPr lang="fr-CH"/>
          </a:p>
        </p:txBody>
      </p:sp>
    </p:spTree>
    <p:extLst>
      <p:ext uri="{BB962C8B-B14F-4D97-AF65-F5344CB8AC3E}">
        <p14:creationId xmlns:p14="http://schemas.microsoft.com/office/powerpoint/2010/main" val="3637085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24</a:t>
            </a:fld>
            <a:endParaRPr lang="fr-CH"/>
          </a:p>
        </p:txBody>
      </p:sp>
    </p:spTree>
    <p:extLst>
      <p:ext uri="{BB962C8B-B14F-4D97-AF65-F5344CB8AC3E}">
        <p14:creationId xmlns:p14="http://schemas.microsoft.com/office/powerpoint/2010/main" val="639497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25</a:t>
            </a:fld>
            <a:endParaRPr lang="fr-CH"/>
          </a:p>
        </p:txBody>
      </p:sp>
    </p:spTree>
    <p:extLst>
      <p:ext uri="{BB962C8B-B14F-4D97-AF65-F5344CB8AC3E}">
        <p14:creationId xmlns:p14="http://schemas.microsoft.com/office/powerpoint/2010/main" val="387013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26</a:t>
            </a:fld>
            <a:endParaRPr lang="fr-CH"/>
          </a:p>
        </p:txBody>
      </p:sp>
    </p:spTree>
    <p:extLst>
      <p:ext uri="{BB962C8B-B14F-4D97-AF65-F5344CB8AC3E}">
        <p14:creationId xmlns:p14="http://schemas.microsoft.com/office/powerpoint/2010/main" val="1086654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27</a:t>
            </a:fld>
            <a:endParaRPr lang="fr-CH"/>
          </a:p>
        </p:txBody>
      </p:sp>
    </p:spTree>
    <p:extLst>
      <p:ext uri="{BB962C8B-B14F-4D97-AF65-F5344CB8AC3E}">
        <p14:creationId xmlns:p14="http://schemas.microsoft.com/office/powerpoint/2010/main" val="57848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ABE547B8-C519-49C3-9D07-7ACA4315677E}" type="slidenum">
              <a:rPr lang="fr-CH" smtClean="0"/>
              <a:t>28</a:t>
            </a:fld>
            <a:endParaRPr lang="fr-CH"/>
          </a:p>
        </p:txBody>
      </p:sp>
    </p:spTree>
    <p:extLst>
      <p:ext uri="{BB962C8B-B14F-4D97-AF65-F5344CB8AC3E}">
        <p14:creationId xmlns:p14="http://schemas.microsoft.com/office/powerpoint/2010/main" val="4098750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BE547B8-C519-49C3-9D07-7ACA4315677E}" type="slidenum">
              <a:rPr lang="fr-CH" smtClean="0"/>
              <a:t>29</a:t>
            </a:fld>
            <a:endParaRPr lang="fr-CH"/>
          </a:p>
        </p:txBody>
      </p:sp>
    </p:spTree>
    <p:extLst>
      <p:ext uri="{BB962C8B-B14F-4D97-AF65-F5344CB8AC3E}">
        <p14:creationId xmlns:p14="http://schemas.microsoft.com/office/powerpoint/2010/main" val="215669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ABE547B8-C519-49C3-9D07-7ACA4315677E}" type="slidenum">
              <a:rPr lang="fr-CH" smtClean="0"/>
              <a:t>3</a:t>
            </a:fld>
            <a:endParaRPr lang="fr-CH"/>
          </a:p>
        </p:txBody>
      </p:sp>
    </p:spTree>
    <p:extLst>
      <p:ext uri="{BB962C8B-B14F-4D97-AF65-F5344CB8AC3E}">
        <p14:creationId xmlns:p14="http://schemas.microsoft.com/office/powerpoint/2010/main" val="420903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9178" indent="-179178">
              <a:buFont typeface="Wingdings" charset="2"/>
              <a:buChar char="à"/>
            </a:pPr>
            <a:r>
              <a:rPr lang="fr-CH" dirty="0">
                <a:sym typeface="Wingdings"/>
              </a:rPr>
              <a:t>Les proches sont toujours impliqués, de près ou de loin. Ils ne sont pas toujours aidants (ou conscient-e-s de l’être) ou ne savent pas toujours comment l’être. Les</a:t>
            </a:r>
            <a:r>
              <a:rPr lang="fr-CH" baseline="0" dirty="0">
                <a:sym typeface="Wingdings"/>
              </a:rPr>
              <a:t> proches aidants ont souvent peu conscience de leur rôle de proche aidant (banalisation, normalisation de leur fonction)</a:t>
            </a:r>
            <a:endParaRPr lang="fr-CH" dirty="0">
              <a:sym typeface="Wingdings"/>
            </a:endParaRPr>
          </a:p>
          <a:p>
            <a:pPr defTabSz="907710">
              <a:defRPr/>
            </a:pPr>
            <a:endParaRPr lang="fr-CH" altLang="fr-FR" dirty="0">
              <a:ea typeface="ＭＳ Ｐゴシック" charset="-128"/>
            </a:endParaRPr>
          </a:p>
          <a:p>
            <a:pPr defTabSz="907710">
              <a:defRPr/>
            </a:pPr>
            <a:r>
              <a:rPr lang="fr-CH" altLang="fr-FR" dirty="0">
                <a:ea typeface="ＭＳ Ｐゴシック" charset="-128"/>
              </a:rPr>
              <a:t>Définition : </a:t>
            </a:r>
            <a:r>
              <a:rPr lang="fr-FR" dirty="0">
                <a:solidFill>
                  <a:srgbClr val="002060"/>
                </a:solidFill>
              </a:rPr>
              <a:t>« proche aidant »: </a:t>
            </a:r>
            <a:r>
              <a:rPr lang="fr-CH" dirty="0">
                <a:solidFill>
                  <a:srgbClr val="002060"/>
                </a:solidFill>
              </a:rPr>
              <a:t>personne qui consacre régulièrement de son temps pour aider un proche de tout âge atteint dans sa santé ou son autonomie. Il assure une présence et un soutien pour </a:t>
            </a:r>
            <a:r>
              <a:rPr lang="fr-CH" b="1" dirty="0">
                <a:solidFill>
                  <a:srgbClr val="002060"/>
                </a:solidFill>
              </a:rPr>
              <a:t>l'aider dans son quotidien </a:t>
            </a:r>
            <a:r>
              <a:rPr lang="fr-CH" dirty="0">
                <a:solidFill>
                  <a:srgbClr val="002060"/>
                </a:solidFill>
              </a:rPr>
              <a:t>(tâches de la vie quotidienne, AVQ, soins, transports,...) et assurer sa </a:t>
            </a:r>
            <a:r>
              <a:rPr lang="fr-CH" b="1" dirty="0">
                <a:solidFill>
                  <a:srgbClr val="002060"/>
                </a:solidFill>
              </a:rPr>
              <a:t>sécurité</a:t>
            </a:r>
            <a:r>
              <a:rPr lang="fr-CH" dirty="0">
                <a:solidFill>
                  <a:srgbClr val="002060"/>
                </a:solidFill>
              </a:rPr>
              <a:t>. Il peut s'agir d'un membre de la famille, d'un voisin ou d'un ami</a:t>
            </a:r>
          </a:p>
          <a:p>
            <a:endParaRPr lang="fr-CH" altLang="fr-FR" dirty="0">
              <a:ea typeface="ＭＳ Ｐゴシック" charset="-128"/>
            </a:endParaRPr>
          </a:p>
          <a:p>
            <a:r>
              <a:rPr lang="fr-CH" altLang="fr-FR" dirty="0">
                <a:ea typeface="ＭＳ Ｐゴシック" charset="-128"/>
              </a:rPr>
              <a:t>Comment les proches eux-mêmes se définissent-ils? Par leur relation (père, sœur) ou par leur fonction (soutien, …):</a:t>
            </a:r>
            <a:r>
              <a:rPr lang="fr-CH" altLang="fr-FR" baseline="0" dirty="0">
                <a:ea typeface="ＭＳ Ｐゴシック" charset="-128"/>
              </a:rPr>
              <a:t> ils ne vont que rarement se définir comme proche aidant….</a:t>
            </a:r>
          </a:p>
          <a:p>
            <a:endParaRPr lang="fr-CH" altLang="fr-FR" dirty="0">
              <a:ea typeface="ＭＳ Ｐゴシック" charset="-128"/>
            </a:endParaRPr>
          </a:p>
          <a:p>
            <a:r>
              <a:rPr lang="fr-CH" altLang="fr-FR" b="1" dirty="0">
                <a:ea typeface="ＭＳ Ｐゴシック" charset="-128"/>
              </a:rPr>
              <a:t>Ce n’est pas un choix, il est souvent impossible de refuser ce rôle</a:t>
            </a:r>
            <a:r>
              <a:rPr lang="fr-CH" altLang="fr-FR" dirty="0">
                <a:ea typeface="ＭＳ Ｐゴシック" charset="-128"/>
              </a:rPr>
              <a:t> (bien qu’on puisse l’accepter de différentes façons). Dans certaines familles, le proche aidant est désigné tacitement ou explicitement (femme, célibataire, métier spécifique, distance géographique, etc.). Les dernière études montrent que les proches désignés s’épuisent plus rapidement que les autres.</a:t>
            </a:r>
          </a:p>
          <a:p>
            <a:endParaRPr lang="fr-CH" altLang="fr-FR" dirty="0">
              <a:ea typeface="ＭＳ Ｐゴシック" charset="-128"/>
            </a:endParaRPr>
          </a:p>
          <a:p>
            <a:r>
              <a:rPr lang="fr-CH" altLang="fr-FR" dirty="0">
                <a:ea typeface="ＭＳ Ｐゴシック" charset="-128"/>
              </a:rPr>
              <a:t>Un PROCHE AIDANT fournit de l’aide et du soutien à quelqu’un qui a des problèmes de santé mentale et / ou physique, une perte d’autonomie et qui ne pourrait pas s’en sortir sans cette aide, ceci sans compensation financière. Ce soutien est considéré comme non professionnel : inviter les participant-e-s à s’interroger sur la valeur qu’on attribue à leurs</a:t>
            </a:r>
            <a:r>
              <a:rPr lang="fr-CH" altLang="fr-FR" baseline="0" dirty="0">
                <a:ea typeface="ＭＳ Ｐゴシック" charset="-128"/>
              </a:rPr>
              <a:t> tâches et leur aide (</a:t>
            </a:r>
            <a:r>
              <a:rPr lang="fr-CH" altLang="fr-FR" b="1" baseline="0" dirty="0">
                <a:ea typeface="ＭＳ Ｐゴシック" charset="-128"/>
              </a:rPr>
              <a:t>MESSAGE : </a:t>
            </a:r>
            <a:r>
              <a:rPr lang="fr-CH" altLang="fr-FR" b="1" baseline="0" dirty="0" err="1">
                <a:ea typeface="ＭＳ Ｐゴシック" charset="-128"/>
              </a:rPr>
              <a:t>quel-le</a:t>
            </a:r>
            <a:r>
              <a:rPr lang="fr-CH" altLang="fr-FR" b="1" baseline="0" dirty="0">
                <a:ea typeface="ＭＳ Ｐゴシック" charset="-128"/>
              </a:rPr>
              <a:t> </a:t>
            </a:r>
            <a:r>
              <a:rPr lang="fr-CH" altLang="fr-FR" b="1" baseline="0" dirty="0" err="1">
                <a:ea typeface="ＭＳ Ｐゴシック" charset="-128"/>
              </a:rPr>
              <a:t>professionnel-le</a:t>
            </a:r>
            <a:r>
              <a:rPr lang="fr-CH" altLang="fr-FR" b="1" baseline="0" dirty="0">
                <a:ea typeface="ＭＳ Ｐゴシック" charset="-128"/>
              </a:rPr>
              <a:t> serait en mesure d’être un confident, un infirmier, un cuisinier, un chauffeur, un médiateur auprès des professionnels de la santé, un organisateur de semainier, un comptables, un administrateur, etc….. Souligner que la p0olyvalence demandée aux proches aidants peut être «</a:t>
            </a:r>
            <a:r>
              <a:rPr lang="fr-CH" altLang="fr-FR" b="1" baseline="0" dirty="0" err="1">
                <a:ea typeface="ＭＳ Ｐゴシック" charset="-128"/>
              </a:rPr>
              <a:t>complexante</a:t>
            </a:r>
            <a:r>
              <a:rPr lang="fr-CH" altLang="fr-FR" b="1" baseline="0" dirty="0">
                <a:ea typeface="ＭＳ Ｐゴシック" charset="-128"/>
              </a:rPr>
              <a:t>» pour nous intervenants (professionnel ou bénévole) qui avons souvent le FOCUS sur </a:t>
            </a:r>
            <a:r>
              <a:rPr lang="fr-CH" altLang="fr-FR" b="1" cap="all" baseline="0" dirty="0">
                <a:ea typeface="ＭＳ Ｐゴシック" charset="-128"/>
              </a:rPr>
              <a:t>un</a:t>
            </a:r>
            <a:r>
              <a:rPr lang="fr-CH" altLang="fr-FR" b="1" baseline="0" dirty="0">
                <a:ea typeface="ＭＳ Ｐゴシック" charset="-128"/>
              </a:rPr>
              <a:t> aspect</a:t>
            </a:r>
            <a:r>
              <a:rPr lang="fr-CH" altLang="fr-FR" baseline="0" dirty="0">
                <a:ea typeface="ＭＳ Ｐゴシック" charset="-128"/>
              </a:rPr>
              <a:t>)</a:t>
            </a:r>
            <a:endParaRPr lang="fr-CH" altLang="fr-FR" dirty="0">
              <a:ea typeface="ＭＳ Ｐゴシック" charset="-128"/>
            </a:endParaRPr>
          </a:p>
          <a:p>
            <a:endParaRPr lang="fr-CH" dirty="0">
              <a:sym typeface="Wingdings"/>
            </a:endParaRPr>
          </a:p>
          <a:p>
            <a:pPr marL="179178" indent="-179178" defTabSz="955606">
              <a:buFont typeface="Wingdings" charset="2"/>
              <a:buChar char="à"/>
              <a:defRPr/>
            </a:pPr>
            <a:r>
              <a:rPr lang="fr-FR" b="1" dirty="0"/>
              <a:t>MESSAGE : Plus qu’un substitut aux soignants ou bénévoles, le proche apporte un quelque chose de différent : un engagement, une présence et un soutien dans la vie de tous les jours</a:t>
            </a:r>
          </a:p>
          <a:p>
            <a:pPr marL="179178" indent="-179178">
              <a:buFont typeface="Wingdings" charset="2"/>
              <a:buChar char="à"/>
            </a:pPr>
            <a:endParaRPr lang="en-US" dirty="0">
              <a:solidFill>
                <a:srgbClr val="FF0000"/>
              </a:solidFill>
            </a:endParaRPr>
          </a:p>
          <a:p>
            <a:r>
              <a:rPr lang="en-US" b="1" dirty="0">
                <a:solidFill>
                  <a:srgbClr val="FF0000"/>
                </a:solidFill>
              </a:rPr>
              <a:t>STATISTIQUES SUISSES ! </a:t>
            </a:r>
            <a:r>
              <a:rPr lang="fr-CH" dirty="0">
                <a:solidFill>
                  <a:srgbClr val="FF0000"/>
                </a:solidFill>
              </a:rPr>
              <a:t>Selon les estimations 2014 de </a:t>
            </a:r>
            <a:r>
              <a:rPr lang="fr-CH" dirty="0" err="1">
                <a:solidFill>
                  <a:srgbClr val="FF0000"/>
                </a:solidFill>
              </a:rPr>
              <a:t>BuroBass</a:t>
            </a:r>
            <a:r>
              <a:rPr lang="fr-CH" dirty="0">
                <a:solidFill>
                  <a:srgbClr val="FF0000"/>
                </a:solidFill>
              </a:rPr>
              <a:t> (Bureau d’étude de politique du travail et de politique sociale BASS SA (2014)</a:t>
            </a:r>
            <a:r>
              <a:rPr lang="fr-CH" baseline="0" dirty="0">
                <a:solidFill>
                  <a:srgbClr val="FF0000"/>
                </a:solidFill>
              </a:rPr>
              <a:t> : l</a:t>
            </a:r>
            <a:r>
              <a:rPr lang="fr-CH" dirty="0">
                <a:solidFill>
                  <a:srgbClr val="FF0000"/>
                </a:solidFill>
              </a:rPr>
              <a:t>es</a:t>
            </a:r>
            <a:r>
              <a:rPr lang="fr-CH" baseline="0" dirty="0">
                <a:solidFill>
                  <a:srgbClr val="FF0000"/>
                </a:solidFill>
              </a:rPr>
              <a:t> p</a:t>
            </a:r>
            <a:r>
              <a:rPr lang="fr-CH" dirty="0">
                <a:solidFill>
                  <a:srgbClr val="FF0000"/>
                </a:solidFill>
              </a:rPr>
              <a:t>restations de soins et d’assistance dispensées par les proches concernent en Suisse environ </a:t>
            </a:r>
            <a:r>
              <a:rPr lang="fr-CH" b="1" dirty="0">
                <a:solidFill>
                  <a:srgbClr val="FF0000"/>
                </a:solidFill>
              </a:rPr>
              <a:t>171'000 proches aidants </a:t>
            </a:r>
            <a:r>
              <a:rPr lang="fr-CH" dirty="0">
                <a:solidFill>
                  <a:srgbClr val="FF0000"/>
                </a:solidFill>
              </a:rPr>
              <a:t>ce qui correspond à </a:t>
            </a:r>
            <a:r>
              <a:rPr lang="fr-CH" b="1" dirty="0">
                <a:solidFill>
                  <a:srgbClr val="FF0000"/>
                </a:solidFill>
              </a:rPr>
              <a:t>2,1% de la population totale</a:t>
            </a:r>
            <a:r>
              <a:rPr lang="fr-CH" dirty="0">
                <a:solidFill>
                  <a:srgbClr val="FF0000"/>
                </a:solidFill>
              </a:rPr>
              <a:t>. Si l’on considère que le canton de Fribourg présente une configuration similaire à celle du reste de la Suisse, on peut estimer que sur les 300'000 habitants de notre canton, entre </a:t>
            </a:r>
            <a:r>
              <a:rPr lang="fr-CH" b="1" dirty="0">
                <a:solidFill>
                  <a:srgbClr val="FF0000"/>
                </a:solidFill>
              </a:rPr>
              <a:t>6'000 et 6'300 personnes sont proches aidantes</a:t>
            </a:r>
            <a:r>
              <a:rPr lang="fr-CH" dirty="0">
                <a:solidFill>
                  <a:srgbClr val="FF0000"/>
                </a:solidFill>
              </a:rPr>
              <a:t>.</a:t>
            </a:r>
          </a:p>
          <a:p>
            <a:endParaRPr lang="en-US" dirty="0"/>
          </a:p>
          <a:p>
            <a:r>
              <a:rPr lang="en-US" b="1" dirty="0"/>
              <a:t>Le </a:t>
            </a:r>
            <a:r>
              <a:rPr lang="en-US" b="1" dirty="0" err="1"/>
              <a:t>proche</a:t>
            </a:r>
            <a:r>
              <a:rPr lang="en-US" b="1" dirty="0"/>
              <a:t> </a:t>
            </a:r>
            <a:r>
              <a:rPr lang="en-US" b="1" dirty="0" err="1"/>
              <a:t>aidant</a:t>
            </a:r>
            <a:r>
              <a:rPr lang="en-US" b="1" dirty="0"/>
              <a:t> </a:t>
            </a:r>
            <a:r>
              <a:rPr lang="en-US" b="1" dirty="0" err="1"/>
              <a:t>fournit</a:t>
            </a:r>
            <a:r>
              <a:rPr lang="en-US" b="1" dirty="0"/>
              <a:t> </a:t>
            </a:r>
            <a:r>
              <a:rPr lang="en-US" b="1" dirty="0" err="1"/>
              <a:t>une</a:t>
            </a:r>
            <a:r>
              <a:rPr lang="en-US" b="1" dirty="0"/>
              <a:t> </a:t>
            </a:r>
            <a:r>
              <a:rPr lang="en-US" b="1" u="sng" dirty="0"/>
              <a:t>aide non </a:t>
            </a:r>
            <a:r>
              <a:rPr lang="en-US" b="1" u="sng" dirty="0" err="1"/>
              <a:t>professionnelle</a:t>
            </a:r>
            <a:r>
              <a:rPr lang="en-US" b="1" u="sng" dirty="0"/>
              <a:t> </a:t>
            </a:r>
            <a:r>
              <a:rPr lang="en-US" b="1" dirty="0"/>
              <a:t>à un </a:t>
            </a:r>
            <a:r>
              <a:rPr lang="en-US" b="1" dirty="0" err="1"/>
              <a:t>proche</a:t>
            </a:r>
            <a:r>
              <a:rPr lang="en-US" b="1" dirty="0"/>
              <a:t> de son entourage (conjoint, enfant, </a:t>
            </a:r>
            <a:r>
              <a:rPr lang="en-US" b="1" dirty="0" err="1"/>
              <a:t>membre</a:t>
            </a:r>
            <a:r>
              <a:rPr lang="en-US" b="1" dirty="0"/>
              <a:t> de la famille, </a:t>
            </a:r>
            <a:r>
              <a:rPr lang="en-US" b="1" dirty="0" err="1"/>
              <a:t>voisin</a:t>
            </a:r>
            <a:r>
              <a:rPr lang="en-US" b="1" dirty="0"/>
              <a:t>, etc.) qui, sans </a:t>
            </a:r>
            <a:r>
              <a:rPr lang="en-US" b="1" dirty="0" err="1"/>
              <a:t>cette</a:t>
            </a:r>
            <a:r>
              <a:rPr lang="en-US" b="1" dirty="0"/>
              <a:t> aide, ne </a:t>
            </a:r>
            <a:r>
              <a:rPr lang="en-US" b="1" dirty="0" err="1"/>
              <a:t>pourrait</a:t>
            </a:r>
            <a:r>
              <a:rPr lang="en-US" b="1" dirty="0"/>
              <a:t> faire face à </a:t>
            </a:r>
            <a:r>
              <a:rPr lang="en-US" b="1" dirty="0" err="1"/>
              <a:t>ses</a:t>
            </a:r>
            <a:r>
              <a:rPr lang="en-US" b="1" dirty="0"/>
              <a:t> </a:t>
            </a:r>
            <a:r>
              <a:rPr lang="en-US" b="1" dirty="0" err="1"/>
              <a:t>difficultés</a:t>
            </a:r>
            <a:r>
              <a:rPr lang="en-US" b="1" dirty="0"/>
              <a:t> (</a:t>
            </a:r>
            <a:r>
              <a:rPr lang="en-US" b="1" dirty="0" err="1"/>
              <a:t>Kuipers</a:t>
            </a:r>
            <a:r>
              <a:rPr lang="en-US" b="1" dirty="0"/>
              <a:t>, </a:t>
            </a:r>
            <a:r>
              <a:rPr lang="en-US" b="1" dirty="0" err="1"/>
              <a:t>Onwumere</a:t>
            </a:r>
            <a:r>
              <a:rPr lang="en-US" b="1" dirty="0"/>
              <a:t>, &amp; </a:t>
            </a:r>
            <a:r>
              <a:rPr lang="en-US" b="1" dirty="0" err="1"/>
              <a:t>Bebbington</a:t>
            </a:r>
            <a:r>
              <a:rPr lang="en-US" b="1" dirty="0"/>
              <a:t>, 2010).</a:t>
            </a:r>
          </a:p>
          <a:p>
            <a:pPr marL="179178" indent="-179178" defTabSz="955606">
              <a:buFont typeface="Wingdings" charset="2"/>
              <a:buChar char="à"/>
              <a:defRPr/>
            </a:pPr>
            <a:endParaRPr lang="en-US" b="1" dirty="0"/>
          </a:p>
          <a:p>
            <a:pPr marL="179178" indent="-179178" defTabSz="955606">
              <a:buFont typeface="Wingdings" charset="2"/>
              <a:buChar char="à"/>
              <a:defRPr/>
            </a:pPr>
            <a:r>
              <a:rPr lang="en-US" b="1" dirty="0"/>
              <a:t>MESSAGE : </a:t>
            </a:r>
            <a:r>
              <a:rPr lang="en-US" b="1" dirty="0" err="1"/>
              <a:t>Néanmoins</a:t>
            </a:r>
            <a:r>
              <a:rPr lang="en-US" b="1" dirty="0"/>
              <a:t>, </a:t>
            </a:r>
            <a:r>
              <a:rPr lang="en-US" b="1" dirty="0" err="1"/>
              <a:t>ce</a:t>
            </a:r>
            <a:r>
              <a:rPr lang="en-US" b="1" dirty="0"/>
              <a:t> </a:t>
            </a:r>
            <a:r>
              <a:rPr lang="en-US" b="1" dirty="0" err="1"/>
              <a:t>rôle</a:t>
            </a:r>
            <a:r>
              <a:rPr lang="en-US" b="1" dirty="0"/>
              <a:t> </a:t>
            </a:r>
            <a:r>
              <a:rPr lang="en-US" b="1" dirty="0" err="1"/>
              <a:t>essentiel</a:t>
            </a:r>
            <a:r>
              <a:rPr lang="en-US" b="1" dirty="0"/>
              <a:t> </a:t>
            </a:r>
            <a:r>
              <a:rPr lang="en-US" b="1" dirty="0" err="1"/>
              <a:t>peut</a:t>
            </a:r>
            <a:r>
              <a:rPr lang="en-US" b="1" dirty="0"/>
              <a:t> </a:t>
            </a:r>
            <a:r>
              <a:rPr lang="en-US" b="1" dirty="0" err="1"/>
              <a:t>aussi</a:t>
            </a:r>
            <a:r>
              <a:rPr lang="en-US" b="1" dirty="0"/>
              <a:t> </a:t>
            </a:r>
            <a:r>
              <a:rPr lang="en-US" b="1" dirty="0" err="1"/>
              <a:t>avoir</a:t>
            </a:r>
            <a:r>
              <a:rPr lang="en-US" b="1" dirty="0"/>
              <a:t> des </a:t>
            </a:r>
            <a:r>
              <a:rPr lang="en-US" b="1" dirty="0" err="1"/>
              <a:t>conséquences</a:t>
            </a:r>
            <a:r>
              <a:rPr lang="en-US" b="1" dirty="0"/>
              <a:t> sur </a:t>
            </a:r>
            <a:r>
              <a:rPr lang="en-US" b="1" dirty="0" err="1"/>
              <a:t>celui</a:t>
            </a:r>
            <a:r>
              <a:rPr lang="en-US" b="1" dirty="0"/>
              <a:t> qui </a:t>
            </a:r>
            <a:r>
              <a:rPr lang="en-US" b="1" dirty="0" err="1"/>
              <a:t>l’endosse</a:t>
            </a:r>
            <a:r>
              <a:rPr lang="en-US" b="1" dirty="0"/>
              <a:t>. Les </a:t>
            </a:r>
            <a:r>
              <a:rPr lang="en-US" b="1" dirty="0" err="1"/>
              <a:t>proches</a:t>
            </a:r>
            <a:r>
              <a:rPr lang="en-US" b="1" dirty="0"/>
              <a:t>, et plus </a:t>
            </a:r>
            <a:r>
              <a:rPr lang="en-US" b="1" dirty="0" err="1"/>
              <a:t>spécifiquement</a:t>
            </a:r>
            <a:r>
              <a:rPr lang="en-US" b="1" dirty="0"/>
              <a:t> les </a:t>
            </a:r>
            <a:r>
              <a:rPr lang="en-US" b="1" dirty="0" err="1"/>
              <a:t>proches</a:t>
            </a:r>
            <a:r>
              <a:rPr lang="en-US" b="1" dirty="0"/>
              <a:t> </a:t>
            </a:r>
            <a:r>
              <a:rPr lang="en-US" b="1" dirty="0" err="1"/>
              <a:t>aidants</a:t>
            </a:r>
            <a:r>
              <a:rPr lang="en-US" b="1" dirty="0"/>
              <a:t>, </a:t>
            </a:r>
            <a:r>
              <a:rPr lang="en-US" b="1" dirty="0" err="1"/>
              <a:t>apparaissent</a:t>
            </a:r>
            <a:r>
              <a:rPr lang="en-US" b="1" dirty="0"/>
              <a:t> </a:t>
            </a:r>
            <a:r>
              <a:rPr lang="en-US" b="1" dirty="0" err="1"/>
              <a:t>dès</a:t>
            </a:r>
            <a:r>
              <a:rPr lang="en-US" b="1" dirty="0"/>
              <a:t> </a:t>
            </a:r>
            <a:r>
              <a:rPr lang="en-US" b="1" dirty="0" err="1"/>
              <a:t>lors</a:t>
            </a:r>
            <a:r>
              <a:rPr lang="en-US" b="1" dirty="0"/>
              <a:t> </a:t>
            </a:r>
            <a:r>
              <a:rPr lang="en-US" b="1" dirty="0" err="1"/>
              <a:t>comme</a:t>
            </a:r>
            <a:r>
              <a:rPr lang="en-US" b="1" dirty="0"/>
              <a:t> un </a:t>
            </a:r>
            <a:r>
              <a:rPr lang="en-US" b="1" dirty="0" err="1"/>
              <a:t>groupe</a:t>
            </a:r>
            <a:r>
              <a:rPr lang="en-US" b="1" dirty="0"/>
              <a:t> à </a:t>
            </a:r>
            <a:r>
              <a:rPr lang="en-US" b="1" dirty="0" err="1"/>
              <a:t>risque</a:t>
            </a:r>
            <a:r>
              <a:rPr lang="en-US" b="1" dirty="0"/>
              <a:t> </a:t>
            </a:r>
            <a:r>
              <a:rPr lang="en-US" b="1" dirty="0" err="1"/>
              <a:t>auquel</a:t>
            </a:r>
            <a:r>
              <a:rPr lang="en-US" b="1" dirty="0"/>
              <a:t> </a:t>
            </a:r>
            <a:r>
              <a:rPr lang="en-US" b="1" dirty="0" err="1"/>
              <a:t>il</a:t>
            </a:r>
            <a:r>
              <a:rPr lang="en-US" b="1" dirty="0"/>
              <a:t> </a:t>
            </a:r>
            <a:r>
              <a:rPr lang="en-US" b="1" dirty="0" err="1"/>
              <a:t>est</a:t>
            </a:r>
            <a:r>
              <a:rPr lang="en-US" b="1" dirty="0"/>
              <a:t> utile, et </a:t>
            </a:r>
            <a:r>
              <a:rPr lang="en-US" b="1" dirty="0" err="1"/>
              <a:t>parfois</a:t>
            </a:r>
            <a:r>
              <a:rPr lang="en-US" b="1" dirty="0"/>
              <a:t> </a:t>
            </a:r>
            <a:r>
              <a:rPr lang="en-US" b="1" dirty="0" err="1"/>
              <a:t>nécessaire</a:t>
            </a:r>
            <a:r>
              <a:rPr lang="en-US" b="1" dirty="0"/>
              <a:t>, de proposer des interventions </a:t>
            </a:r>
            <a:r>
              <a:rPr lang="en-US" b="1" dirty="0" err="1"/>
              <a:t>préventives</a:t>
            </a:r>
            <a:r>
              <a:rPr lang="en-US" b="1" dirty="0"/>
              <a:t> (</a:t>
            </a:r>
            <a:r>
              <a:rPr lang="en-US" b="1" dirty="0" err="1"/>
              <a:t>secondaires</a:t>
            </a:r>
            <a:r>
              <a:rPr lang="en-US" b="1" dirty="0"/>
              <a:t> </a:t>
            </a:r>
            <a:r>
              <a:rPr lang="en-US" b="1" dirty="0" err="1"/>
              <a:t>voire</a:t>
            </a:r>
            <a:r>
              <a:rPr lang="en-US" b="1" dirty="0"/>
              <a:t> </a:t>
            </a:r>
            <a:r>
              <a:rPr lang="en-US" b="1" dirty="0" err="1"/>
              <a:t>tertiaires</a:t>
            </a:r>
            <a:r>
              <a:rPr lang="en-US" b="1" dirty="0"/>
              <a:t>), </a:t>
            </a:r>
            <a:r>
              <a:rPr lang="en-US" b="1" dirty="0" err="1"/>
              <a:t>comme</a:t>
            </a:r>
            <a:r>
              <a:rPr lang="en-US" b="1" dirty="0"/>
              <a:t> des interventions </a:t>
            </a:r>
            <a:r>
              <a:rPr lang="en-US" b="1" dirty="0" err="1"/>
              <a:t>cognitives</a:t>
            </a:r>
            <a:r>
              <a:rPr lang="en-US" b="1" dirty="0"/>
              <a:t> et </a:t>
            </a:r>
            <a:r>
              <a:rPr lang="en-US" b="1" dirty="0" err="1"/>
              <a:t>comportementales</a:t>
            </a:r>
            <a:r>
              <a:rPr lang="en-US" b="1" dirty="0"/>
              <a:t> </a:t>
            </a:r>
            <a:r>
              <a:rPr lang="en-US" b="1" dirty="0" err="1"/>
              <a:t>ciblées</a:t>
            </a:r>
            <a:r>
              <a:rPr lang="en-US" b="1" dirty="0"/>
              <a:t>, qui </a:t>
            </a:r>
            <a:r>
              <a:rPr lang="en-US" b="1" dirty="0" err="1"/>
              <a:t>ont</a:t>
            </a:r>
            <a:r>
              <a:rPr lang="en-US" b="1" dirty="0"/>
              <a:t> </a:t>
            </a:r>
            <a:r>
              <a:rPr lang="en-US" b="1" dirty="0" err="1"/>
              <a:t>déjà</a:t>
            </a:r>
            <a:r>
              <a:rPr lang="en-US" b="1" dirty="0"/>
              <a:t> fait </a:t>
            </a:r>
            <a:r>
              <a:rPr lang="en-US" b="1" dirty="0" err="1"/>
              <a:t>leurs</a:t>
            </a:r>
            <a:r>
              <a:rPr lang="en-US" b="1" dirty="0"/>
              <a:t> </a:t>
            </a:r>
            <a:r>
              <a:rPr lang="en-US" b="1" dirty="0" err="1"/>
              <a:t>preuves</a:t>
            </a:r>
            <a:r>
              <a:rPr lang="en-US" b="1" dirty="0"/>
              <a:t> </a:t>
            </a:r>
            <a:r>
              <a:rPr lang="en-US" b="1" dirty="0" err="1"/>
              <a:t>dans</a:t>
            </a:r>
            <a:r>
              <a:rPr lang="en-US" b="1" dirty="0"/>
              <a:t> </a:t>
            </a:r>
            <a:r>
              <a:rPr lang="en-US" b="1" dirty="0" err="1"/>
              <a:t>ce</a:t>
            </a:r>
            <a:r>
              <a:rPr lang="en-US" b="1" dirty="0"/>
              <a:t> </a:t>
            </a:r>
            <a:r>
              <a:rPr lang="en-US" b="1" dirty="0" err="1"/>
              <a:t>domaine</a:t>
            </a:r>
            <a:r>
              <a:rPr lang="en-US" b="1" dirty="0"/>
              <a:t> (Grover et al., 2011; </a:t>
            </a:r>
            <a:r>
              <a:rPr lang="en-US" b="1" dirty="0" err="1"/>
              <a:t>Lucksted</a:t>
            </a:r>
            <a:r>
              <a:rPr lang="en-US" b="1" dirty="0"/>
              <a:t> et al., 2012; </a:t>
            </a:r>
            <a:r>
              <a:rPr lang="en-US" b="1" dirty="0" err="1"/>
              <a:t>Perlick</a:t>
            </a:r>
            <a:r>
              <a:rPr lang="en-US" b="1" dirty="0"/>
              <a:t> et al., 2010). </a:t>
            </a:r>
          </a:p>
          <a:p>
            <a:endParaRPr lang="en-US" dirty="0"/>
          </a:p>
          <a:p>
            <a:r>
              <a:rPr lang="en-US" b="1" dirty="0"/>
              <a:t>MESSAGE, dernier </a:t>
            </a:r>
            <a:r>
              <a:rPr lang="en-US" b="1" dirty="0" err="1"/>
              <a:t>élément</a:t>
            </a:r>
            <a:r>
              <a:rPr lang="en-US" b="1" dirty="0"/>
              <a:t> </a:t>
            </a:r>
            <a:r>
              <a:rPr lang="en-US" dirty="0"/>
              <a:t>: </a:t>
            </a:r>
            <a:r>
              <a:rPr lang="en-US" dirty="0" err="1"/>
              <a:t>l’activité</a:t>
            </a:r>
            <a:r>
              <a:rPr lang="en-US" dirty="0"/>
              <a:t> </a:t>
            </a:r>
            <a:r>
              <a:rPr lang="en-US" dirty="0" err="1"/>
              <a:t>scientifique</a:t>
            </a:r>
            <a:r>
              <a:rPr lang="en-US" dirty="0"/>
              <a:t> </a:t>
            </a:r>
            <a:r>
              <a:rPr lang="en-US" dirty="0" err="1"/>
              <a:t>actuelle</a:t>
            </a:r>
            <a:r>
              <a:rPr lang="en-US" dirty="0"/>
              <a:t> </a:t>
            </a:r>
            <a:r>
              <a:rPr lang="en-US" dirty="0" err="1"/>
              <a:t>témoigne</a:t>
            </a:r>
            <a:r>
              <a:rPr lang="en-US" dirty="0"/>
              <a:t> d’un </a:t>
            </a:r>
            <a:r>
              <a:rPr lang="en-US" dirty="0" err="1"/>
              <a:t>intérêt</a:t>
            </a:r>
            <a:r>
              <a:rPr lang="en-US" dirty="0"/>
              <a:t> </a:t>
            </a:r>
            <a:r>
              <a:rPr lang="en-US" dirty="0" err="1"/>
              <a:t>grandissant</a:t>
            </a:r>
            <a:r>
              <a:rPr lang="en-US" dirty="0"/>
              <a:t> pour les </a:t>
            </a:r>
            <a:r>
              <a:rPr lang="en-US" dirty="0" err="1"/>
              <a:t>proches</a:t>
            </a:r>
            <a:r>
              <a:rPr lang="en-US" dirty="0"/>
              <a:t> et les </a:t>
            </a:r>
            <a:r>
              <a:rPr lang="en-US" dirty="0" err="1"/>
              <a:t>proches</a:t>
            </a:r>
            <a:r>
              <a:rPr lang="en-US" dirty="0"/>
              <a:t> </a:t>
            </a:r>
            <a:r>
              <a:rPr lang="en-US" dirty="0" err="1"/>
              <a:t>aidants</a:t>
            </a:r>
            <a:r>
              <a:rPr lang="en-US" dirty="0"/>
              <a:t> (le </a:t>
            </a:r>
            <a:r>
              <a:rPr lang="en-US" dirty="0" err="1"/>
              <a:t>domaine</a:t>
            </a:r>
            <a:r>
              <a:rPr lang="en-US" dirty="0"/>
              <a:t> de la </a:t>
            </a:r>
            <a:r>
              <a:rPr lang="en-US" dirty="0" err="1"/>
              <a:t>proche</a:t>
            </a:r>
            <a:r>
              <a:rPr lang="en-US" dirty="0"/>
              <a:t> abidance</a:t>
            </a:r>
            <a:r>
              <a:rPr lang="en-US" baseline="0" dirty="0"/>
              <a:t> </a:t>
            </a:r>
            <a:r>
              <a:rPr lang="en-US" baseline="0" dirty="0" err="1"/>
              <a:t>en</a:t>
            </a:r>
            <a:r>
              <a:rPr lang="en-US" baseline="0" dirty="0"/>
              <a:t> general)</a:t>
            </a:r>
            <a:r>
              <a:rPr lang="en-US" dirty="0"/>
              <a:t>; les </a:t>
            </a:r>
            <a:r>
              <a:rPr lang="en-US" dirty="0" err="1"/>
              <a:t>études</a:t>
            </a:r>
            <a:r>
              <a:rPr lang="en-US" dirty="0"/>
              <a:t> </a:t>
            </a:r>
            <a:r>
              <a:rPr lang="en-US" dirty="0" err="1"/>
              <a:t>sont</a:t>
            </a:r>
            <a:r>
              <a:rPr lang="en-US" dirty="0"/>
              <a:t> de plus </a:t>
            </a:r>
            <a:r>
              <a:rPr lang="en-US" dirty="0" err="1"/>
              <a:t>en</a:t>
            </a:r>
            <a:r>
              <a:rPr lang="en-US" dirty="0"/>
              <a:t> plus </a:t>
            </a:r>
            <a:r>
              <a:rPr lang="en-US" dirty="0" err="1"/>
              <a:t>nombreuses</a:t>
            </a:r>
            <a:r>
              <a:rPr lang="en-US" dirty="0"/>
              <a:t>. La</a:t>
            </a:r>
            <a:r>
              <a:rPr lang="en-US" baseline="0" dirty="0"/>
              <a:t> </a:t>
            </a:r>
            <a:r>
              <a:rPr lang="en-US" baseline="0" dirty="0" err="1"/>
              <a:t>proche</a:t>
            </a:r>
            <a:r>
              <a:rPr lang="en-US" baseline="0" dirty="0"/>
              <a:t> </a:t>
            </a:r>
            <a:r>
              <a:rPr lang="en-US" baseline="0" dirty="0" err="1"/>
              <a:t>aidance</a:t>
            </a:r>
            <a:r>
              <a:rPr lang="en-US" baseline="0" dirty="0"/>
              <a:t> fait </a:t>
            </a:r>
            <a:r>
              <a:rPr lang="en-US" baseline="0" dirty="0" err="1"/>
              <a:t>partie</a:t>
            </a:r>
            <a:r>
              <a:rPr lang="en-US" baseline="0" dirty="0"/>
              <a:t> </a:t>
            </a:r>
            <a:r>
              <a:rPr lang="en-US" baseline="0" dirty="0" err="1"/>
              <a:t>intégrante</a:t>
            </a:r>
            <a:r>
              <a:rPr lang="en-US" baseline="0" dirty="0"/>
              <a:t> des plans </a:t>
            </a:r>
            <a:r>
              <a:rPr lang="en-US" baseline="0" dirty="0" err="1"/>
              <a:t>cantonaux</a:t>
            </a:r>
            <a:r>
              <a:rPr lang="en-US" baseline="0" dirty="0"/>
              <a:t> (</a:t>
            </a:r>
            <a:r>
              <a:rPr lang="en-US" baseline="0" dirty="0" err="1"/>
              <a:t>notamment</a:t>
            </a:r>
            <a:r>
              <a:rPr lang="en-US" baseline="0" dirty="0"/>
              <a:t> plan cantonal palliative à Fribourg) et au </a:t>
            </a:r>
            <a:r>
              <a:rPr lang="en-US" baseline="0" dirty="0" err="1"/>
              <a:t>vue</a:t>
            </a:r>
            <a:r>
              <a:rPr lang="en-US" baseline="0" dirty="0"/>
              <a:t> de </a:t>
            </a:r>
            <a:r>
              <a:rPr lang="en-US" baseline="0" dirty="0" err="1"/>
              <a:t>l’évolution</a:t>
            </a:r>
            <a:r>
              <a:rPr lang="en-US" baseline="0" dirty="0"/>
              <a:t> </a:t>
            </a:r>
            <a:r>
              <a:rPr lang="en-US" baseline="0" dirty="0" err="1"/>
              <a:t>démographique</a:t>
            </a:r>
            <a:r>
              <a:rPr lang="en-US" baseline="0" dirty="0"/>
              <a:t>, des </a:t>
            </a:r>
            <a:r>
              <a:rPr lang="en-US" baseline="0" dirty="0" err="1"/>
              <a:t>politique</a:t>
            </a:r>
            <a:r>
              <a:rPr lang="en-US" baseline="0" dirty="0"/>
              <a:t> </a:t>
            </a:r>
            <a:r>
              <a:rPr lang="en-US" baseline="0" dirty="0" err="1"/>
              <a:t>cantonales</a:t>
            </a:r>
            <a:r>
              <a:rPr lang="en-US" baseline="0" dirty="0"/>
              <a:t> de la famille (notion de </a:t>
            </a:r>
            <a:r>
              <a:rPr lang="en-US" baseline="0" dirty="0" err="1"/>
              <a:t>subsidiarité</a:t>
            </a:r>
            <a:r>
              <a:rPr lang="en-US" baseline="0" dirty="0"/>
              <a:t> de </a:t>
            </a:r>
            <a:r>
              <a:rPr lang="en-US" baseline="0" dirty="0" err="1"/>
              <a:t>l’Etat</a:t>
            </a:r>
            <a:r>
              <a:rPr lang="en-US" baseline="0" dirty="0"/>
              <a:t> aux taches des </a:t>
            </a:r>
            <a:r>
              <a:rPr lang="en-US" baseline="0" dirty="0" err="1"/>
              <a:t>proches</a:t>
            </a:r>
            <a:r>
              <a:rPr lang="en-US" baseline="0" dirty="0"/>
              <a:t>, </a:t>
            </a:r>
            <a:r>
              <a:rPr lang="en-US" baseline="0" dirty="0" err="1"/>
              <a:t>mais</a:t>
            </a:r>
            <a:r>
              <a:rPr lang="en-US" baseline="0" dirty="0"/>
              <a:t> </a:t>
            </a:r>
            <a:r>
              <a:rPr lang="en-US" baseline="0" dirty="0" err="1"/>
              <a:t>responsabilité</a:t>
            </a:r>
            <a:r>
              <a:rPr lang="en-US" baseline="0" dirty="0"/>
              <a:t> de </a:t>
            </a:r>
            <a:r>
              <a:rPr lang="en-US" baseline="0" dirty="0" err="1"/>
              <a:t>l’Etat</a:t>
            </a:r>
            <a:r>
              <a:rPr lang="en-US" baseline="0" dirty="0"/>
              <a:t> de </a:t>
            </a:r>
            <a:r>
              <a:rPr lang="en-US" baseline="0" dirty="0" err="1"/>
              <a:t>leur</a:t>
            </a:r>
            <a:r>
              <a:rPr lang="en-US" baseline="0" dirty="0"/>
              <a:t> </a:t>
            </a:r>
            <a:r>
              <a:rPr lang="en-US" baseline="0" dirty="0" err="1"/>
              <a:t>offrir</a:t>
            </a:r>
            <a:r>
              <a:rPr lang="en-US" baseline="0" dirty="0"/>
              <a:t> du </a:t>
            </a:r>
            <a:r>
              <a:rPr lang="en-US" baseline="0" dirty="0" err="1"/>
              <a:t>soutien</a:t>
            </a:r>
            <a:r>
              <a:rPr lang="en-US" baseline="0" dirty="0"/>
              <a:t> et de </a:t>
            </a:r>
            <a:r>
              <a:rPr lang="en-US" baseline="0" dirty="0" err="1"/>
              <a:t>l’aide</a:t>
            </a:r>
            <a:r>
              <a:rPr lang="en-US" baseline="0" dirty="0"/>
              <a:t>). </a:t>
            </a:r>
            <a:r>
              <a:rPr lang="en-US" baseline="0" dirty="0" err="1"/>
              <a:t>Quand</a:t>
            </a:r>
            <a:r>
              <a:rPr lang="en-US" baseline="0" dirty="0"/>
              <a:t> on </a:t>
            </a:r>
            <a:r>
              <a:rPr lang="en-US" baseline="0" dirty="0" err="1"/>
              <a:t>parle</a:t>
            </a:r>
            <a:r>
              <a:rPr lang="en-US" baseline="0" dirty="0"/>
              <a:t> </a:t>
            </a:r>
            <a:r>
              <a:rPr lang="en-US" baseline="0" dirty="0" err="1"/>
              <a:t>d’evolution</a:t>
            </a:r>
            <a:r>
              <a:rPr lang="en-US" baseline="0" dirty="0"/>
              <a:t> </a:t>
            </a:r>
            <a:r>
              <a:rPr lang="en-US" baseline="0" dirty="0" err="1"/>
              <a:t>démographique</a:t>
            </a:r>
            <a:r>
              <a:rPr lang="en-US" baseline="0" dirty="0"/>
              <a:t>, ne pas </a:t>
            </a:r>
            <a:r>
              <a:rPr lang="en-US" baseline="0" dirty="0" err="1"/>
              <a:t>oublier</a:t>
            </a:r>
            <a:r>
              <a:rPr lang="en-US" baseline="0" dirty="0"/>
              <a:t> que les </a:t>
            </a:r>
            <a:r>
              <a:rPr lang="en-US" baseline="0" dirty="0" err="1"/>
              <a:t>proches</a:t>
            </a:r>
            <a:r>
              <a:rPr lang="en-US" baseline="0" dirty="0"/>
              <a:t> </a:t>
            </a:r>
            <a:r>
              <a:rPr lang="en-US" baseline="0" dirty="0" err="1"/>
              <a:t>aidants</a:t>
            </a:r>
            <a:r>
              <a:rPr lang="en-US" baseline="0" dirty="0"/>
              <a:t>, </a:t>
            </a:r>
            <a:r>
              <a:rPr lang="en-US" baseline="0" dirty="0" err="1"/>
              <a:t>eux</a:t>
            </a:r>
            <a:r>
              <a:rPr lang="en-US" baseline="0" dirty="0"/>
              <a:t> </a:t>
            </a:r>
            <a:r>
              <a:rPr lang="en-US" baseline="0" dirty="0" err="1"/>
              <a:t>aussi</a:t>
            </a:r>
            <a:r>
              <a:rPr lang="en-US" baseline="0" dirty="0"/>
              <a:t>, </a:t>
            </a:r>
            <a:r>
              <a:rPr lang="en-US" baseline="0" dirty="0" err="1"/>
              <a:t>vieillissent</a:t>
            </a:r>
            <a:r>
              <a:rPr lang="en-US" baseline="0" dirty="0"/>
              <a:t>….</a:t>
            </a:r>
            <a:endParaRPr lang="en-US"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4</a:t>
            </a:fld>
            <a:endParaRPr lang="fr-CH"/>
          </a:p>
        </p:txBody>
      </p:sp>
    </p:spTree>
    <p:extLst>
      <p:ext uri="{BB962C8B-B14F-4D97-AF65-F5344CB8AC3E}">
        <p14:creationId xmlns:p14="http://schemas.microsoft.com/office/powerpoint/2010/main" val="55189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Notre expérience de collaboration avec les proches soulignent que le proches se questionnent généralement autour de 2 enjeux (2 axes dans leur demande d’aide et de soutien)</a:t>
            </a:r>
          </a:p>
          <a:p>
            <a:endParaRPr lang="fr-FR" baseline="0" dirty="0"/>
          </a:p>
          <a:p>
            <a:pPr marL="226520" indent="-226520">
              <a:buAutoNum type="arabicPeriod"/>
            </a:pPr>
            <a:r>
              <a:rPr lang="fr-CH" b="1" dirty="0">
                <a:solidFill>
                  <a:srgbClr val="002060"/>
                </a:solidFill>
              </a:rPr>
              <a:t>Ce qui concerne la réalisation</a:t>
            </a:r>
            <a:r>
              <a:rPr lang="fr-CH" b="1" baseline="0" dirty="0">
                <a:solidFill>
                  <a:srgbClr val="002060"/>
                </a:solidFill>
              </a:rPr>
              <a:t> de leurs tâches de proche aidant </a:t>
            </a:r>
            <a:r>
              <a:rPr lang="fr-CH" baseline="0" dirty="0">
                <a:solidFill>
                  <a:srgbClr val="002060"/>
                </a:solidFill>
              </a:rPr>
              <a:t>: </a:t>
            </a:r>
            <a:r>
              <a:rPr lang="fr-CH" dirty="0">
                <a:solidFill>
                  <a:srgbClr val="002060"/>
                </a:solidFill>
              </a:rPr>
              <a:t>Comment agir dans mon rôle de proche aidant et satisfaire les besoins du proche aidé? Comment lui venir en soutien? Comment aider le système à prendre en soins correctement mon proche? Comment faire face aux difficultés et à certains comportements de la personne en souffrance (ex. dettes, </a:t>
            </a:r>
            <a:r>
              <a:rPr lang="fr-CH" dirty="0" err="1">
                <a:solidFill>
                  <a:srgbClr val="002060"/>
                </a:solidFill>
              </a:rPr>
              <a:t>suicidalité</a:t>
            </a:r>
            <a:r>
              <a:rPr lang="fr-CH" dirty="0">
                <a:solidFill>
                  <a:srgbClr val="002060"/>
                </a:solidFill>
              </a:rPr>
              <a:t>, etc.). Nos organisations</a:t>
            </a:r>
            <a:r>
              <a:rPr lang="fr-CH" baseline="0" dirty="0">
                <a:solidFill>
                  <a:srgbClr val="002060"/>
                </a:solidFill>
              </a:rPr>
              <a:t> de soutien leur apporte donc différents </a:t>
            </a:r>
            <a:r>
              <a:rPr lang="fr-CH" b="1" baseline="0" dirty="0">
                <a:solidFill>
                  <a:srgbClr val="002060"/>
                </a:solidFill>
              </a:rPr>
              <a:t>espaces formatifs </a:t>
            </a:r>
            <a:r>
              <a:rPr lang="fr-CH" baseline="0" dirty="0">
                <a:solidFill>
                  <a:srgbClr val="002060"/>
                </a:solidFill>
              </a:rPr>
              <a:t>pour : donner de l’information sur la maladie ou le handicap, développer des stratégies d’accompagnement, développer des outils de résolution de problèmes, mieux connaitre le réseau d’aide et de soins, savoir demander de l’aide et s’adresser aux réseaux (y compris aspects légaux), etc. Mais il s’agit également d’espaces privilégiés pour reconnaitre et valider le travail des proches (les proches souvent banalisent leurs interventions «c’est normal». Pourtant ils souffrent de non reconnaissance, donc ces rencontres sont des moments stratégiques pour reconnaitre, remercier les proches, mais aussi pour le faire prendre confiance en leurs ressources et leurs actions.</a:t>
            </a:r>
          </a:p>
          <a:p>
            <a:pPr marL="226520" indent="-226520">
              <a:buAutoNum type="arabicPeriod"/>
            </a:pPr>
            <a:endParaRPr lang="fr-CH" baseline="0" dirty="0">
              <a:solidFill>
                <a:srgbClr val="002060"/>
              </a:solidFill>
            </a:endParaRPr>
          </a:p>
          <a:p>
            <a:r>
              <a:rPr lang="fr-CH" sz="1800" dirty="0">
                <a:solidFill>
                  <a:srgbClr val="002060"/>
                </a:solidFill>
                <a:latin typeface="Arial Narrow" panose="020B0606020202030204" pitchFamily="34" charset="0"/>
              </a:rPr>
              <a:t>►</a:t>
            </a:r>
            <a:r>
              <a:rPr lang="fr-CH" baseline="0" dirty="0">
                <a:solidFill>
                  <a:srgbClr val="002060"/>
                </a:solidFill>
                <a:latin typeface="Arial Narrow" panose="020B0606020202030204" pitchFamily="34" charset="0"/>
              </a:rPr>
              <a:t> </a:t>
            </a:r>
            <a:r>
              <a:rPr lang="fr-CH" baseline="0" dirty="0">
                <a:solidFill>
                  <a:srgbClr val="002060"/>
                </a:solidFill>
              </a:rPr>
              <a:t>Ce sont ce qu’on appelle les </a:t>
            </a:r>
            <a:r>
              <a:rPr lang="fr-CH" b="1" baseline="0" dirty="0">
                <a:solidFill>
                  <a:srgbClr val="002060"/>
                </a:solidFill>
              </a:rPr>
              <a:t>charges objectives </a:t>
            </a:r>
            <a:r>
              <a:rPr lang="fr-CH" baseline="0" dirty="0">
                <a:solidFill>
                  <a:srgbClr val="002060"/>
                </a:solidFill>
              </a:rPr>
              <a:t>apportées par les proches aidants </a:t>
            </a:r>
            <a:r>
              <a:rPr lang="fr-CH" dirty="0">
                <a:solidFill>
                  <a:srgbClr val="002060"/>
                </a:solidFill>
              </a:rPr>
              <a:t>(ex. apporter des soins spécifiques, assurer une surveillance, solliciter le réseau d’aide et de soins, enjeux financiers, etc.)</a:t>
            </a:r>
          </a:p>
          <a:p>
            <a:endParaRPr lang="fr-CH" sz="1100" dirty="0">
              <a:solidFill>
                <a:srgbClr val="002060"/>
              </a:solidFill>
            </a:endParaRPr>
          </a:p>
          <a:p>
            <a:r>
              <a:rPr lang="fr-CH" dirty="0">
                <a:solidFill>
                  <a:srgbClr val="002060"/>
                </a:solidFill>
              </a:rPr>
              <a:t>2. </a:t>
            </a:r>
            <a:r>
              <a:rPr lang="fr-CH" b="1" dirty="0">
                <a:solidFill>
                  <a:srgbClr val="002060"/>
                </a:solidFill>
              </a:rPr>
              <a:t>Ce qui concerne l’impact de cette fonction sur le</a:t>
            </a:r>
            <a:r>
              <a:rPr lang="fr-CH" b="1" baseline="0" dirty="0">
                <a:solidFill>
                  <a:srgbClr val="002060"/>
                </a:solidFill>
              </a:rPr>
              <a:t> vécu, la santé et le moral du proche aidant </a:t>
            </a:r>
            <a:r>
              <a:rPr lang="fr-CH" baseline="0" dirty="0">
                <a:solidFill>
                  <a:srgbClr val="002060"/>
                </a:solidFill>
              </a:rPr>
              <a:t>: </a:t>
            </a:r>
            <a:r>
              <a:rPr lang="fr-CH" dirty="0">
                <a:solidFill>
                  <a:srgbClr val="002060"/>
                </a:solidFill>
              </a:rPr>
              <a:t>Comment faire face à ce rôle exigeant (revenir sur notre</a:t>
            </a:r>
            <a:r>
              <a:rPr lang="fr-CH" baseline="0" dirty="0">
                <a:solidFill>
                  <a:srgbClr val="002060"/>
                </a:solidFill>
              </a:rPr>
              <a:t> exercice précédent qui soulignait la polyvalence du proche aidant) </a:t>
            </a:r>
            <a:r>
              <a:rPr lang="fr-CH" dirty="0">
                <a:solidFill>
                  <a:srgbClr val="002060"/>
                </a:solidFill>
              </a:rPr>
              <a:t>de proche aidant? Il s’agit des éléments relatifs aux conséquences vécues par le proche, tant pour lui/elle-même que pour la relation voire l’ensemble de ses relations.</a:t>
            </a:r>
          </a:p>
          <a:p>
            <a:endParaRPr lang="fr-CH" dirty="0">
              <a:solidFill>
                <a:srgbClr val="002060"/>
              </a:solidFill>
            </a:endParaRPr>
          </a:p>
          <a:p>
            <a:pPr defTabSz="906079">
              <a:defRPr/>
            </a:pPr>
            <a:r>
              <a:rPr lang="fr-CH" sz="1800" dirty="0">
                <a:solidFill>
                  <a:srgbClr val="002060"/>
                </a:solidFill>
                <a:latin typeface="Arial Narrow" panose="020B0606020202030204" pitchFamily="34" charset="0"/>
              </a:rPr>
              <a:t>►</a:t>
            </a:r>
            <a:r>
              <a:rPr lang="fr-CH" baseline="0" dirty="0">
                <a:solidFill>
                  <a:srgbClr val="002060"/>
                </a:solidFill>
                <a:latin typeface="Arial Narrow" panose="020B0606020202030204" pitchFamily="34" charset="0"/>
              </a:rPr>
              <a:t> </a:t>
            </a:r>
            <a:r>
              <a:rPr lang="fr-CH" baseline="0" dirty="0">
                <a:solidFill>
                  <a:srgbClr val="002060"/>
                </a:solidFill>
              </a:rPr>
              <a:t>Ce sont ce qu’on appelle les </a:t>
            </a:r>
            <a:r>
              <a:rPr lang="fr-CH" b="1" baseline="0" dirty="0">
                <a:solidFill>
                  <a:srgbClr val="002060"/>
                </a:solidFill>
              </a:rPr>
              <a:t>charges subjectives </a:t>
            </a:r>
            <a:r>
              <a:rPr lang="fr-CH" baseline="0" dirty="0">
                <a:solidFill>
                  <a:srgbClr val="002060"/>
                </a:solidFill>
              </a:rPr>
              <a:t>éprouvées par les proches aidants </a:t>
            </a:r>
            <a:r>
              <a:rPr lang="fr-CH" dirty="0">
                <a:solidFill>
                  <a:srgbClr val="002060"/>
                </a:solidFill>
              </a:rPr>
              <a:t>et les illustrer : soucis pour l’avenir, peur pour sa sécurité,…</a:t>
            </a:r>
          </a:p>
          <a:p>
            <a:endParaRPr lang="fr-CH" b="0" dirty="0">
              <a:solidFill>
                <a:srgbClr val="002060"/>
              </a:solidFill>
            </a:endParaRPr>
          </a:p>
          <a:p>
            <a:r>
              <a:rPr lang="fr-CH" b="1" dirty="0">
                <a:solidFill>
                  <a:srgbClr val="002060"/>
                </a:solidFill>
              </a:rPr>
              <a:t>STATISTIQUES</a:t>
            </a:r>
            <a:r>
              <a:rPr lang="fr-CH" b="0" baseline="0" dirty="0">
                <a:solidFill>
                  <a:srgbClr val="002060"/>
                </a:solidFill>
              </a:rPr>
              <a:t> : amener </a:t>
            </a:r>
            <a:r>
              <a:rPr lang="fr-CH" b="0" baseline="0" dirty="0" err="1">
                <a:solidFill>
                  <a:srgbClr val="002060"/>
                </a:solidFill>
              </a:rPr>
              <a:t>qq</a:t>
            </a:r>
            <a:r>
              <a:rPr lang="fr-CH" b="0" baseline="0" dirty="0">
                <a:solidFill>
                  <a:srgbClr val="002060"/>
                </a:solidFill>
              </a:rPr>
              <a:t> chiffres d’études qui soulignent le nombre d’heures assurées par les proches aidants pour donner réalité à ces charges objectives. Selon l’Enquête suisse sur la population active (ESPA), en 2016, quelque 300’000 personnes de 15 ans et plus ont fourni bénévolement 80 millions d’heures d’assistance et de soins (266 heures/année par personne en moyenne = 5 heures par semaine, ce qui cache évidemment des extrêmes: on a régulièrement des témoignages de personnes qui s’occupe de leur parent malade à raison de 50 à 70h / semaine). Toujours selon l’ESPA, si l’on prend comme base un tarif horaire moyen de 45,50 francs, cela représente une valeur totale de 3,7 milliards de francs.</a:t>
            </a:r>
          </a:p>
          <a:p>
            <a:r>
              <a:rPr lang="fr-CH" b="0" baseline="0" dirty="0">
                <a:solidFill>
                  <a:srgbClr val="002060"/>
                </a:solidFill>
              </a:rPr>
              <a:t>Ce sont principalement les femmes qui assurent ces tâches (alors que les femmes travaillent + rôle dans la grand-parentalité).</a:t>
            </a:r>
          </a:p>
          <a:p>
            <a:endParaRPr lang="fr-CH" b="0" baseline="0" dirty="0">
              <a:solidFill>
                <a:srgbClr val="002060"/>
              </a:solidFill>
            </a:endParaRPr>
          </a:p>
          <a:p>
            <a:endParaRPr lang="fr-CH" b="0" baseline="0" dirty="0">
              <a:solidFill>
                <a:srgbClr val="002060"/>
              </a:solidFill>
            </a:endParaRPr>
          </a:p>
          <a:p>
            <a:r>
              <a:rPr lang="fr-CH" b="1" baseline="0" dirty="0">
                <a:solidFill>
                  <a:srgbClr val="002060"/>
                </a:solidFill>
              </a:rPr>
              <a:t>Conclusion : les proches et les proches aidants sont un groupe vulnérable et à risque….</a:t>
            </a:r>
          </a:p>
          <a:p>
            <a:r>
              <a:rPr lang="fr-CH" b="1" baseline="0" dirty="0">
                <a:solidFill>
                  <a:srgbClr val="002060"/>
                </a:solidFill>
              </a:rPr>
              <a:t>On va voir dans les proches slides les risques d’épuisement et les défis qui se présentent à eux-elles. Et on verra ensuite, l’objectif des offres de soutien pour les proches qui visent à leur offrir des espaces d’information, de soutien, de développement de stratégie pour viser la qualité de vie et diminuer les risques d’épuisement.</a:t>
            </a:r>
            <a:endParaRPr lang="fr-CH" b="1" dirty="0"/>
          </a:p>
          <a:p>
            <a:endParaRPr lang="fr-FR" dirty="0"/>
          </a:p>
          <a:p>
            <a:pPr marL="179178" indent="-179178">
              <a:buFont typeface="Wingdings" charset="2"/>
              <a:buChar char="à"/>
            </a:pPr>
            <a:endParaRPr lang="en-US"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6</a:t>
            </a:fld>
            <a:endParaRPr lang="fr-CH"/>
          </a:p>
        </p:txBody>
      </p:sp>
    </p:spTree>
    <p:extLst>
      <p:ext uri="{BB962C8B-B14F-4D97-AF65-F5344CB8AC3E}">
        <p14:creationId xmlns:p14="http://schemas.microsoft.com/office/powerpoint/2010/main" val="257780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606">
              <a:defRPr/>
            </a:pPr>
            <a:endParaRPr lang="en-US" dirty="0"/>
          </a:p>
          <a:p>
            <a:pPr defTabSz="955606">
              <a:defRPr/>
            </a:pPr>
            <a:r>
              <a:rPr lang="en-US" dirty="0"/>
              <a:t>Les </a:t>
            </a:r>
            <a:r>
              <a:rPr lang="en-US" dirty="0" err="1"/>
              <a:t>anglophones</a:t>
            </a:r>
            <a:r>
              <a:rPr lang="en-US" dirty="0"/>
              <a:t> </a:t>
            </a:r>
            <a:r>
              <a:rPr lang="en-US" dirty="0" err="1"/>
              <a:t>utilisent</a:t>
            </a:r>
            <a:r>
              <a:rPr lang="en-US" dirty="0"/>
              <a:t> le </a:t>
            </a:r>
            <a:r>
              <a:rPr lang="en-US" dirty="0" err="1"/>
              <a:t>terme</a:t>
            </a:r>
            <a:r>
              <a:rPr lang="en-US" dirty="0"/>
              <a:t> </a:t>
            </a:r>
            <a:r>
              <a:rPr lang="en-US" i="1" dirty="0"/>
              <a:t>burden</a:t>
            </a:r>
            <a:r>
              <a:rPr lang="en-US" dirty="0"/>
              <a:t> pour </a:t>
            </a:r>
            <a:r>
              <a:rPr lang="en-US" dirty="0" err="1"/>
              <a:t>parler</a:t>
            </a:r>
            <a:r>
              <a:rPr lang="en-US" dirty="0"/>
              <a:t> des </a:t>
            </a:r>
            <a:r>
              <a:rPr lang="en-US" dirty="0" err="1"/>
              <a:t>conséquences</a:t>
            </a:r>
            <a:r>
              <a:rPr lang="en-US" dirty="0"/>
              <a:t> </a:t>
            </a:r>
            <a:r>
              <a:rPr lang="en-US" dirty="0" err="1"/>
              <a:t>négatives</a:t>
            </a:r>
            <a:r>
              <a:rPr lang="en-US" dirty="0"/>
              <a:t>, du </a:t>
            </a:r>
            <a:r>
              <a:rPr lang="en-US" dirty="0" err="1"/>
              <a:t>fardeau</a:t>
            </a:r>
            <a:r>
              <a:rPr lang="en-US" dirty="0"/>
              <a:t> </a:t>
            </a:r>
            <a:r>
              <a:rPr lang="en-US" dirty="0" err="1"/>
              <a:t>ou</a:t>
            </a:r>
            <a:r>
              <a:rPr lang="en-US" dirty="0"/>
              <a:t> des charges </a:t>
            </a:r>
            <a:r>
              <a:rPr lang="en-US" dirty="0" err="1"/>
              <a:t>liées</a:t>
            </a:r>
            <a:r>
              <a:rPr lang="en-US" dirty="0"/>
              <a:t> à </a:t>
            </a:r>
            <a:r>
              <a:rPr lang="en-US" dirty="0" err="1"/>
              <a:t>ce</a:t>
            </a:r>
            <a:r>
              <a:rPr lang="en-US" dirty="0"/>
              <a:t> </a:t>
            </a:r>
            <a:r>
              <a:rPr lang="en-US" dirty="0" err="1"/>
              <a:t>rôle</a:t>
            </a:r>
            <a:r>
              <a:rPr lang="en-US" dirty="0"/>
              <a:t> </a:t>
            </a:r>
            <a:r>
              <a:rPr lang="en-US" dirty="0" err="1"/>
              <a:t>d’aidant</a:t>
            </a:r>
            <a:r>
              <a:rPr lang="en-US" dirty="0"/>
              <a:t>. La </a:t>
            </a:r>
            <a:r>
              <a:rPr lang="en-US" dirty="0" err="1"/>
              <a:t>traduction</a:t>
            </a:r>
            <a:r>
              <a:rPr lang="en-US" dirty="0"/>
              <a:t> </a:t>
            </a:r>
            <a:r>
              <a:rPr lang="en-US" dirty="0" err="1"/>
              <a:t>française</a:t>
            </a:r>
            <a:r>
              <a:rPr lang="en-US" dirty="0"/>
              <a:t> </a:t>
            </a:r>
            <a:r>
              <a:rPr lang="en-US" dirty="0" err="1"/>
              <a:t>n’étant</a:t>
            </a:r>
            <a:r>
              <a:rPr lang="en-US" dirty="0"/>
              <a:t> pas </a:t>
            </a:r>
            <a:r>
              <a:rPr lang="en-US" dirty="0" err="1"/>
              <a:t>satisfaisante</a:t>
            </a:r>
            <a:r>
              <a:rPr lang="en-US" dirty="0"/>
              <a:t>, nous </a:t>
            </a:r>
            <a:r>
              <a:rPr lang="en-US" dirty="0" err="1"/>
              <a:t>utiliserons</a:t>
            </a:r>
            <a:r>
              <a:rPr lang="en-US" dirty="0"/>
              <a:t> </a:t>
            </a:r>
            <a:r>
              <a:rPr lang="en-US" dirty="0" err="1"/>
              <a:t>ici</a:t>
            </a:r>
            <a:r>
              <a:rPr lang="en-US" dirty="0"/>
              <a:t> </a:t>
            </a:r>
            <a:r>
              <a:rPr lang="en-US" dirty="0" err="1"/>
              <a:t>ces</a:t>
            </a:r>
            <a:r>
              <a:rPr lang="en-US" dirty="0"/>
              <a:t> </a:t>
            </a:r>
            <a:r>
              <a:rPr lang="en-US" dirty="0" err="1"/>
              <a:t>différents</a:t>
            </a:r>
            <a:r>
              <a:rPr lang="en-US" dirty="0"/>
              <a:t> </a:t>
            </a:r>
            <a:r>
              <a:rPr lang="en-US" dirty="0" err="1"/>
              <a:t>termes</a:t>
            </a:r>
            <a:r>
              <a:rPr lang="en-US" dirty="0"/>
              <a:t> sans </a:t>
            </a:r>
            <a:r>
              <a:rPr lang="en-US" dirty="0" err="1"/>
              <a:t>chercher</a:t>
            </a:r>
            <a:r>
              <a:rPr lang="en-US" dirty="0"/>
              <a:t> à les </a:t>
            </a:r>
            <a:r>
              <a:rPr lang="en-US" dirty="0" err="1"/>
              <a:t>différencier</a:t>
            </a:r>
            <a:r>
              <a:rPr lang="en-US" dirty="0"/>
              <a:t>.</a:t>
            </a:r>
          </a:p>
          <a:p>
            <a:pPr defTabSz="955606">
              <a:defRPr/>
            </a:pPr>
            <a:r>
              <a:rPr lang="en-US" dirty="0"/>
              <a:t> </a:t>
            </a:r>
          </a:p>
          <a:p>
            <a:pPr defTabSz="955606">
              <a:defRPr/>
            </a:pPr>
            <a:r>
              <a:rPr lang="en-US" b="1" dirty="0"/>
              <a:t>Les </a:t>
            </a:r>
            <a:r>
              <a:rPr lang="en-US" b="1" dirty="0" err="1"/>
              <a:t>familles</a:t>
            </a:r>
            <a:r>
              <a:rPr lang="en-US" b="1" dirty="0"/>
              <a:t>/les </a:t>
            </a:r>
            <a:r>
              <a:rPr lang="en-US" b="1" dirty="0" err="1"/>
              <a:t>proches</a:t>
            </a:r>
            <a:r>
              <a:rPr lang="en-US" b="1" dirty="0"/>
              <a:t> font face à de </a:t>
            </a:r>
            <a:r>
              <a:rPr lang="en-US" b="1" dirty="0" err="1"/>
              <a:t>lourdes</a:t>
            </a:r>
            <a:r>
              <a:rPr lang="en-US" b="1" baseline="0" dirty="0"/>
              <a:t> charges </a:t>
            </a:r>
            <a:r>
              <a:rPr lang="en-US" baseline="0" dirty="0"/>
              <a:t>: </a:t>
            </a:r>
            <a:r>
              <a:rPr lang="en-US" dirty="0" err="1"/>
              <a:t>Concrètement</a:t>
            </a:r>
            <a:r>
              <a:rPr lang="en-US" dirty="0"/>
              <a:t>, les charges </a:t>
            </a:r>
            <a:r>
              <a:rPr lang="en-US" dirty="0" err="1"/>
              <a:t>auxquelles</a:t>
            </a:r>
            <a:r>
              <a:rPr lang="en-US" dirty="0"/>
              <a:t> font face les </a:t>
            </a:r>
            <a:r>
              <a:rPr lang="en-US" dirty="0" err="1"/>
              <a:t>familles</a:t>
            </a:r>
            <a:r>
              <a:rPr lang="en-US" dirty="0"/>
              <a:t> des </a:t>
            </a:r>
            <a:r>
              <a:rPr lang="en-US" dirty="0" err="1"/>
              <a:t>personnes</a:t>
            </a:r>
            <a:r>
              <a:rPr lang="en-US" dirty="0"/>
              <a:t> </a:t>
            </a:r>
            <a:r>
              <a:rPr lang="en-US" dirty="0" err="1"/>
              <a:t>atteintes</a:t>
            </a:r>
            <a:r>
              <a:rPr lang="en-US" dirty="0"/>
              <a:t> </a:t>
            </a:r>
            <a:r>
              <a:rPr lang="en-US" dirty="0" err="1"/>
              <a:t>dans</a:t>
            </a:r>
            <a:r>
              <a:rPr lang="en-US" dirty="0"/>
              <a:t> </a:t>
            </a:r>
            <a:r>
              <a:rPr lang="en-US" dirty="0" err="1"/>
              <a:t>leur</a:t>
            </a:r>
            <a:r>
              <a:rPr lang="en-US" dirty="0"/>
              <a:t> santé</a:t>
            </a:r>
            <a:r>
              <a:rPr lang="en-US" baseline="0" dirty="0"/>
              <a:t> </a:t>
            </a:r>
            <a:r>
              <a:rPr lang="en-US" baseline="0" dirty="0" err="1"/>
              <a:t>ou</a:t>
            </a:r>
            <a:r>
              <a:rPr lang="en-US" baseline="0" dirty="0"/>
              <a:t> </a:t>
            </a:r>
            <a:r>
              <a:rPr lang="en-US" baseline="0" dirty="0" err="1"/>
              <a:t>leur</a:t>
            </a:r>
            <a:r>
              <a:rPr lang="en-US" baseline="0" dirty="0"/>
              <a:t> </a:t>
            </a:r>
            <a:r>
              <a:rPr lang="en-US" baseline="0" dirty="0" err="1"/>
              <a:t>autonomie</a:t>
            </a:r>
            <a:r>
              <a:rPr lang="en-US" baseline="0" dirty="0"/>
              <a:t> </a:t>
            </a:r>
            <a:r>
              <a:rPr lang="en-US" dirty="0" err="1"/>
              <a:t>sont</a:t>
            </a:r>
            <a:r>
              <a:rPr lang="en-US" dirty="0"/>
              <a:t> multiples (</a:t>
            </a:r>
            <a:r>
              <a:rPr lang="en-US" dirty="0" err="1"/>
              <a:t>notamment</a:t>
            </a:r>
            <a:r>
              <a:rPr lang="en-US" dirty="0"/>
              <a:t> pour </a:t>
            </a:r>
            <a:r>
              <a:rPr lang="en-US" dirty="0" err="1"/>
              <a:t>ce</a:t>
            </a:r>
            <a:r>
              <a:rPr lang="en-US" dirty="0"/>
              <a:t> qui </a:t>
            </a:r>
            <a:r>
              <a:rPr lang="en-US" dirty="0" err="1"/>
              <a:t>concerne</a:t>
            </a:r>
            <a:r>
              <a:rPr lang="en-US" dirty="0"/>
              <a:t> les maladies </a:t>
            </a:r>
            <a:r>
              <a:rPr lang="en-US" dirty="0" err="1"/>
              <a:t>psychiques</a:t>
            </a:r>
            <a:r>
              <a:rPr lang="en-US" dirty="0"/>
              <a:t> : </a:t>
            </a:r>
            <a:r>
              <a:rPr lang="en-US" dirty="0" err="1"/>
              <a:t>Lowyck</a:t>
            </a:r>
            <a:r>
              <a:rPr lang="en-US" dirty="0"/>
              <a:t> et al., 2004; </a:t>
            </a:r>
            <a:r>
              <a:rPr lang="en-US" dirty="0" err="1"/>
              <a:t>MacMaster</a:t>
            </a:r>
            <a:r>
              <a:rPr lang="en-US" dirty="0"/>
              <a:t>, 2006; Rose, </a:t>
            </a:r>
            <a:r>
              <a:rPr lang="en-US" dirty="0" err="1"/>
              <a:t>Mallinson</a:t>
            </a:r>
            <a:r>
              <a:rPr lang="en-US" dirty="0"/>
              <a:t>, &amp; Gerson, 2006) : </a:t>
            </a:r>
            <a:r>
              <a:rPr lang="en-US" b="1" dirty="0" err="1"/>
              <a:t>inquiétudes</a:t>
            </a:r>
            <a:r>
              <a:rPr lang="en-US" b="1" dirty="0"/>
              <a:t> pour </a:t>
            </a:r>
            <a:r>
              <a:rPr lang="en-US" b="1" dirty="0" err="1"/>
              <a:t>l’avenir</a:t>
            </a:r>
            <a:r>
              <a:rPr lang="en-US" b="1" dirty="0"/>
              <a:t>, </a:t>
            </a:r>
            <a:r>
              <a:rPr lang="en-US" b="1" dirty="0" err="1"/>
              <a:t>difficultés</a:t>
            </a:r>
            <a:r>
              <a:rPr lang="en-US" b="1" dirty="0"/>
              <a:t> </a:t>
            </a:r>
            <a:r>
              <a:rPr lang="en-US" b="1" dirty="0" err="1"/>
              <a:t>financières</a:t>
            </a:r>
            <a:r>
              <a:rPr lang="en-US" b="1" dirty="0"/>
              <a:t>, sentiment </a:t>
            </a:r>
            <a:r>
              <a:rPr lang="en-US" b="1" dirty="0" err="1"/>
              <a:t>d’impuissance</a:t>
            </a:r>
            <a:r>
              <a:rPr lang="en-US" b="1" dirty="0"/>
              <a:t>, </a:t>
            </a:r>
            <a:r>
              <a:rPr lang="en-US" b="1" dirty="0" err="1"/>
              <a:t>manque</a:t>
            </a:r>
            <a:r>
              <a:rPr lang="en-US" b="1" dirty="0"/>
              <a:t> </a:t>
            </a:r>
            <a:r>
              <a:rPr lang="en-US" b="1" dirty="0" err="1"/>
              <a:t>d’information</a:t>
            </a:r>
            <a:r>
              <a:rPr lang="en-US" b="1" dirty="0"/>
              <a:t> sur la </a:t>
            </a:r>
            <a:r>
              <a:rPr lang="en-US" b="1" dirty="0" err="1"/>
              <a:t>maladie</a:t>
            </a:r>
            <a:r>
              <a:rPr lang="en-US" b="1" dirty="0"/>
              <a:t> et </a:t>
            </a:r>
            <a:r>
              <a:rPr lang="en-US" b="1" dirty="0" err="1"/>
              <a:t>ses</a:t>
            </a:r>
            <a:r>
              <a:rPr lang="en-US" b="1" dirty="0"/>
              <a:t>  </a:t>
            </a:r>
            <a:r>
              <a:rPr lang="en-US" b="1" dirty="0" err="1"/>
              <a:t>traitements</a:t>
            </a:r>
            <a:r>
              <a:rPr lang="en-US" b="1" dirty="0"/>
              <a:t>, </a:t>
            </a:r>
            <a:r>
              <a:rPr lang="en-US" b="1" dirty="0" err="1"/>
              <a:t>épuisement</a:t>
            </a:r>
            <a:r>
              <a:rPr lang="en-US" b="1" dirty="0"/>
              <a:t>, </a:t>
            </a:r>
            <a:r>
              <a:rPr lang="en-US" b="1" dirty="0" err="1"/>
              <a:t>dépression</a:t>
            </a:r>
            <a:r>
              <a:rPr lang="en-US" b="1" dirty="0"/>
              <a:t>, stress, troubles </a:t>
            </a:r>
            <a:r>
              <a:rPr lang="en-US" b="1" dirty="0" err="1"/>
              <a:t>somatiques</a:t>
            </a:r>
            <a:r>
              <a:rPr lang="en-US" b="1" dirty="0"/>
              <a:t>, diminution du </a:t>
            </a:r>
            <a:r>
              <a:rPr lang="en-US" b="1" dirty="0" err="1"/>
              <a:t>réseau</a:t>
            </a:r>
            <a:r>
              <a:rPr lang="en-US" b="1" dirty="0"/>
              <a:t> social, </a:t>
            </a:r>
            <a:r>
              <a:rPr lang="en-US" b="1" dirty="0" err="1"/>
              <a:t>renoncement</a:t>
            </a:r>
            <a:r>
              <a:rPr lang="en-US" b="1" dirty="0"/>
              <a:t> à des </a:t>
            </a:r>
            <a:r>
              <a:rPr lang="en-US" b="1" dirty="0" err="1"/>
              <a:t>projets</a:t>
            </a:r>
            <a:r>
              <a:rPr lang="en-US" b="1" dirty="0"/>
              <a:t> de vie, </a:t>
            </a:r>
            <a:r>
              <a:rPr lang="en-US" b="1" dirty="0" err="1"/>
              <a:t>vécu</a:t>
            </a:r>
            <a:r>
              <a:rPr lang="en-US" b="1" dirty="0"/>
              <a:t> de </a:t>
            </a:r>
            <a:r>
              <a:rPr lang="en-US" b="1" dirty="0" err="1"/>
              <a:t>stigmatisation</a:t>
            </a:r>
            <a:r>
              <a:rPr lang="en-US" b="1" dirty="0"/>
              <a:t>. </a:t>
            </a:r>
          </a:p>
          <a:p>
            <a:pPr marL="179178" indent="-179178" defTabSz="955606">
              <a:buFont typeface="Arial" charset="0"/>
              <a:buChar char="•"/>
              <a:defRPr/>
            </a:pPr>
            <a:r>
              <a:rPr lang="fr-FR" b="0" dirty="0"/>
              <a:t>ce</a:t>
            </a:r>
            <a:r>
              <a:rPr lang="fr-FR" b="0" baseline="0" dirty="0"/>
              <a:t> stress est consécutif au </a:t>
            </a:r>
            <a:r>
              <a:rPr lang="fr-FR" b="0" dirty="0"/>
              <a:t>nombre de tâches effectuées et aux rôles multiples des familles. Il</a:t>
            </a:r>
            <a:r>
              <a:rPr lang="fr-FR" b="0" baseline="0" dirty="0"/>
              <a:t> induit des</a:t>
            </a:r>
            <a:r>
              <a:rPr lang="fr-FR" dirty="0"/>
              <a:t> restrictions dans les contacts sociaux, la détérioration de la santé physique ou mentale, mais encore des conséquences financières.</a:t>
            </a:r>
          </a:p>
          <a:p>
            <a:pPr marL="179178" indent="-179178" defTabSz="955606">
              <a:buFont typeface="Arial" charset="0"/>
              <a:buChar char="•"/>
              <a:defRPr/>
            </a:pPr>
            <a:r>
              <a:rPr lang="fr-FR" dirty="0"/>
              <a:t>Ce qu’on voit souvent apparaitre :</a:t>
            </a:r>
            <a:r>
              <a:rPr lang="fr-FR" baseline="0" dirty="0"/>
              <a:t> d</a:t>
            </a:r>
            <a:r>
              <a:rPr lang="fr-FR" dirty="0"/>
              <a:t>es conflits familiaux, le stress psychologique, la fatigue physique, l’isolement social, les problèmes financiers et légaux, ainsi que l’interférence avec le travail rémunéré </a:t>
            </a:r>
            <a:endParaRPr lang="en-US" dirty="0"/>
          </a:p>
          <a:p>
            <a:pPr defTabSz="955606">
              <a:defRPr/>
            </a:pPr>
            <a:endParaRPr lang="en-US" dirty="0"/>
          </a:p>
          <a:p>
            <a:pPr defTabSz="955606">
              <a:defRPr/>
            </a:pPr>
            <a:r>
              <a:rPr lang="en-US" dirty="0" err="1"/>
              <a:t>Certains</a:t>
            </a:r>
            <a:r>
              <a:rPr lang="en-US" dirty="0"/>
              <a:t> </a:t>
            </a:r>
            <a:r>
              <a:rPr lang="en-US" dirty="0" err="1"/>
              <a:t>proches</a:t>
            </a:r>
            <a:r>
              <a:rPr lang="en-US" dirty="0"/>
              <a:t> </a:t>
            </a:r>
            <a:r>
              <a:rPr lang="en-US" dirty="0" err="1"/>
              <a:t>décrivent</a:t>
            </a:r>
            <a:r>
              <a:rPr lang="en-US" dirty="0"/>
              <a:t> </a:t>
            </a:r>
            <a:r>
              <a:rPr lang="en-US" dirty="0" err="1"/>
              <a:t>également</a:t>
            </a:r>
            <a:r>
              <a:rPr lang="en-US" dirty="0"/>
              <a:t> des </a:t>
            </a:r>
            <a:r>
              <a:rPr lang="en-US" b="1" dirty="0"/>
              <a:t>aspects </a:t>
            </a:r>
            <a:r>
              <a:rPr lang="en-US" b="1" dirty="0" err="1"/>
              <a:t>positifs</a:t>
            </a:r>
            <a:r>
              <a:rPr lang="en-US" b="1" dirty="0"/>
              <a:t> de </a:t>
            </a:r>
            <a:r>
              <a:rPr lang="en-US" b="1" dirty="0" err="1"/>
              <a:t>leur</a:t>
            </a:r>
            <a:r>
              <a:rPr lang="en-US" b="1" dirty="0"/>
              <a:t> situation </a:t>
            </a:r>
            <a:r>
              <a:rPr lang="en-US" dirty="0"/>
              <a:t>: </a:t>
            </a:r>
            <a:r>
              <a:rPr lang="en-US" dirty="0" err="1"/>
              <a:t>une</a:t>
            </a:r>
            <a:r>
              <a:rPr lang="en-US" dirty="0"/>
              <a:t> relation </a:t>
            </a:r>
            <a:r>
              <a:rPr lang="en-US" dirty="0" err="1"/>
              <a:t>d’authenticite</a:t>
            </a:r>
            <a:r>
              <a:rPr lang="en-US" dirty="0"/>
              <a:t>́, un sentiment de satisfaction </a:t>
            </a:r>
            <a:r>
              <a:rPr lang="en-US" dirty="0" err="1"/>
              <a:t>ou</a:t>
            </a:r>
            <a:r>
              <a:rPr lang="en-US" dirty="0"/>
              <a:t> </a:t>
            </a:r>
            <a:r>
              <a:rPr lang="en-US" dirty="0" err="1"/>
              <a:t>une</a:t>
            </a:r>
            <a:r>
              <a:rPr lang="en-US" dirty="0"/>
              <a:t> </a:t>
            </a:r>
            <a:r>
              <a:rPr lang="en-US" dirty="0" err="1"/>
              <a:t>meilleure</a:t>
            </a:r>
            <a:r>
              <a:rPr lang="en-US" dirty="0"/>
              <a:t> </a:t>
            </a:r>
            <a:r>
              <a:rPr lang="en-US" dirty="0" err="1"/>
              <a:t>estime</a:t>
            </a:r>
            <a:r>
              <a:rPr lang="en-US" dirty="0"/>
              <a:t> de </a:t>
            </a:r>
            <a:r>
              <a:rPr lang="en-US" dirty="0" err="1"/>
              <a:t>soi</a:t>
            </a:r>
            <a:r>
              <a:rPr lang="en-US" dirty="0"/>
              <a:t> (</a:t>
            </a:r>
            <a:r>
              <a:rPr lang="en-US" dirty="0" err="1"/>
              <a:t>Kuipers</a:t>
            </a:r>
            <a:r>
              <a:rPr lang="en-US" dirty="0"/>
              <a:t> et al., 2010). </a:t>
            </a:r>
            <a:r>
              <a:rPr lang="en-US" dirty="0" err="1"/>
              <a:t>Néanmoins</a:t>
            </a:r>
            <a:r>
              <a:rPr lang="en-US" dirty="0"/>
              <a:t>, la </a:t>
            </a:r>
            <a:r>
              <a:rPr lang="en-US" b="1" dirty="0" err="1"/>
              <a:t>dynamique</a:t>
            </a:r>
            <a:r>
              <a:rPr lang="en-US" b="1" dirty="0"/>
              <a:t> </a:t>
            </a:r>
            <a:r>
              <a:rPr lang="en-US" b="1" dirty="0" err="1"/>
              <a:t>familiale</a:t>
            </a:r>
            <a:r>
              <a:rPr lang="en-US" b="1" dirty="0"/>
              <a:t> </a:t>
            </a:r>
            <a:r>
              <a:rPr lang="en-US" b="1" dirty="0" err="1"/>
              <a:t>est</a:t>
            </a:r>
            <a:r>
              <a:rPr lang="en-US" b="1" dirty="0"/>
              <a:t> </a:t>
            </a:r>
            <a:r>
              <a:rPr lang="en-US" b="1" dirty="0" err="1"/>
              <a:t>souvent</a:t>
            </a:r>
            <a:r>
              <a:rPr lang="en-US" b="1" dirty="0"/>
              <a:t> </a:t>
            </a:r>
            <a:r>
              <a:rPr lang="en-US" b="1" dirty="0" err="1"/>
              <a:t>affectée</a:t>
            </a:r>
            <a:r>
              <a:rPr lang="en-US" dirty="0"/>
              <a:t>, les </a:t>
            </a:r>
            <a:r>
              <a:rPr lang="en-US" dirty="0" err="1"/>
              <a:t>autres</a:t>
            </a:r>
            <a:r>
              <a:rPr lang="en-US" dirty="0"/>
              <a:t> </a:t>
            </a:r>
            <a:r>
              <a:rPr lang="en-US" dirty="0" err="1"/>
              <a:t>membres</a:t>
            </a:r>
            <a:r>
              <a:rPr lang="en-US" dirty="0"/>
              <a:t> de la famille </a:t>
            </a:r>
            <a:r>
              <a:rPr lang="en-US" dirty="0" err="1"/>
              <a:t>pouvant</a:t>
            </a:r>
            <a:r>
              <a:rPr lang="en-US" dirty="0"/>
              <a:t> se </a:t>
            </a:r>
            <a:r>
              <a:rPr lang="en-US" dirty="0" err="1"/>
              <a:t>sentir</a:t>
            </a:r>
            <a:r>
              <a:rPr lang="en-US" dirty="0"/>
              <a:t> </a:t>
            </a:r>
            <a:r>
              <a:rPr lang="en-US" dirty="0" err="1"/>
              <a:t>négligés</a:t>
            </a:r>
            <a:r>
              <a:rPr lang="en-US" dirty="0"/>
              <a:t> </a:t>
            </a:r>
            <a:r>
              <a:rPr lang="en-US" dirty="0" err="1"/>
              <a:t>ou</a:t>
            </a:r>
            <a:r>
              <a:rPr lang="en-US" dirty="0"/>
              <a:t> </a:t>
            </a:r>
            <a:r>
              <a:rPr lang="en-US" dirty="0" err="1"/>
              <a:t>développer</a:t>
            </a:r>
            <a:r>
              <a:rPr lang="en-US" dirty="0"/>
              <a:t> du </a:t>
            </a:r>
            <a:r>
              <a:rPr lang="en-US" dirty="0" err="1"/>
              <a:t>ressentiment</a:t>
            </a:r>
            <a:r>
              <a:rPr lang="en-US" dirty="0"/>
              <a:t> vis-à-vis de la </a:t>
            </a:r>
            <a:r>
              <a:rPr lang="en-US" dirty="0" err="1"/>
              <a:t>personne</a:t>
            </a:r>
            <a:r>
              <a:rPr lang="en-US" dirty="0"/>
              <a:t> </a:t>
            </a:r>
            <a:r>
              <a:rPr lang="en-US" dirty="0" err="1"/>
              <a:t>en</a:t>
            </a:r>
            <a:r>
              <a:rPr lang="en-US" dirty="0"/>
              <a:t> </a:t>
            </a:r>
            <a:r>
              <a:rPr lang="en-US" dirty="0" err="1"/>
              <a:t>souffrance</a:t>
            </a:r>
            <a:r>
              <a:rPr lang="en-US" dirty="0"/>
              <a:t> </a:t>
            </a:r>
            <a:r>
              <a:rPr lang="en-US" dirty="0" err="1"/>
              <a:t>psychique</a:t>
            </a:r>
            <a:r>
              <a:rPr lang="en-US" dirty="0"/>
              <a:t> (</a:t>
            </a:r>
            <a:r>
              <a:rPr lang="en-US" dirty="0" err="1"/>
              <a:t>Kuipers</a:t>
            </a:r>
            <a:r>
              <a:rPr lang="en-US" dirty="0"/>
              <a:t> et al., 2010). </a:t>
            </a:r>
          </a:p>
          <a:p>
            <a:pPr defTabSz="955606">
              <a:defRPr/>
            </a:pPr>
            <a:endParaRPr lang="en-US" dirty="0"/>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7</a:t>
            </a:fld>
            <a:endParaRPr lang="fr-CH"/>
          </a:p>
        </p:txBody>
      </p:sp>
    </p:spTree>
    <p:extLst>
      <p:ext uri="{BB962C8B-B14F-4D97-AF65-F5344CB8AC3E}">
        <p14:creationId xmlns:p14="http://schemas.microsoft.com/office/powerpoint/2010/main" val="282950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Ne</a:t>
            </a:r>
            <a:r>
              <a:rPr lang="fr-CH" baseline="0" dirty="0"/>
              <a:t> pas </a:t>
            </a:r>
            <a:r>
              <a:rPr lang="fr-CH" baseline="0" dirty="0" err="1"/>
              <a:t>victibmiser</a:t>
            </a:r>
            <a:r>
              <a:rPr lang="fr-CH" baseline="0" dirty="0"/>
              <a:t> </a:t>
            </a:r>
            <a:endParaRPr lang="en-US" dirty="0"/>
          </a:p>
        </p:txBody>
      </p:sp>
      <p:sp>
        <p:nvSpPr>
          <p:cNvPr id="4" name="Espace réservé du numéro de diapositive 3"/>
          <p:cNvSpPr>
            <a:spLocks noGrp="1"/>
          </p:cNvSpPr>
          <p:nvPr>
            <p:ph type="sldNum" sz="quarter" idx="10"/>
          </p:nvPr>
        </p:nvSpPr>
        <p:spPr/>
        <p:txBody>
          <a:bodyPr/>
          <a:lstStyle/>
          <a:p>
            <a:fld id="{ABE547B8-C519-49C3-9D07-7ACA4315677E}" type="slidenum">
              <a:rPr lang="fr-CH" smtClean="0"/>
              <a:t>8</a:t>
            </a:fld>
            <a:endParaRPr lang="fr-CH"/>
          </a:p>
        </p:txBody>
      </p:sp>
    </p:spTree>
    <p:extLst>
      <p:ext uri="{BB962C8B-B14F-4D97-AF65-F5344CB8AC3E}">
        <p14:creationId xmlns:p14="http://schemas.microsoft.com/office/powerpoint/2010/main" val="231746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lnSpc>
                <a:spcPct val="80000"/>
              </a:lnSpc>
            </a:pPr>
            <a:r>
              <a:rPr lang="fr-FR" altLang="fr-FR" sz="1100" dirty="0">
                <a:latin typeface="Arial" panose="020B0604020202020204" pitchFamily="34" charset="0"/>
                <a:cs typeface="Arial" panose="020B0604020202020204" pitchFamily="34" charset="0"/>
              </a:rPr>
              <a:t>Au RFSM, nos études soulignent que </a:t>
            </a:r>
            <a:r>
              <a:rPr lang="fr-FR" altLang="fr-FR" sz="1100" dirty="0" err="1">
                <a:latin typeface="Arial" panose="020B0604020202020204" pitchFamily="34" charset="0"/>
                <a:cs typeface="Arial" panose="020B0604020202020204" pitchFamily="34" charset="0"/>
              </a:rPr>
              <a:t>pr</a:t>
            </a:r>
            <a:r>
              <a:rPr lang="fr-CH" altLang="fr-FR" sz="1100" dirty="0">
                <a:latin typeface="Arial" panose="020B0604020202020204" pitchFamily="34" charset="0"/>
                <a:cs typeface="Arial" panose="020B0604020202020204" pitchFamily="34" charset="0"/>
              </a:rPr>
              <a:t>ès de la moitié des proches souffre de symptômes cliniques de dépression.</a:t>
            </a:r>
            <a:endParaRPr lang="en-US" sz="1100" dirty="0">
              <a:latin typeface="Arial" panose="020B0604020202020204" pitchFamily="34" charset="0"/>
              <a:cs typeface="Arial" panose="020B0604020202020204" pitchFamily="34" charset="0"/>
            </a:endParaRPr>
          </a:p>
          <a:p>
            <a:pPr defTabSz="955606">
              <a:defRPr/>
            </a:pPr>
            <a:endParaRPr lang="en-US" sz="1100" dirty="0">
              <a:latin typeface="Arial" panose="020B0604020202020204" pitchFamily="34" charset="0"/>
              <a:cs typeface="Arial" panose="020B0604020202020204" pitchFamily="34" charset="0"/>
            </a:endParaRPr>
          </a:p>
          <a:p>
            <a:pPr defTabSz="955606">
              <a:defRPr/>
            </a:pPr>
            <a:r>
              <a:rPr lang="en-US" sz="1100" dirty="0">
                <a:latin typeface="Arial" panose="020B0604020202020204" pitchFamily="34" charset="0"/>
                <a:cs typeface="Arial" panose="020B0604020202020204" pitchFamily="34" charset="0"/>
              </a:rPr>
              <a:t>Nos </a:t>
            </a:r>
            <a:r>
              <a:rPr lang="en-US" sz="1100" dirty="0" err="1">
                <a:latin typeface="Arial" panose="020B0604020202020204" pitchFamily="34" charset="0"/>
                <a:cs typeface="Arial" panose="020B0604020202020204" pitchFamily="34" charset="0"/>
              </a:rPr>
              <a:t>études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ont</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également</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mis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en</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évidence</a:t>
            </a:r>
            <a:r>
              <a:rPr lang="en-US" sz="1100" dirty="0">
                <a:latin typeface="Arial" panose="020B0604020202020204" pitchFamily="34" charset="0"/>
                <a:cs typeface="Arial" panose="020B0604020202020204" pitchFamily="34" charset="0"/>
              </a:rPr>
              <a:t> </a:t>
            </a:r>
            <a:r>
              <a:rPr lang="en-US" sz="1100" b="1" dirty="0" err="1">
                <a:latin typeface="Arial" panose="020B0604020202020204" pitchFamily="34" charset="0"/>
                <a:cs typeface="Arial" panose="020B0604020202020204" pitchFamily="34" charset="0"/>
              </a:rPr>
              <a:t>trois</a:t>
            </a:r>
            <a:r>
              <a:rPr lang="en-US" sz="1100" b="1" dirty="0">
                <a:latin typeface="Arial" panose="020B0604020202020204" pitchFamily="34" charset="0"/>
                <a:cs typeface="Arial" panose="020B0604020202020204" pitchFamily="34" charset="0"/>
              </a:rPr>
              <a:t> </a:t>
            </a:r>
            <a:r>
              <a:rPr lang="en-US" sz="1100" b="1" dirty="0" err="1">
                <a:latin typeface="Arial" panose="020B0604020202020204" pitchFamily="34" charset="0"/>
                <a:cs typeface="Arial" panose="020B0604020202020204" pitchFamily="34" charset="0"/>
              </a:rPr>
              <a:t>prédicteurs</a:t>
            </a:r>
            <a:r>
              <a:rPr lang="en-US" sz="1100" b="1" dirty="0">
                <a:latin typeface="Arial" panose="020B0604020202020204" pitchFamily="34" charset="0"/>
                <a:cs typeface="Arial" panose="020B0604020202020204" pitchFamily="34" charset="0"/>
              </a:rPr>
              <a:t> </a:t>
            </a:r>
            <a:r>
              <a:rPr lang="en-US" sz="1100" b="1" dirty="0" err="1">
                <a:latin typeface="Arial" panose="020B0604020202020204" pitchFamily="34" charset="0"/>
                <a:cs typeface="Arial" panose="020B0604020202020204" pitchFamily="34" charset="0"/>
              </a:rPr>
              <a:t>significatifs</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du score initial de </a:t>
            </a:r>
            <a:r>
              <a:rPr lang="en-US" sz="1100" b="1" dirty="0" err="1">
                <a:latin typeface="Arial" panose="020B0604020202020204" pitchFamily="34" charset="0"/>
                <a:cs typeface="Arial" panose="020B0604020202020204" pitchFamily="34" charset="0"/>
              </a:rPr>
              <a:t>dépression</a:t>
            </a:r>
            <a:r>
              <a:rPr lang="en-US" sz="1100" dirty="0">
                <a:latin typeface="Arial" panose="020B0604020202020204" pitchFamily="34" charset="0"/>
                <a:cs typeface="Arial" panose="020B0604020202020204" pitchFamily="34" charset="0"/>
              </a:rPr>
              <a:t> chez les </a:t>
            </a:r>
            <a:r>
              <a:rPr lang="en-US" sz="1100" dirty="0" err="1">
                <a:latin typeface="Arial" panose="020B0604020202020204" pitchFamily="34" charset="0"/>
                <a:cs typeface="Arial" panose="020B0604020202020204" pitchFamily="34" charset="0"/>
              </a:rPr>
              <a:t>proches</a:t>
            </a:r>
            <a:r>
              <a:rPr lang="en-US" sz="1100" dirty="0">
                <a:latin typeface="Arial" panose="020B0604020202020204" pitchFamily="34" charset="0"/>
                <a:cs typeface="Arial" panose="020B0604020202020204" pitchFamily="34" charset="0"/>
              </a:rPr>
              <a:t> : (1) la charge </a:t>
            </a:r>
            <a:r>
              <a:rPr lang="en-US" sz="1100" dirty="0" err="1">
                <a:latin typeface="Arial" panose="020B0604020202020204" pitchFamily="34" charset="0"/>
                <a:cs typeface="Arial" panose="020B0604020202020204" pitchFamily="34" charset="0"/>
              </a:rPr>
              <a:t>globale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perçue</a:t>
            </a:r>
            <a:r>
              <a:rPr lang="en-US" sz="1100" dirty="0">
                <a:latin typeface="Arial" panose="020B0604020202020204" pitchFamily="34" charset="0"/>
                <a:cs typeface="Arial" panose="020B0604020202020204" pitchFamily="34" charset="0"/>
              </a:rPr>
              <a:t>, (2) le </a:t>
            </a:r>
            <a:r>
              <a:rPr lang="en-US" sz="1100" dirty="0" err="1">
                <a:latin typeface="Arial" panose="020B0604020202020204" pitchFamily="34" charset="0"/>
                <a:cs typeface="Arial" panose="020B0604020202020204" pitchFamily="34" charset="0"/>
              </a:rPr>
              <a:t>degré</a:t>
            </a:r>
            <a:r>
              <a:rPr lang="en-US" sz="1100" dirty="0">
                <a:latin typeface="Arial" panose="020B0604020202020204" pitchFamily="34" charset="0"/>
                <a:cs typeface="Arial" panose="020B0604020202020204" pitchFamily="34" charset="0"/>
              </a:rPr>
              <a:t> de </a:t>
            </a:r>
            <a:r>
              <a:rPr lang="en-US" sz="1100" dirty="0" err="1">
                <a:latin typeface="Arial" panose="020B0604020202020204" pitchFamily="34" charset="0"/>
                <a:cs typeface="Arial" panose="020B0604020202020204" pitchFamily="34" charset="0"/>
              </a:rPr>
              <a:t>maîtrise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perçu</a:t>
            </a:r>
            <a:r>
              <a:rPr lang="en-US" sz="1100" dirty="0">
                <a:latin typeface="Arial" panose="020B0604020202020204" pitchFamily="34" charset="0"/>
                <a:cs typeface="Arial" panose="020B0604020202020204" pitchFamily="34" charset="0"/>
              </a:rPr>
              <a:t> sur </a:t>
            </a:r>
            <a:r>
              <a:rPr lang="en-US" sz="1100" dirty="0" err="1">
                <a:latin typeface="Arial" panose="020B0604020202020204" pitchFamily="34" charset="0"/>
                <a:cs typeface="Arial" panose="020B0604020202020204" pitchFamily="34" charset="0"/>
              </a:rPr>
              <a:t>sa</a:t>
            </a:r>
            <a:r>
              <a:rPr lang="en-US" sz="1100" dirty="0">
                <a:latin typeface="Arial" panose="020B0604020202020204" pitchFamily="34" charset="0"/>
                <a:cs typeface="Arial" panose="020B0604020202020204" pitchFamily="34" charset="0"/>
              </a:rPr>
              <a:t> vie et (3) les </a:t>
            </a:r>
            <a:r>
              <a:rPr lang="en-US" sz="1100" dirty="0" err="1">
                <a:latin typeface="Arial" panose="020B0604020202020204" pitchFamily="34" charset="0"/>
                <a:cs typeface="Arial" panose="020B0604020202020204" pitchFamily="34" charset="0"/>
              </a:rPr>
              <a:t>difficultés</a:t>
            </a:r>
            <a:r>
              <a:rPr lang="en-US" sz="1100" dirty="0">
                <a:latin typeface="Arial" panose="020B0604020202020204" pitchFamily="34" charset="0"/>
                <a:cs typeface="Arial" panose="020B0604020202020204" pitchFamily="34" charset="0"/>
              </a:rPr>
              <a:t> de </a:t>
            </a:r>
            <a:r>
              <a:rPr lang="en-US" sz="1100" dirty="0" err="1">
                <a:latin typeface="Arial" panose="020B0604020202020204" pitchFamily="34" charset="0"/>
                <a:cs typeface="Arial" panose="020B0604020202020204" pitchFamily="34" charset="0"/>
              </a:rPr>
              <a:t>régulation</a:t>
            </a:r>
            <a:r>
              <a:rPr lang="en-US" sz="1100" dirty="0">
                <a:latin typeface="Arial" panose="020B0604020202020204" pitchFamily="34" charset="0"/>
                <a:cs typeface="Arial" panose="020B0604020202020204" pitchFamily="34" charset="0"/>
              </a:rPr>
              <a:t> des </a:t>
            </a:r>
            <a:r>
              <a:rPr lang="en-US" sz="1100" dirty="0" err="1">
                <a:latin typeface="Arial" panose="020B0604020202020204" pitchFamily="34" charset="0"/>
                <a:cs typeface="Arial" panose="020B0604020202020204" pitchFamily="34" charset="0"/>
              </a:rPr>
              <a:t>émotions</a:t>
            </a:r>
            <a:r>
              <a:rPr lang="en-US" sz="1100" dirty="0">
                <a:latin typeface="Arial" panose="020B0604020202020204" pitchFamily="34" charset="0"/>
                <a:cs typeface="Arial" panose="020B0604020202020204" pitchFamily="34" charset="0"/>
              </a:rPr>
              <a:t>. </a:t>
            </a:r>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9</a:t>
            </a:fld>
            <a:endParaRPr lang="fr-CH"/>
          </a:p>
        </p:txBody>
      </p:sp>
    </p:spTree>
    <p:extLst>
      <p:ext uri="{BB962C8B-B14F-4D97-AF65-F5344CB8AC3E}">
        <p14:creationId xmlns:p14="http://schemas.microsoft.com/office/powerpoint/2010/main" val="204275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100" dirty="0"/>
              <a:t>Les adultes ne sont pas les seuls à endosser le rôle de proche et de proche aidant. En effet, des enfants et adolescents se retrouvent jeunes aidants au détriment parfois de leur propre développement.</a:t>
            </a:r>
          </a:p>
          <a:p>
            <a:endParaRPr lang="fr-CH" sz="1100" dirty="0"/>
          </a:p>
          <a:p>
            <a:r>
              <a:rPr lang="fr-CH" sz="1100" dirty="0"/>
              <a:t>En Suisse, les données commencent à émerger sur ce phénomène, mais il semble encore sous-estimé. Les premiers chiffres en Suisse estiment que 8% des enfants âgés de 10 à 15 ans sont des jeunes aidants. C’est-à-dire qu’ils assument de tâches qui ne sont pas adaptées à leur âge en raison du niveau de responsabilité assumée (ou des tâches peut-être en apparence adaptées, mais qui ne le sont plus du fait de la récurrence qui rend l’enfant indisponible pour son propre développement physique, émotionnel et social ) </a:t>
            </a:r>
          </a:p>
          <a:p>
            <a:endParaRPr lang="fr-CH" sz="1100" dirty="0"/>
          </a:p>
          <a:p>
            <a:r>
              <a:rPr lang="fr-CH" sz="1100" dirty="0"/>
              <a:t>Souvent, pas ou peu de conscience de l’enfant de son rôle de proche aidant (c’est «normal»)</a:t>
            </a:r>
          </a:p>
          <a:p>
            <a:endParaRPr lang="fr-CH" sz="1100" dirty="0"/>
          </a:p>
          <a:p>
            <a:r>
              <a:rPr lang="fr-CH" sz="1100" dirty="0"/>
              <a:t>Nécessité de leur porter une attention particulière (invitation faite! Cf. témoignage d’enfant de patients du CSH devenus adultes)</a:t>
            </a:r>
          </a:p>
          <a:p>
            <a:endParaRPr lang="fr-CH" sz="1100" dirty="0"/>
          </a:p>
          <a:p>
            <a:pPr eaLnBrk="1" hangingPunct="1">
              <a:lnSpc>
                <a:spcPct val="80000"/>
              </a:lnSpc>
            </a:pPr>
            <a:endParaRPr lang="en-US" sz="11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94FD289D-1B42-4600-A579-F0B30D833A94}" type="slidenum">
              <a:rPr lang="fr-CH" smtClean="0"/>
              <a:t>12</a:t>
            </a:fld>
            <a:endParaRPr lang="fr-CH"/>
          </a:p>
        </p:txBody>
      </p:sp>
    </p:spTree>
    <p:extLst>
      <p:ext uri="{BB962C8B-B14F-4D97-AF65-F5344CB8AC3E}">
        <p14:creationId xmlns:p14="http://schemas.microsoft.com/office/powerpoint/2010/main" val="412787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H"/>
          </a:p>
        </p:txBody>
      </p:sp>
      <p:sp>
        <p:nvSpPr>
          <p:cNvPr id="4" name="Espace réservé de la date 3"/>
          <p:cNvSpPr>
            <a:spLocks noGrp="1"/>
          </p:cNvSpPr>
          <p:nvPr>
            <p:ph type="dt" sz="half" idx="10"/>
          </p:nvPr>
        </p:nvSpPr>
        <p:spPr/>
        <p:txBody>
          <a:bodyPr/>
          <a:lstStyle/>
          <a:p>
            <a:fld id="{75C7A8F5-537C-48DE-95EF-C8916BF6B1F1}" type="datetimeFigureOut">
              <a:rPr lang="fr-CH" smtClean="0"/>
              <a:t>22.09.2023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103883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75C7A8F5-537C-48DE-95EF-C8916BF6B1F1}" type="datetimeFigureOut">
              <a:rPr lang="fr-CH" smtClean="0"/>
              <a:t>22.09.2023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293621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75C7A8F5-537C-48DE-95EF-C8916BF6B1F1}" type="datetimeFigureOut">
              <a:rPr lang="fr-CH" smtClean="0"/>
              <a:t>22.09.2023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365407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75C7A8F5-537C-48DE-95EF-C8916BF6B1F1}" type="datetimeFigureOut">
              <a:rPr lang="fr-CH" smtClean="0"/>
              <a:t>22.09.2023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278777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5C7A8F5-537C-48DE-95EF-C8916BF6B1F1}" type="datetimeFigureOut">
              <a:rPr lang="fr-CH" smtClean="0"/>
              <a:t>22.09.2023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330763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75C7A8F5-537C-48DE-95EF-C8916BF6B1F1}" type="datetimeFigureOut">
              <a:rPr lang="fr-CH" smtClean="0"/>
              <a:t>22.09.2023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29179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75C7A8F5-537C-48DE-95EF-C8916BF6B1F1}" type="datetimeFigureOut">
              <a:rPr lang="fr-CH" smtClean="0"/>
              <a:t>22.09.2023</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27511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75C7A8F5-537C-48DE-95EF-C8916BF6B1F1}" type="datetimeFigureOut">
              <a:rPr lang="fr-CH" smtClean="0"/>
              <a:t>22.09.2023</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142856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C7A8F5-537C-48DE-95EF-C8916BF6B1F1}" type="datetimeFigureOut">
              <a:rPr lang="fr-CH" smtClean="0"/>
              <a:t>22.09.2023</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22746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5C7A8F5-537C-48DE-95EF-C8916BF6B1F1}" type="datetimeFigureOut">
              <a:rPr lang="fr-CH" smtClean="0"/>
              <a:t>22.09.2023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72501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5C7A8F5-537C-48DE-95EF-C8916BF6B1F1}" type="datetimeFigureOut">
              <a:rPr lang="fr-CH" smtClean="0"/>
              <a:t>22.09.2023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D473A485-D762-49DF-A501-183F0A8DCEB7}" type="slidenum">
              <a:rPr lang="fr-CH" smtClean="0"/>
              <a:t>‹N°›</a:t>
            </a:fld>
            <a:endParaRPr lang="fr-CH"/>
          </a:p>
        </p:txBody>
      </p:sp>
    </p:spTree>
    <p:extLst>
      <p:ext uri="{BB962C8B-B14F-4D97-AF65-F5344CB8AC3E}">
        <p14:creationId xmlns:p14="http://schemas.microsoft.com/office/powerpoint/2010/main" val="276803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7A8F5-537C-48DE-95EF-C8916BF6B1F1}" type="datetimeFigureOut">
              <a:rPr lang="fr-CH" smtClean="0"/>
              <a:t>22.09.2023</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3A485-D762-49DF-A501-183F0A8DCEB7}" type="slidenum">
              <a:rPr lang="fr-CH" smtClean="0"/>
              <a:t>‹N°›</a:t>
            </a:fld>
            <a:endParaRPr lang="fr-CH"/>
          </a:p>
        </p:txBody>
      </p:sp>
    </p:spTree>
    <p:extLst>
      <p:ext uri="{BB962C8B-B14F-4D97-AF65-F5344CB8AC3E}">
        <p14:creationId xmlns:p14="http://schemas.microsoft.com/office/powerpoint/2010/main" val="114345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5.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www.pa-f.ch/fr/newsletter" TargetMode="Externa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4" y="2618031"/>
            <a:ext cx="6154700" cy="3252242"/>
          </a:xfrm>
          <a:prstGeom prst="rect">
            <a:avLst/>
          </a:prstGeom>
        </p:spPr>
      </p:pic>
      <p:cxnSp>
        <p:nvCxnSpPr>
          <p:cNvPr id="6" name="Connecteur droit 5"/>
          <p:cNvCxnSpPr/>
          <p:nvPr/>
        </p:nvCxnSpPr>
        <p:spPr>
          <a:xfrm>
            <a:off x="402566" y="612475"/>
            <a:ext cx="11386868" cy="2588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26727" y="909871"/>
            <a:ext cx="8065273" cy="31085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5400" b="1" i="1" u="none" strike="noStrike" kern="1200" cap="none" spc="0" normalizeH="0" baseline="0" noProof="0" dirty="0">
                <a:ln>
                  <a:noFill/>
                </a:ln>
                <a:solidFill>
                  <a:srgbClr val="002060"/>
                </a:solidFill>
                <a:effectLst/>
                <a:uLnTx/>
                <a:uFillTx/>
                <a:latin typeface="Calibri" panose="020F0502020204030204"/>
                <a:ea typeface="+mn-ea"/>
                <a:cs typeface="+mn-cs"/>
              </a:rPr>
              <a:t>Bien vieillir dans la Broye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4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0" i="0" u="none" strike="noStrike" kern="1200" cap="none" spc="0" normalizeH="0" baseline="0" noProof="0" dirty="0">
                <a:ln>
                  <a:noFill/>
                </a:ln>
                <a:solidFill>
                  <a:srgbClr val="002060"/>
                </a:solidFill>
                <a:effectLst/>
                <a:uLnTx/>
                <a:uFillTx/>
                <a:latin typeface="Calibri" panose="020F0502020204030204"/>
                <a:ea typeface="+mn-ea"/>
                <a:cs typeface="+mn-cs"/>
              </a:rPr>
              <a:t>23 septembre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5400" b="1"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p:cNvSpPr/>
          <p:nvPr/>
        </p:nvSpPr>
        <p:spPr>
          <a:xfrm>
            <a:off x="5454595" y="5536752"/>
            <a:ext cx="633483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srgbClr val="002060"/>
                </a:solidFill>
                <a:effectLst/>
                <a:uLnTx/>
                <a:uFillTx/>
                <a:latin typeface="Calibri" panose="020F0502020204030204"/>
                <a:ea typeface="+mn-ea"/>
                <a:cs typeface="+mn-cs"/>
              </a:rPr>
              <a:t>Valérie UGOLINI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dirty="0">
                <a:ln>
                  <a:noFill/>
                </a:ln>
                <a:solidFill>
                  <a:srgbClr val="002060"/>
                </a:solidFill>
                <a:effectLst/>
                <a:uLnTx/>
                <a:uFillTx/>
                <a:latin typeface="Calibri" panose="020F0502020204030204"/>
                <a:ea typeface="+mn-ea"/>
                <a:cs typeface="+mn-cs"/>
              </a:rPr>
              <a:t>Membre du comité de Proches Aidants Fribourg</a:t>
            </a:r>
          </a:p>
        </p:txBody>
      </p:sp>
    </p:spTree>
    <p:extLst>
      <p:ext uri="{BB962C8B-B14F-4D97-AF65-F5344CB8AC3E}">
        <p14:creationId xmlns:p14="http://schemas.microsoft.com/office/powerpoint/2010/main" val="246911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7700" y="365125"/>
            <a:ext cx="6896100" cy="1325563"/>
          </a:xfrm>
        </p:spPr>
        <p:txBody>
          <a:bodyPr>
            <a:normAutofit/>
          </a:bodyPr>
          <a:lstStyle/>
          <a:p>
            <a:pPr algn="r"/>
            <a:r>
              <a:rPr lang="fr-CH" sz="4800" b="1" dirty="0">
                <a:solidFill>
                  <a:srgbClr val="F79546"/>
                </a:solidFill>
                <a:latin typeface="Segoe UI" panose="020B0502040204020203" pitchFamily="34" charset="0"/>
              </a:rPr>
              <a:t>Besoins des proches</a:t>
            </a:r>
            <a:endParaRPr lang="en-US" sz="4800" b="1" dirty="0">
              <a:solidFill>
                <a:srgbClr val="F79546"/>
              </a:solidFill>
              <a:latin typeface="Segoe UI" panose="020B0502040204020203" pitchFamily="34" charset="0"/>
            </a:endParaRPr>
          </a:p>
        </p:txBody>
      </p:sp>
      <p:sp>
        <p:nvSpPr>
          <p:cNvPr id="3" name="Espace réservé du contenu 2"/>
          <p:cNvSpPr>
            <a:spLocks noGrp="1"/>
          </p:cNvSpPr>
          <p:nvPr>
            <p:ph idx="1"/>
          </p:nvPr>
        </p:nvSpPr>
        <p:spPr/>
        <p:txBody>
          <a:bodyPr>
            <a:normAutofit lnSpcReduction="10000"/>
          </a:bodyPr>
          <a:lstStyle/>
          <a:p>
            <a:pPr marL="0" indent="0">
              <a:lnSpc>
                <a:spcPct val="100000"/>
              </a:lnSpc>
              <a:buNone/>
            </a:pPr>
            <a:r>
              <a:rPr lang="fr-FR" sz="3200" b="1" dirty="0">
                <a:solidFill>
                  <a:schemeClr val="accent2">
                    <a:lumMod val="75000"/>
                  </a:schemeClr>
                </a:solidFill>
              </a:rPr>
              <a:t>Les proches aidants souhaitent avant tout </a:t>
            </a:r>
          </a:p>
          <a:p>
            <a:pPr lvl="1">
              <a:lnSpc>
                <a:spcPct val="100000"/>
              </a:lnSpc>
            </a:pPr>
            <a:r>
              <a:rPr lang="fr-FR" sz="2800" dirty="0">
                <a:solidFill>
                  <a:srgbClr val="002060"/>
                </a:solidFill>
              </a:rPr>
              <a:t>recevoir de l’aide en cas </a:t>
            </a:r>
            <a:r>
              <a:rPr lang="fr-FR" sz="2800" b="1" dirty="0">
                <a:solidFill>
                  <a:schemeClr val="accent2"/>
                </a:solidFill>
              </a:rPr>
              <a:t>d’urgence</a:t>
            </a:r>
          </a:p>
          <a:p>
            <a:pPr lvl="1">
              <a:lnSpc>
                <a:spcPct val="100000"/>
              </a:lnSpc>
            </a:pPr>
            <a:r>
              <a:rPr lang="fr-FR" sz="2800" dirty="0">
                <a:solidFill>
                  <a:srgbClr val="002060"/>
                </a:solidFill>
              </a:rPr>
              <a:t> pouvoir s’entretenir avec des </a:t>
            </a:r>
            <a:r>
              <a:rPr lang="fr-FR" sz="2800" b="1" dirty="0">
                <a:solidFill>
                  <a:schemeClr val="accent2"/>
                </a:solidFill>
              </a:rPr>
              <a:t>professionnels</a:t>
            </a:r>
          </a:p>
          <a:p>
            <a:pPr lvl="1">
              <a:lnSpc>
                <a:spcPct val="100000"/>
              </a:lnSpc>
            </a:pPr>
            <a:r>
              <a:rPr lang="fr-FR" sz="2800" dirty="0">
                <a:solidFill>
                  <a:srgbClr val="002060"/>
                </a:solidFill>
              </a:rPr>
              <a:t>avoir accès à un service de </a:t>
            </a:r>
            <a:r>
              <a:rPr lang="fr-FR" sz="2800" b="1" dirty="0">
                <a:solidFill>
                  <a:schemeClr val="accent2"/>
                </a:solidFill>
              </a:rPr>
              <a:t>transport</a:t>
            </a:r>
            <a:r>
              <a:rPr lang="fr-FR" sz="2800" dirty="0">
                <a:solidFill>
                  <a:schemeClr val="accent2"/>
                </a:solidFill>
              </a:rPr>
              <a:t>.</a:t>
            </a:r>
          </a:p>
          <a:p>
            <a:pPr lvl="1">
              <a:lnSpc>
                <a:spcPct val="100000"/>
              </a:lnSpc>
            </a:pPr>
            <a:r>
              <a:rPr lang="fr-FR" sz="2800" dirty="0">
                <a:solidFill>
                  <a:srgbClr val="002060"/>
                </a:solidFill>
              </a:rPr>
              <a:t> être conseillés en matière </a:t>
            </a:r>
            <a:r>
              <a:rPr lang="fr-FR" sz="2800" b="1" dirty="0">
                <a:solidFill>
                  <a:schemeClr val="accent2"/>
                </a:solidFill>
              </a:rPr>
              <a:t>d’assurance</a:t>
            </a:r>
            <a:r>
              <a:rPr lang="fr-FR" sz="2800" dirty="0">
                <a:solidFill>
                  <a:schemeClr val="accent2"/>
                </a:solidFill>
              </a:rPr>
              <a:t> </a:t>
            </a:r>
          </a:p>
          <a:p>
            <a:pPr lvl="1">
              <a:lnSpc>
                <a:spcPct val="100000"/>
              </a:lnSpc>
            </a:pPr>
            <a:r>
              <a:rPr lang="fr-FR" sz="2800" dirty="0">
                <a:solidFill>
                  <a:srgbClr val="002060"/>
                </a:solidFill>
              </a:rPr>
              <a:t>recevoir une aide qui leur permette de se </a:t>
            </a:r>
            <a:r>
              <a:rPr lang="fr-FR" sz="2800" b="1" dirty="0">
                <a:solidFill>
                  <a:schemeClr val="accent2"/>
                </a:solidFill>
              </a:rPr>
              <a:t>reposer</a:t>
            </a:r>
            <a:r>
              <a:rPr lang="fr-FR" sz="2800" dirty="0">
                <a:solidFill>
                  <a:schemeClr val="accent2"/>
                </a:solidFill>
              </a:rPr>
              <a:t>. </a:t>
            </a:r>
          </a:p>
          <a:p>
            <a:pPr>
              <a:lnSpc>
                <a:spcPct val="100000"/>
              </a:lnSpc>
            </a:pPr>
            <a:endParaRPr lang="fr-FR" dirty="0">
              <a:solidFill>
                <a:srgbClr val="002060"/>
              </a:solidFill>
            </a:endParaRPr>
          </a:p>
          <a:p>
            <a:r>
              <a:rPr lang="fr-FR" sz="3200" dirty="0">
                <a:solidFill>
                  <a:srgbClr val="002060"/>
                </a:solidFill>
              </a:rPr>
              <a:t>Dans près de la moitié des cas, les proches ne trouvent cependant pas d’offre adéquate </a:t>
            </a:r>
            <a:r>
              <a:rPr lang="en-US" sz="3200" dirty="0">
                <a:solidFill>
                  <a:srgbClr val="002060"/>
                </a:solidFill>
              </a:rPr>
              <a:t>pour les </a:t>
            </a:r>
            <a:r>
              <a:rPr lang="en-US" sz="3200" dirty="0" err="1">
                <a:solidFill>
                  <a:srgbClr val="002060"/>
                </a:solidFill>
              </a:rPr>
              <a:t>décharger</a:t>
            </a:r>
            <a:r>
              <a:rPr lang="en-US" sz="3200" dirty="0">
                <a:solidFill>
                  <a:srgbClr val="002060"/>
                </a:solidFill>
              </a:rPr>
              <a:t>.</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Tree>
    <p:extLst>
      <p:ext uri="{BB962C8B-B14F-4D97-AF65-F5344CB8AC3E}">
        <p14:creationId xmlns:p14="http://schemas.microsoft.com/office/powerpoint/2010/main" val="96971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8468"/>
            <a:ext cx="95249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86" y="221958"/>
            <a:ext cx="2520696" cy="1331976"/>
          </a:xfrm>
          <a:prstGeom prst="rect">
            <a:avLst/>
          </a:prstGeom>
        </p:spPr>
      </p:pic>
    </p:spTree>
    <p:extLst>
      <p:ext uri="{BB962C8B-B14F-4D97-AF65-F5344CB8AC3E}">
        <p14:creationId xmlns:p14="http://schemas.microsoft.com/office/powerpoint/2010/main" val="377575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
        <p:nvSpPr>
          <p:cNvPr id="7" name="Titre 1"/>
          <p:cNvSpPr txBox="1">
            <a:spLocks/>
          </p:cNvSpPr>
          <p:nvPr/>
        </p:nvSpPr>
        <p:spPr>
          <a:xfrm>
            <a:off x="496958" y="1045002"/>
            <a:ext cx="10781268" cy="10177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latin typeface="Arial Black" panose="020B0A04020102020204" pitchFamily="34" charset="0"/>
            </a:endParaRPr>
          </a:p>
        </p:txBody>
      </p:sp>
      <p:sp>
        <p:nvSpPr>
          <p:cNvPr id="11" name="Titre 1"/>
          <p:cNvSpPr txBox="1">
            <a:spLocks/>
          </p:cNvSpPr>
          <p:nvPr/>
        </p:nvSpPr>
        <p:spPr>
          <a:xfrm>
            <a:off x="1485933" y="205541"/>
            <a:ext cx="10364451" cy="1017778"/>
          </a:xfrm>
          <a:prstGeom prst="rect">
            <a:avLst/>
          </a:prstGeom>
        </p:spPr>
        <p:txBody>
          <a:bodyPr vert="horz" lIns="91440" tIns="45720" rIns="91440" bIns="45720" rtlCol="0" anchor="b">
            <a:noAutofit/>
          </a:bodyPr>
          <a:lstStyle>
            <a:lvl1pPr algn="ctr">
              <a:lnSpc>
                <a:spcPct val="90000"/>
              </a:lnSpc>
              <a:spcBef>
                <a:spcPct val="0"/>
              </a:spcBef>
              <a:buNone/>
              <a:defRPr sz="4800">
                <a:solidFill>
                  <a:srgbClr val="F79546"/>
                </a:solidFill>
                <a:latin typeface="Segoe UI" panose="020B0502040204020203" pitchFamily="34" charset="0"/>
                <a:ea typeface="+mj-ea"/>
                <a:cs typeface="+mj-cs"/>
              </a:defRPr>
            </a:lvl1pPr>
          </a:lstStyle>
          <a:p>
            <a:pPr algn="r"/>
            <a:r>
              <a:rPr lang="fr-CH" b="1" dirty="0"/>
              <a:t>Focus jeunes aidants</a:t>
            </a:r>
          </a:p>
        </p:txBody>
      </p:sp>
      <p:sp>
        <p:nvSpPr>
          <p:cNvPr id="12" name="Espace réservé du contenu 2"/>
          <p:cNvSpPr txBox="1">
            <a:spLocks/>
          </p:cNvSpPr>
          <p:nvPr/>
        </p:nvSpPr>
        <p:spPr>
          <a:xfrm>
            <a:off x="175361" y="1630134"/>
            <a:ext cx="11842468" cy="495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fr-CH" sz="3200" dirty="0">
                <a:solidFill>
                  <a:srgbClr val="002060"/>
                </a:solidFill>
              </a:rPr>
              <a:t>Les adultes ne sont pas les seuls à endosser le rôle de proche et de proche aidant; des enfants et adolescents se retrouvent jeunes aidants</a:t>
            </a:r>
          </a:p>
          <a:p>
            <a:pPr>
              <a:spcAft>
                <a:spcPts val="1200"/>
              </a:spcAft>
            </a:pPr>
            <a:r>
              <a:rPr lang="fr-CH" sz="3200" dirty="0">
                <a:solidFill>
                  <a:srgbClr val="002060"/>
                </a:solidFill>
              </a:rPr>
              <a:t>Les jeunes aidants assument des tâches qui ne sont pas adaptées à leur âge ou qui, en raison de leur récurrence entrave leur développement physique, émotionnel et social)</a:t>
            </a:r>
          </a:p>
          <a:p>
            <a:pPr>
              <a:spcAft>
                <a:spcPts val="1200"/>
              </a:spcAft>
            </a:pPr>
            <a:r>
              <a:rPr lang="fr-CH" sz="3200" dirty="0">
                <a:solidFill>
                  <a:srgbClr val="002060"/>
                </a:solidFill>
              </a:rPr>
              <a:t>Souvent, pas ou peu de conscience de l’enfant de son rôle de proche aidant</a:t>
            </a:r>
          </a:p>
          <a:p>
            <a:pPr marL="1795463" indent="0">
              <a:spcAft>
                <a:spcPts val="1200"/>
              </a:spcAft>
              <a:buNone/>
            </a:pPr>
            <a:r>
              <a:rPr lang="fr-CH" sz="3200" b="1" dirty="0">
                <a:solidFill>
                  <a:schemeClr val="accent2">
                    <a:lumMod val="75000"/>
                  </a:schemeClr>
                </a:solidFill>
              </a:rPr>
              <a:t>Nécessité de leur porter une attention particulière</a:t>
            </a:r>
          </a:p>
        </p:txBody>
      </p:sp>
      <p:sp>
        <p:nvSpPr>
          <p:cNvPr id="8" name="Flèche droite 7"/>
          <p:cNvSpPr/>
          <p:nvPr/>
        </p:nvSpPr>
        <p:spPr>
          <a:xfrm>
            <a:off x="1143000" y="5873817"/>
            <a:ext cx="789094" cy="707111"/>
          </a:xfrm>
          <a:prstGeom prst="righ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7237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02566" y="2350131"/>
            <a:ext cx="11097358" cy="3792267"/>
          </a:xfrm>
        </p:spPr>
        <p:txBody>
          <a:bodyPr>
            <a:noAutofit/>
          </a:bodyPr>
          <a:lstStyle/>
          <a:p>
            <a:endParaRPr lang="fr-CH" sz="5400" b="1" dirty="0">
              <a:solidFill>
                <a:schemeClr val="accent2">
                  <a:lumMod val="60000"/>
                  <a:lumOff val="40000"/>
                </a:schemeClr>
              </a:solidFill>
            </a:endParaRPr>
          </a:p>
          <a:p>
            <a:r>
              <a:rPr lang="fr-CH" sz="5400" b="1" dirty="0">
                <a:solidFill>
                  <a:schemeClr val="accent2">
                    <a:lumMod val="75000"/>
                  </a:schemeClr>
                </a:solidFill>
              </a:rPr>
              <a:t>Présentation du PA-F : mission, </a:t>
            </a:r>
          </a:p>
          <a:p>
            <a:r>
              <a:rPr lang="fr-CH" sz="5400" b="1" dirty="0">
                <a:solidFill>
                  <a:schemeClr val="accent2">
                    <a:lumMod val="75000"/>
                  </a:schemeClr>
                </a:solidFill>
              </a:rPr>
              <a:t>rôle et offres de soutien</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48" y="625415"/>
            <a:ext cx="3507757" cy="1853555"/>
          </a:xfrm>
          <a:prstGeom prst="rect">
            <a:avLst/>
          </a:prstGeom>
        </p:spPr>
      </p:pic>
      <p:cxnSp>
        <p:nvCxnSpPr>
          <p:cNvPr id="6" name="Connecteur droit 5"/>
          <p:cNvCxnSpPr/>
          <p:nvPr/>
        </p:nvCxnSpPr>
        <p:spPr>
          <a:xfrm>
            <a:off x="402566" y="612475"/>
            <a:ext cx="11386868" cy="2588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72983" y="909871"/>
            <a:ext cx="9119017" cy="923330"/>
          </a:xfrm>
          <a:prstGeom prst="rect">
            <a:avLst/>
          </a:prstGeom>
        </p:spPr>
        <p:txBody>
          <a:bodyPr wrap="square">
            <a:spAutoFit/>
          </a:bodyPr>
          <a:lstStyle/>
          <a:p>
            <a:pPr algn="ctr"/>
            <a:r>
              <a:rPr lang="fr-CH" sz="5400" b="1" i="1" dirty="0">
                <a:solidFill>
                  <a:srgbClr val="002060"/>
                </a:solidFill>
              </a:rPr>
              <a:t>Bien vieillir dans la Broye</a:t>
            </a:r>
          </a:p>
        </p:txBody>
      </p:sp>
    </p:spTree>
    <p:extLst>
      <p:ext uri="{BB962C8B-B14F-4D97-AF65-F5344CB8AC3E}">
        <p14:creationId xmlns:p14="http://schemas.microsoft.com/office/powerpoint/2010/main" val="359310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4553527" y="234369"/>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Historique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6" name="Sous-titre 2"/>
          <p:cNvSpPr>
            <a:spLocks noGrp="1"/>
          </p:cNvSpPr>
          <p:nvPr>
            <p:ph type="subTitle" idx="1"/>
          </p:nvPr>
        </p:nvSpPr>
        <p:spPr>
          <a:xfrm>
            <a:off x="785771" y="2403622"/>
            <a:ext cx="5013121" cy="3481514"/>
          </a:xfrm>
        </p:spPr>
        <p:txBody>
          <a:bodyPr>
            <a:noAutofit/>
          </a:bodyPr>
          <a:lstStyle/>
          <a:p>
            <a:pPr algn="l"/>
            <a:r>
              <a:rPr lang="fr-CH" sz="3000" dirty="0">
                <a:solidFill>
                  <a:schemeClr val="accent1">
                    <a:lumMod val="50000"/>
                  </a:schemeClr>
                </a:solidFill>
              </a:rPr>
              <a:t>Une recherche menée dans le cadre du programme national de recherche « Fin de vie » (PNR 67) met en lumière les situations critiques vécues par les proches aidants dans le canton de Fribourg. </a:t>
            </a:r>
            <a:br>
              <a:rPr lang="fr-CH" sz="3000" dirty="0">
                <a:solidFill>
                  <a:schemeClr val="accent1">
                    <a:lumMod val="50000"/>
                  </a:schemeClr>
                </a:solidFill>
              </a:rPr>
            </a:br>
            <a:endParaRPr lang="fr-CH" sz="3000" dirty="0">
              <a:solidFill>
                <a:schemeClr val="accent1">
                  <a:lumMod val="50000"/>
                </a:schemeClr>
              </a:solidFill>
            </a:endParaRPr>
          </a:p>
        </p:txBody>
      </p:sp>
      <p:sp>
        <p:nvSpPr>
          <p:cNvPr id="2" name="Rectangle 1"/>
          <p:cNvSpPr/>
          <p:nvPr/>
        </p:nvSpPr>
        <p:spPr>
          <a:xfrm>
            <a:off x="51320" y="1545055"/>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
        <p:nvSpPr>
          <p:cNvPr id="7" name="Sous-titre 2"/>
          <p:cNvSpPr txBox="1">
            <a:spLocks/>
          </p:cNvSpPr>
          <p:nvPr/>
        </p:nvSpPr>
        <p:spPr>
          <a:xfrm>
            <a:off x="6532939" y="2432261"/>
            <a:ext cx="5013121" cy="23097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sz="3000" dirty="0">
                <a:solidFill>
                  <a:schemeClr val="accent1">
                    <a:lumMod val="50000"/>
                  </a:schemeClr>
                </a:solidFill>
              </a:rPr>
              <a:t>Une plate-forme </a:t>
            </a:r>
            <a:r>
              <a:rPr lang="fr-CH" sz="3000" dirty="0" err="1">
                <a:solidFill>
                  <a:schemeClr val="accent1">
                    <a:lumMod val="50000"/>
                  </a:schemeClr>
                </a:solidFill>
              </a:rPr>
              <a:t>inter-institutionnelle</a:t>
            </a:r>
            <a:r>
              <a:rPr lang="fr-CH" sz="3000" dirty="0">
                <a:solidFill>
                  <a:schemeClr val="accent1">
                    <a:lumMod val="50000"/>
                  </a:schemeClr>
                </a:solidFill>
              </a:rPr>
              <a:t> de réflexion sur les synergies et la coordination nécessaire entre organisations de soutien aux proches aidants</a:t>
            </a:r>
            <a:br>
              <a:rPr lang="fr-CH" sz="3000" dirty="0">
                <a:solidFill>
                  <a:schemeClr val="accent1">
                    <a:lumMod val="50000"/>
                  </a:schemeClr>
                </a:solidFill>
              </a:rPr>
            </a:br>
            <a:endParaRPr lang="fr-CH" sz="3000" dirty="0">
              <a:solidFill>
                <a:schemeClr val="accent1">
                  <a:lumMod val="50000"/>
                </a:schemeClr>
              </a:solidFill>
            </a:endParaRPr>
          </a:p>
          <a:p>
            <a:pPr algn="l"/>
            <a:endParaRPr lang="fr-CH" sz="3000" dirty="0">
              <a:solidFill>
                <a:schemeClr val="accent1">
                  <a:lumMod val="50000"/>
                </a:schemeClr>
              </a:solidFill>
            </a:endParaRPr>
          </a:p>
          <a:p>
            <a:pPr algn="l"/>
            <a:endParaRPr lang="fr-CH" sz="3000" dirty="0">
              <a:solidFill>
                <a:schemeClr val="accent1">
                  <a:lumMod val="50000"/>
                </a:schemeClr>
              </a:solidFill>
            </a:endParaRPr>
          </a:p>
        </p:txBody>
      </p:sp>
      <p:sp>
        <p:nvSpPr>
          <p:cNvPr id="8" name="Sous-titre 2"/>
          <p:cNvSpPr txBox="1">
            <a:spLocks/>
          </p:cNvSpPr>
          <p:nvPr/>
        </p:nvSpPr>
        <p:spPr>
          <a:xfrm>
            <a:off x="128505" y="1630135"/>
            <a:ext cx="11848636" cy="5612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sz="3000" dirty="0">
                <a:solidFill>
                  <a:schemeClr val="accent1">
                    <a:lumMod val="50000"/>
                  </a:schemeClr>
                </a:solidFill>
              </a:rPr>
              <a:t>Deux mouvements simultanés dans le canton de Fribourg :</a:t>
            </a:r>
          </a:p>
        </p:txBody>
      </p:sp>
      <p:sp>
        <p:nvSpPr>
          <p:cNvPr id="9" name="Flèche droite 8"/>
          <p:cNvSpPr/>
          <p:nvPr/>
        </p:nvSpPr>
        <p:spPr>
          <a:xfrm>
            <a:off x="1081981" y="5868133"/>
            <a:ext cx="956682" cy="705568"/>
          </a:xfrm>
          <a:prstGeom prst="righ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10" name="ZoneTexte 9"/>
          <p:cNvSpPr txBox="1"/>
          <p:nvPr/>
        </p:nvSpPr>
        <p:spPr>
          <a:xfrm>
            <a:off x="2155379" y="5352256"/>
            <a:ext cx="9821762" cy="1785104"/>
          </a:xfrm>
          <a:prstGeom prst="rect">
            <a:avLst/>
          </a:prstGeom>
          <a:noFill/>
        </p:spPr>
        <p:txBody>
          <a:bodyPr wrap="square" rtlCol="0">
            <a:spAutoFit/>
          </a:bodyPr>
          <a:lstStyle/>
          <a:p>
            <a:r>
              <a:rPr lang="fr-CH" sz="3200" b="1" dirty="0">
                <a:solidFill>
                  <a:schemeClr val="accent2">
                    <a:lumMod val="75000"/>
                  </a:schemeClr>
                </a:solidFill>
              </a:rPr>
              <a:t>création de l’Association PA-F </a:t>
            </a:r>
            <a:r>
              <a:rPr lang="fr-CH" sz="3000" dirty="0">
                <a:solidFill>
                  <a:schemeClr val="accent1">
                    <a:lumMod val="50000"/>
                  </a:schemeClr>
                </a:solidFill>
              </a:rPr>
              <a:t>(Proches aidants - Fribourg /</a:t>
            </a:r>
          </a:p>
          <a:p>
            <a:r>
              <a:rPr lang="fr-CH" sz="3000" dirty="0" err="1">
                <a:solidFill>
                  <a:schemeClr val="accent1">
                    <a:lumMod val="50000"/>
                  </a:schemeClr>
                </a:solidFill>
              </a:rPr>
              <a:t>Pflegende</a:t>
            </a:r>
            <a:r>
              <a:rPr lang="fr-CH" sz="3000" dirty="0">
                <a:solidFill>
                  <a:schemeClr val="accent1">
                    <a:lumMod val="50000"/>
                  </a:schemeClr>
                </a:solidFill>
              </a:rPr>
              <a:t> </a:t>
            </a:r>
            <a:r>
              <a:rPr lang="fr-CH" sz="3000" dirty="0" err="1">
                <a:solidFill>
                  <a:schemeClr val="accent1">
                    <a:lumMod val="50000"/>
                  </a:schemeClr>
                </a:solidFill>
              </a:rPr>
              <a:t>Angehörige</a:t>
            </a:r>
            <a:r>
              <a:rPr lang="fr-CH" sz="3000" dirty="0">
                <a:solidFill>
                  <a:schemeClr val="accent1">
                    <a:lumMod val="50000"/>
                  </a:schemeClr>
                </a:solidFill>
              </a:rPr>
              <a:t> - Freiburg), le 6 janvier 2015 rejoint par le comité en place une année plus tard</a:t>
            </a:r>
          </a:p>
          <a:p>
            <a:endParaRPr lang="fr-CH" dirty="0"/>
          </a:p>
        </p:txBody>
      </p:sp>
    </p:spTree>
    <p:extLst>
      <p:ext uri="{BB962C8B-B14F-4D97-AF65-F5344CB8AC3E}">
        <p14:creationId xmlns:p14="http://schemas.microsoft.com/office/powerpoint/2010/main" val="387649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4553527" y="234369"/>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Historique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6" name="Sous-titre 2"/>
          <p:cNvSpPr>
            <a:spLocks noGrp="1"/>
          </p:cNvSpPr>
          <p:nvPr>
            <p:ph type="subTitle" idx="1"/>
          </p:nvPr>
        </p:nvSpPr>
        <p:spPr>
          <a:xfrm>
            <a:off x="128505" y="1630134"/>
            <a:ext cx="11848636" cy="4453381"/>
          </a:xfrm>
        </p:spPr>
        <p:txBody>
          <a:bodyPr>
            <a:noAutofit/>
          </a:bodyPr>
          <a:lstStyle/>
          <a:p>
            <a:pPr algn="l"/>
            <a:r>
              <a:rPr lang="fr-CH" sz="3200" b="1" dirty="0">
                <a:solidFill>
                  <a:schemeClr val="accent1">
                    <a:lumMod val="50000"/>
                  </a:schemeClr>
                </a:solidFill>
              </a:rPr>
              <a:t>Faits observés</a:t>
            </a:r>
          </a:p>
          <a:p>
            <a:pPr marL="996950" indent="-457200" algn="l">
              <a:buFont typeface="Arial" panose="020B0604020202020204" pitchFamily="34" charset="0"/>
              <a:buChar char="•"/>
            </a:pPr>
            <a:r>
              <a:rPr lang="fr-CH" sz="3000" dirty="0">
                <a:solidFill>
                  <a:schemeClr val="accent1">
                    <a:lumMod val="50000"/>
                  </a:schemeClr>
                </a:solidFill>
              </a:rPr>
              <a:t>Rôles essentiels joués par les proches aidants </a:t>
            </a:r>
            <a:r>
              <a:rPr lang="fr-CH" sz="3000" dirty="0">
                <a:solidFill>
                  <a:schemeClr val="accent1">
                    <a:lumMod val="50000"/>
                  </a:schemeClr>
                </a:solidFill>
                <a:latin typeface="Arial Narrow" panose="020B0606020202030204" pitchFamily="34" charset="0"/>
              </a:rPr>
              <a:t>↔ </a:t>
            </a:r>
            <a:r>
              <a:rPr lang="fr-CH" sz="3000" dirty="0">
                <a:solidFill>
                  <a:schemeClr val="accent1">
                    <a:lumMod val="50000"/>
                  </a:schemeClr>
                </a:solidFill>
              </a:rPr>
              <a:t>activités encore peu visibles et peu reconnues</a:t>
            </a:r>
          </a:p>
          <a:p>
            <a:pPr marL="996950" indent="-457200" algn="l">
              <a:buFont typeface="Arial" panose="020B0604020202020204" pitchFamily="34" charset="0"/>
              <a:buChar char="•"/>
            </a:pPr>
            <a:r>
              <a:rPr lang="fr-CH" sz="3000" dirty="0">
                <a:solidFill>
                  <a:schemeClr val="accent1">
                    <a:lumMod val="50000"/>
                  </a:schemeClr>
                </a:solidFill>
              </a:rPr>
              <a:t>Isolement des proches aidants</a:t>
            </a:r>
          </a:p>
          <a:p>
            <a:pPr marL="996950" indent="-457200" algn="l">
              <a:buFont typeface="Arial" panose="020B0604020202020204" pitchFamily="34" charset="0"/>
              <a:buChar char="•"/>
            </a:pPr>
            <a:r>
              <a:rPr lang="fr-CH" sz="3000" dirty="0">
                <a:solidFill>
                  <a:schemeClr val="accent1">
                    <a:lumMod val="50000"/>
                  </a:schemeClr>
                </a:solidFill>
              </a:rPr>
              <a:t>Obstacles à l’accès des proches aidants aux structures de soutien</a:t>
            </a:r>
          </a:p>
          <a:p>
            <a:pPr marL="457200" indent="-457200" algn="l">
              <a:buFont typeface="Arial" panose="020B0604020202020204" pitchFamily="34" charset="0"/>
              <a:buChar char="•"/>
            </a:pPr>
            <a:endParaRPr lang="fr-CH" sz="3000" dirty="0">
              <a:solidFill>
                <a:schemeClr val="accent1">
                  <a:lumMod val="50000"/>
                </a:schemeClr>
              </a:solidFill>
            </a:endParaRPr>
          </a:p>
          <a:p>
            <a:pPr marL="2068513" algn="l">
              <a:tabLst>
                <a:tab pos="1978025" algn="l"/>
              </a:tabLst>
            </a:pPr>
            <a:r>
              <a:rPr lang="fr-CH" sz="3200" b="1" dirty="0">
                <a:solidFill>
                  <a:schemeClr val="accent2">
                    <a:lumMod val="75000"/>
                  </a:schemeClr>
                </a:solidFill>
              </a:rPr>
              <a:t>Une association pour renforcer la visibilité des proches aidants et les soutenir dans leur engagement</a:t>
            </a:r>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
        <p:nvSpPr>
          <p:cNvPr id="3" name="Flèche droite 2"/>
          <p:cNvSpPr/>
          <p:nvPr/>
        </p:nvSpPr>
        <p:spPr>
          <a:xfrm>
            <a:off x="809470" y="4601980"/>
            <a:ext cx="1259174" cy="1094282"/>
          </a:xfrm>
          <a:prstGeom prst="righ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1704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4553527" y="234369"/>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Buts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6" name="Sous-titre 2"/>
          <p:cNvSpPr>
            <a:spLocks noGrp="1"/>
          </p:cNvSpPr>
          <p:nvPr>
            <p:ph type="subTitle" idx="1"/>
          </p:nvPr>
        </p:nvSpPr>
        <p:spPr>
          <a:xfrm>
            <a:off x="343364" y="1866517"/>
            <a:ext cx="11848636" cy="4453381"/>
          </a:xfrm>
        </p:spPr>
        <p:txBody>
          <a:bodyPr>
            <a:noAutofit/>
          </a:bodyPr>
          <a:lstStyle/>
          <a:p>
            <a:pPr marL="457200" indent="-457200" algn="l">
              <a:spcAft>
                <a:spcPts val="1800"/>
              </a:spcAft>
              <a:buFont typeface="Arial" panose="020B0604020202020204" pitchFamily="34" charset="0"/>
              <a:buChar char="•"/>
            </a:pPr>
            <a:r>
              <a:rPr lang="fr-CH" sz="3000" dirty="0">
                <a:solidFill>
                  <a:schemeClr val="accent1">
                    <a:lumMod val="50000"/>
                  </a:schemeClr>
                </a:solidFill>
              </a:rPr>
              <a:t>Faciliter l’</a:t>
            </a:r>
            <a:r>
              <a:rPr lang="fr-CH" sz="3000" b="1" dirty="0">
                <a:solidFill>
                  <a:schemeClr val="accent1">
                    <a:lumMod val="50000"/>
                  </a:schemeClr>
                </a:solidFill>
              </a:rPr>
              <a:t>accès à l’information et au réseau de soutien </a:t>
            </a:r>
            <a:r>
              <a:rPr lang="fr-CH" sz="3000" dirty="0">
                <a:solidFill>
                  <a:schemeClr val="accent1">
                    <a:lumMod val="50000"/>
                  </a:schemeClr>
                </a:solidFill>
              </a:rPr>
              <a:t>pour les proches aidant-e-s</a:t>
            </a:r>
          </a:p>
          <a:p>
            <a:pPr marL="457200" indent="-457200" algn="l">
              <a:spcAft>
                <a:spcPts val="1800"/>
              </a:spcAft>
              <a:buFont typeface="Arial" panose="020B0604020202020204" pitchFamily="34" charset="0"/>
              <a:buChar char="•"/>
            </a:pPr>
            <a:r>
              <a:rPr lang="fr-CH" sz="3000" dirty="0">
                <a:solidFill>
                  <a:schemeClr val="accent1">
                    <a:lumMod val="50000"/>
                  </a:schemeClr>
                </a:solidFill>
              </a:rPr>
              <a:t>Faire connaître et défendre la </a:t>
            </a:r>
            <a:r>
              <a:rPr lang="fr-CH" sz="3000" b="1" dirty="0">
                <a:solidFill>
                  <a:schemeClr val="accent1">
                    <a:lumMod val="50000"/>
                  </a:schemeClr>
                </a:solidFill>
              </a:rPr>
              <a:t>fonction sociale et le rôle des proches aidant-e-s</a:t>
            </a:r>
          </a:p>
          <a:p>
            <a:pPr marL="457200" indent="-457200" algn="l">
              <a:spcAft>
                <a:spcPts val="1800"/>
              </a:spcAft>
              <a:buFont typeface="Arial" panose="020B0604020202020204" pitchFamily="34" charset="0"/>
              <a:buChar char="•"/>
            </a:pPr>
            <a:r>
              <a:rPr lang="fr-CH" sz="3000" b="1" dirty="0">
                <a:solidFill>
                  <a:schemeClr val="accent1">
                    <a:lumMod val="50000"/>
                  </a:schemeClr>
                </a:solidFill>
              </a:rPr>
              <a:t>Encourager les relations </a:t>
            </a:r>
            <a:r>
              <a:rPr lang="fr-CH" sz="3000" dirty="0">
                <a:solidFill>
                  <a:schemeClr val="accent1">
                    <a:lumMod val="50000"/>
                  </a:schemeClr>
                </a:solidFill>
              </a:rPr>
              <a:t>entre les organisations qui soutiennent les proches aidant-e-s</a:t>
            </a:r>
          </a:p>
          <a:p>
            <a:pPr marL="457200" indent="-457200" algn="l">
              <a:spcAft>
                <a:spcPts val="1800"/>
              </a:spcAft>
              <a:buFont typeface="Arial" panose="020B0604020202020204" pitchFamily="34" charset="0"/>
              <a:buChar char="•"/>
            </a:pPr>
            <a:r>
              <a:rPr lang="fr-CH" sz="3000" dirty="0">
                <a:solidFill>
                  <a:schemeClr val="accent1">
                    <a:lumMod val="50000"/>
                  </a:schemeClr>
                </a:solidFill>
              </a:rPr>
              <a:t>Réaliser des </a:t>
            </a:r>
            <a:r>
              <a:rPr lang="fr-CH" sz="3000" b="1" dirty="0">
                <a:solidFill>
                  <a:schemeClr val="accent1">
                    <a:lumMod val="50000"/>
                  </a:schemeClr>
                </a:solidFill>
              </a:rPr>
              <a:t>actions spécifiques </a:t>
            </a:r>
            <a:r>
              <a:rPr lang="fr-CH" sz="3000" dirty="0">
                <a:solidFill>
                  <a:schemeClr val="accent1">
                    <a:lumMod val="50000"/>
                  </a:schemeClr>
                </a:solidFill>
              </a:rPr>
              <a:t>(subsidiaire)</a:t>
            </a:r>
          </a:p>
          <a:p>
            <a:pPr>
              <a:spcAft>
                <a:spcPts val="1800"/>
              </a:spcAft>
            </a:pPr>
            <a:endParaRPr lang="fr-CH" sz="3000" dirty="0"/>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471468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439238">
            <a:off x="2029783" y="1551454"/>
            <a:ext cx="6307411" cy="2062103"/>
          </a:xfrm>
          <a:prstGeom prst="rect">
            <a:avLst/>
          </a:prstGeom>
        </p:spPr>
        <p:txBody>
          <a:bodyPr wrap="square">
            <a:spAutoFit/>
          </a:bodyPr>
          <a:lstStyle/>
          <a:p>
            <a:pPr algn="ctr"/>
            <a:r>
              <a:rPr lang="fr-CH" sz="5400" b="1" dirty="0">
                <a:solidFill>
                  <a:srgbClr val="F79546"/>
                </a:solidFill>
                <a:latin typeface="Segoe UI" panose="020B0502040204020203" pitchFamily="34" charset="0"/>
                <a:ea typeface="+mj-ea"/>
                <a:cs typeface="+mj-cs"/>
              </a:rPr>
              <a:t>LES PARTENAIRES</a:t>
            </a:r>
          </a:p>
          <a:p>
            <a:pPr algn="ctr"/>
            <a:r>
              <a:rPr lang="fr-CH" sz="5400" b="1" dirty="0">
                <a:solidFill>
                  <a:srgbClr val="F79546"/>
                </a:solidFill>
                <a:latin typeface="Segoe UI" panose="020B0502040204020203" pitchFamily="34" charset="0"/>
                <a:ea typeface="+mj-ea"/>
                <a:cs typeface="+mj-cs"/>
              </a:rPr>
              <a:t>de</a:t>
            </a:r>
          </a:p>
          <a:p>
            <a:pPr algn="ctr"/>
            <a:endParaRPr lang="fr-CH" sz="2000" b="1"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85105">
            <a:off x="4743602" y="3143293"/>
            <a:ext cx="2784307" cy="1471272"/>
          </a:xfrm>
          <a:prstGeom prst="rect">
            <a:avLst/>
          </a:prstGeom>
        </p:spPr>
      </p:pic>
    </p:spTree>
    <p:extLst>
      <p:ext uri="{BB962C8B-B14F-4D97-AF65-F5344CB8AC3E}">
        <p14:creationId xmlns:p14="http://schemas.microsoft.com/office/powerpoint/2010/main" val="227574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2697" descr="Une image contenant texte, Police, capture d’écran, conception&#10;&#10;Description générée automatiquement">
            <a:extLst>
              <a:ext uri="{FF2B5EF4-FFF2-40B4-BE49-F238E27FC236}">
                <a16:creationId xmlns:a16="http://schemas.microsoft.com/office/drawing/2014/main" id="{FE76B8BD-051C-32F5-140C-3E99AAFC0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595" y="2742546"/>
            <a:ext cx="3909782" cy="122118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2701" descr="Une image contenant texte, Police, conception&#10;&#10;Description générée automatiquement">
            <a:extLst>
              <a:ext uri="{FF2B5EF4-FFF2-40B4-BE49-F238E27FC236}">
                <a16:creationId xmlns:a16="http://schemas.microsoft.com/office/drawing/2014/main" id="{332010AC-2536-A224-F7F0-C9C9C3682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836" y="5850664"/>
            <a:ext cx="2438378" cy="8380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24195" descr="Une image contenant texte, Police, Graphique, logo&#10;&#10;Description générée automatiquement">
            <a:extLst>
              <a:ext uri="{FF2B5EF4-FFF2-40B4-BE49-F238E27FC236}">
                <a16:creationId xmlns:a16="http://schemas.microsoft.com/office/drawing/2014/main" id="{23779D97-5E50-C2F3-2A8D-2BCF4F776C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992" y="2724768"/>
            <a:ext cx="2663573" cy="98483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2720" descr="Une image contenant texte, Police, symbole, logo&#10;&#10;Description générée automatiquement">
            <a:extLst>
              <a:ext uri="{FF2B5EF4-FFF2-40B4-BE49-F238E27FC236}">
                <a16:creationId xmlns:a16="http://schemas.microsoft.com/office/drawing/2014/main" id="{1E249BE0-528D-FD75-65D9-22DA51F8BC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2159" y="427020"/>
            <a:ext cx="4601066" cy="142008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24198" descr="Une image contenant vert, conception&#10;&#10;Description générée automatiquement">
            <a:extLst>
              <a:ext uri="{FF2B5EF4-FFF2-40B4-BE49-F238E27FC236}">
                <a16:creationId xmlns:a16="http://schemas.microsoft.com/office/drawing/2014/main" id="{0E24CE78-05B4-9EE4-3324-E453BA0189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44363" y="263604"/>
            <a:ext cx="2079307" cy="18650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2728" descr="Une image contenant texte, Police, Graphique, logo&#10;&#10;Description générée automatiquement">
            <a:extLst>
              <a:ext uri="{FF2B5EF4-FFF2-40B4-BE49-F238E27FC236}">
                <a16:creationId xmlns:a16="http://schemas.microsoft.com/office/drawing/2014/main" id="{F2657638-B6C7-9668-64FD-6ED11FF389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230" y="1197834"/>
            <a:ext cx="3486727" cy="61744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24197" descr="Une image contenant texte, capture d’écran, Police, blanc&#10;&#10;Description générée automatiquement">
            <a:extLst>
              <a:ext uri="{FF2B5EF4-FFF2-40B4-BE49-F238E27FC236}">
                <a16:creationId xmlns:a16="http://schemas.microsoft.com/office/drawing/2014/main" id="{C5A00C7A-9710-8C19-DD70-19D87F9C99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2047" y="5592344"/>
            <a:ext cx="1844911" cy="10482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716" descr="Une image contenant texte, Police, Graphique, logo&#10;&#10;Description générée automatiquement">
            <a:extLst>
              <a:ext uri="{FF2B5EF4-FFF2-40B4-BE49-F238E27FC236}">
                <a16:creationId xmlns:a16="http://schemas.microsoft.com/office/drawing/2014/main" id="{E88AEC0B-BE53-637B-3DDD-A6FF07F09F9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64866" y="5579876"/>
            <a:ext cx="1587350" cy="7510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735" descr="Une image contenant dessin humoristique, conception, illustration, texte&#10;&#10;Description générée automatiquement">
            <a:extLst>
              <a:ext uri="{FF2B5EF4-FFF2-40B4-BE49-F238E27FC236}">
                <a16:creationId xmlns:a16="http://schemas.microsoft.com/office/drawing/2014/main" id="{3C4A5E40-1780-2012-FA3B-723A6CC9CD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5722" y="4617265"/>
            <a:ext cx="1713196" cy="8446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739" descr="Une image contenant clipart, Graphique, Dessin animé, dessin humoristique&#10;&#10;Description générée automatiquement">
            <a:extLst>
              <a:ext uri="{FF2B5EF4-FFF2-40B4-BE49-F238E27FC236}">
                <a16:creationId xmlns:a16="http://schemas.microsoft.com/office/drawing/2014/main" id="{2904453D-3C2A-A49F-5142-597793A66D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4127" y="4870588"/>
            <a:ext cx="1823477" cy="7136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 298679286" descr="Une image contenant texte, Police, blanc, outil&#10;&#10;Description générée automatiquement">
            <a:extLst>
              <a:ext uri="{FF2B5EF4-FFF2-40B4-BE49-F238E27FC236}">
                <a16:creationId xmlns:a16="http://schemas.microsoft.com/office/drawing/2014/main" id="{3E4E8BE6-1C89-D9C2-1A8E-5A45887D51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1609" y="4680554"/>
            <a:ext cx="3049357" cy="941309"/>
          </a:xfrm>
          <a:prstGeom prst="rect">
            <a:avLst/>
          </a:prstGeom>
          <a:noFill/>
          <a:extLst>
            <a:ext uri="{909E8E84-426E-40DD-AFC4-6F175D3DCCD1}">
              <a14:hiddenFill xmlns:a14="http://schemas.microsoft.com/office/drawing/2010/main">
                <a:solidFill>
                  <a:srgbClr val="FFFFFF"/>
                </a:solidFill>
              </a14:hiddenFill>
            </a:ext>
          </a:extLst>
        </p:spPr>
      </p:pic>
      <p:pic>
        <p:nvPicPr>
          <p:cNvPr id="2059" name="Image 2090153929" descr="Une image contenant texte, Police, blanc&#10;&#10;Description générée automatiquement">
            <a:extLst>
              <a:ext uri="{FF2B5EF4-FFF2-40B4-BE49-F238E27FC236}">
                <a16:creationId xmlns:a16="http://schemas.microsoft.com/office/drawing/2014/main" id="{D55B2836-B0B2-0DA0-60B0-9015777004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7305" y="3057183"/>
            <a:ext cx="3411664" cy="9903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 1646761184" descr="Une image contenant texte, Police, logo, Graphique&#10;&#10;Description générée automatiquement">
            <a:extLst>
              <a:ext uri="{FF2B5EF4-FFF2-40B4-BE49-F238E27FC236}">
                <a16:creationId xmlns:a16="http://schemas.microsoft.com/office/drawing/2014/main" id="{ACEADE68-133E-D610-B654-0F8B415E00D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8904" y="2088155"/>
            <a:ext cx="2447055" cy="906467"/>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12" descr="Une image contenant texte, Police, Graphique, logo&#10;&#10;Description générée automatiquement">
            <a:extLst>
              <a:ext uri="{FF2B5EF4-FFF2-40B4-BE49-F238E27FC236}">
                <a16:creationId xmlns:a16="http://schemas.microsoft.com/office/drawing/2014/main" id="{B23FECDB-AE5E-E764-E6B2-60CAE73FF7F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32480" y="4946463"/>
            <a:ext cx="1451537" cy="627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a:extLst>
              <a:ext uri="{FF2B5EF4-FFF2-40B4-BE49-F238E27FC236}">
                <a16:creationId xmlns:a16="http://schemas.microsoft.com/office/drawing/2014/main" id="{A92BE038-B9C2-DB8C-8A5D-CA711445C97B}"/>
              </a:ext>
            </a:extLst>
          </p:cNvPr>
          <p:cNvSpPr>
            <a:spLocks noChangeArrowheads="1"/>
          </p:cNvSpPr>
          <p:nvPr/>
        </p:nvSpPr>
        <p:spPr bwMode="auto">
          <a:xfrm>
            <a:off x="440698" y="240609"/>
            <a:ext cx="7126858" cy="128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457056" bIns="38088" numCol="1" anchor="ctr" anchorCtr="0" compatLnSpc="1">
            <a:prstTxWarp prst="textNoShape">
              <a:avLst/>
            </a:prstTxWarp>
            <a:spAutoFit/>
          </a:bodyPr>
          <a:lstStyle/>
          <a:p>
            <a:pPr eaLnBrk="0" fontAlgn="base" hangingPunct="0">
              <a:spcBef>
                <a:spcPct val="0"/>
              </a:spcBef>
              <a:spcAft>
                <a:spcPct val="0"/>
              </a:spcAft>
            </a:pPr>
            <a:r>
              <a:rPr lang="fr-CH" altLang="fr-FR" sz="3600" b="1" dirty="0">
                <a:solidFill>
                  <a:srgbClr val="FFC000"/>
                </a:solidFill>
                <a:latin typeface="Century Gothic" panose="020B0502020202020204" pitchFamily="34" charset="0"/>
                <a:ea typeface="+mj-ea"/>
                <a:cs typeface="+mj-cs"/>
              </a:rPr>
              <a:t>Comité</a:t>
            </a:r>
            <a:endParaRPr lang="fr-CH" sz="3600" b="1" dirty="0">
              <a:solidFill>
                <a:srgbClr val="FFC000"/>
              </a:solidFill>
              <a:latin typeface="Century Gothic" panose="020B0502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H" altLang="fr-FR" sz="2200" b="1" i="0" u="none" strike="noStrike" cap="none" normalizeH="0" baseline="0" dirty="0">
              <a:ln>
                <a:noFill/>
              </a:ln>
              <a:solidFill>
                <a:srgbClr val="F491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H"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17">
            <a:extLst>
              <a:ext uri="{FF2B5EF4-FFF2-40B4-BE49-F238E27FC236}">
                <a16:creationId xmlns:a16="http://schemas.microsoft.com/office/drawing/2014/main" id="{D8D81E72-7C59-83CD-F76B-A86C58812B17}"/>
              </a:ext>
            </a:extLst>
          </p:cNvPr>
          <p:cNvSpPr>
            <a:spLocks noChangeArrowheads="1"/>
          </p:cNvSpPr>
          <p:nvPr/>
        </p:nvSpPr>
        <p:spPr bwMode="auto">
          <a:xfrm>
            <a:off x="838199" y="23593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18">
            <a:extLst>
              <a:ext uri="{FF2B5EF4-FFF2-40B4-BE49-F238E27FC236}">
                <a16:creationId xmlns:a16="http://schemas.microsoft.com/office/drawing/2014/main" id="{F7CC1A9D-BFFA-AB43-18E5-DF62D670C07D}"/>
              </a:ext>
            </a:extLst>
          </p:cNvPr>
          <p:cNvSpPr>
            <a:spLocks noChangeArrowheads="1"/>
          </p:cNvSpPr>
          <p:nvPr/>
        </p:nvSpPr>
        <p:spPr bwMode="auto">
          <a:xfrm>
            <a:off x="838199" y="23593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19">
            <a:extLst>
              <a:ext uri="{FF2B5EF4-FFF2-40B4-BE49-F238E27FC236}">
                <a16:creationId xmlns:a16="http://schemas.microsoft.com/office/drawing/2014/main" id="{3F34D7A4-9852-DCA0-212F-72EA2FF7C1BF}"/>
              </a:ext>
            </a:extLst>
          </p:cNvPr>
          <p:cNvSpPr>
            <a:spLocks noChangeArrowheads="1"/>
          </p:cNvSpPr>
          <p:nvPr/>
        </p:nvSpPr>
        <p:spPr bwMode="auto">
          <a:xfrm>
            <a:off x="838199" y="3022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20">
            <a:extLst>
              <a:ext uri="{FF2B5EF4-FFF2-40B4-BE49-F238E27FC236}">
                <a16:creationId xmlns:a16="http://schemas.microsoft.com/office/drawing/2014/main" id="{C7CCB7DC-00D5-6F80-8D22-66D2676C1E26}"/>
              </a:ext>
            </a:extLst>
          </p:cNvPr>
          <p:cNvSpPr>
            <a:spLocks noChangeArrowheads="1"/>
          </p:cNvSpPr>
          <p:nvPr/>
        </p:nvSpPr>
        <p:spPr bwMode="auto">
          <a:xfrm>
            <a:off x="838199" y="3022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2">
            <a:extLst>
              <a:ext uri="{FF2B5EF4-FFF2-40B4-BE49-F238E27FC236}">
                <a16:creationId xmlns:a16="http://schemas.microsoft.com/office/drawing/2014/main" id="{3F0642F9-1452-F3BA-57B0-C1CC5C5F4938}"/>
              </a:ext>
            </a:extLst>
          </p:cNvPr>
          <p:cNvSpPr>
            <a:spLocks noChangeArrowheads="1"/>
          </p:cNvSpPr>
          <p:nvPr/>
        </p:nvSpPr>
        <p:spPr bwMode="auto">
          <a:xfrm>
            <a:off x="838199" y="3022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3">
            <a:extLst>
              <a:ext uri="{FF2B5EF4-FFF2-40B4-BE49-F238E27FC236}">
                <a16:creationId xmlns:a16="http://schemas.microsoft.com/office/drawing/2014/main" id="{8A71591E-0B11-936A-5D90-05D0861BBD36}"/>
              </a:ext>
            </a:extLst>
          </p:cNvPr>
          <p:cNvSpPr>
            <a:spLocks noChangeArrowheads="1"/>
          </p:cNvSpPr>
          <p:nvPr/>
        </p:nvSpPr>
        <p:spPr bwMode="auto">
          <a:xfrm>
            <a:off x="838199" y="3022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24">
            <a:extLst>
              <a:ext uri="{FF2B5EF4-FFF2-40B4-BE49-F238E27FC236}">
                <a16:creationId xmlns:a16="http://schemas.microsoft.com/office/drawing/2014/main" id="{2F8CA43F-4651-4BF4-28F8-7C620414B2BB}"/>
              </a:ext>
            </a:extLst>
          </p:cNvPr>
          <p:cNvSpPr>
            <a:spLocks noChangeArrowheads="1"/>
          </p:cNvSpPr>
          <p:nvPr/>
        </p:nvSpPr>
        <p:spPr bwMode="auto">
          <a:xfrm>
            <a:off x="838199" y="3022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25">
            <a:extLst>
              <a:ext uri="{FF2B5EF4-FFF2-40B4-BE49-F238E27FC236}">
                <a16:creationId xmlns:a16="http://schemas.microsoft.com/office/drawing/2014/main" id="{6462794C-7CB2-B556-D1AC-085D565524D3}"/>
              </a:ext>
            </a:extLst>
          </p:cNvPr>
          <p:cNvSpPr>
            <a:spLocks noChangeArrowheads="1"/>
          </p:cNvSpPr>
          <p:nvPr/>
        </p:nvSpPr>
        <p:spPr bwMode="auto">
          <a:xfrm>
            <a:off x="838199" y="37309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26">
            <a:extLst>
              <a:ext uri="{FF2B5EF4-FFF2-40B4-BE49-F238E27FC236}">
                <a16:creationId xmlns:a16="http://schemas.microsoft.com/office/drawing/2014/main" id="{4BFC19F2-35C3-4490-3E9E-1D313B213868}"/>
              </a:ext>
            </a:extLst>
          </p:cNvPr>
          <p:cNvSpPr>
            <a:spLocks noChangeArrowheads="1"/>
          </p:cNvSpPr>
          <p:nvPr/>
        </p:nvSpPr>
        <p:spPr bwMode="auto">
          <a:xfrm>
            <a:off x="838199" y="37309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H" altLang="fr-FR"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fr-CH"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27">
            <a:extLst>
              <a:ext uri="{FF2B5EF4-FFF2-40B4-BE49-F238E27FC236}">
                <a16:creationId xmlns:a16="http://schemas.microsoft.com/office/drawing/2014/main" id="{0CB1CA59-DF3D-1656-658E-5B93954E2CD4}"/>
              </a:ext>
            </a:extLst>
          </p:cNvPr>
          <p:cNvSpPr>
            <a:spLocks noChangeArrowheads="1"/>
          </p:cNvSpPr>
          <p:nvPr/>
        </p:nvSpPr>
        <p:spPr bwMode="auto">
          <a:xfrm>
            <a:off x="838199" y="45886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CH" altLang="fr-FR"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fr-CH" altLang="fr-FR"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82D4A388-FDC9-28EB-1786-39313B74C579}"/>
              </a:ext>
            </a:extLst>
          </p:cNvPr>
          <p:cNvSpPr>
            <a:spLocks noChangeArrowheads="1"/>
          </p:cNvSpPr>
          <p:nvPr/>
        </p:nvSpPr>
        <p:spPr bwMode="auto">
          <a:xfrm>
            <a:off x="272852" y="3215083"/>
            <a:ext cx="7742061" cy="146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457056" bIns="38088" numCol="1" anchor="ctr" anchorCtr="0" compatLnSpc="1">
            <a:prstTxWarp prst="textNoShape">
              <a:avLst/>
            </a:prstTxWarp>
            <a:spAutoFit/>
          </a:bodyPr>
          <a:lstStyle/>
          <a:p>
            <a:pPr eaLnBrk="0" fontAlgn="base" hangingPunct="0">
              <a:spcBef>
                <a:spcPct val="0"/>
              </a:spcBef>
              <a:spcAft>
                <a:spcPct val="0"/>
              </a:spcAft>
            </a:pPr>
            <a:endParaRPr lang="fr-CH" altLang="fr-FR" sz="2800" b="1" dirty="0">
              <a:solidFill>
                <a:schemeClr val="accent1">
                  <a:lumMod val="75000"/>
                </a:schemeClr>
              </a:solidFill>
              <a:latin typeface="Century Gothic" panose="020B0502020202020204" pitchFamily="34" charset="0"/>
              <a:ea typeface="+mj-ea"/>
              <a:cs typeface="+mj-cs"/>
            </a:endParaRPr>
          </a:p>
          <a:p>
            <a:pPr eaLnBrk="0" fontAlgn="base" hangingPunct="0">
              <a:spcBef>
                <a:spcPct val="0"/>
              </a:spcBef>
              <a:spcAft>
                <a:spcPct val="0"/>
              </a:spcAft>
            </a:pPr>
            <a:endParaRPr lang="fr-CH" altLang="fr-FR" sz="2800" b="1" dirty="0">
              <a:solidFill>
                <a:schemeClr val="accent1">
                  <a:lumMod val="75000"/>
                </a:schemeClr>
              </a:solidFill>
              <a:latin typeface="Century Gothic" panose="020B0502020202020204" pitchFamily="34" charset="0"/>
              <a:ea typeface="+mj-ea"/>
              <a:cs typeface="+mj-cs"/>
            </a:endParaRPr>
          </a:p>
          <a:p>
            <a:pPr eaLnBrk="0" fontAlgn="base" hangingPunct="0">
              <a:spcBef>
                <a:spcPct val="0"/>
              </a:spcBef>
              <a:spcAft>
                <a:spcPct val="0"/>
              </a:spcAft>
            </a:pPr>
            <a:r>
              <a:rPr lang="fr-CH" altLang="fr-FR" sz="3200" b="1" dirty="0">
                <a:solidFill>
                  <a:srgbClr val="FFC000"/>
                </a:solidFill>
                <a:latin typeface="Century Gothic" panose="020B0502020202020204" pitchFamily="34" charset="0"/>
                <a:ea typeface="+mj-ea"/>
                <a:cs typeface="+mj-cs"/>
              </a:rPr>
              <a:t>Membres</a:t>
            </a:r>
            <a:endParaRPr lang="fr-CH" sz="3200" b="1" dirty="0">
              <a:solidFill>
                <a:srgbClr val="FFC000"/>
              </a:solidFill>
              <a:latin typeface="Century Gothic" panose="020B0502020202020204" pitchFamily="34" charset="0"/>
              <a:cs typeface="Times New Roman" panose="02020603050405020304" pitchFamily="18" charset="0"/>
            </a:endParaRPr>
          </a:p>
        </p:txBody>
      </p:sp>
      <p:pic>
        <p:nvPicPr>
          <p:cNvPr id="21" name="Image 20">
            <a:extLst>
              <a:ext uri="{FF2B5EF4-FFF2-40B4-BE49-F238E27FC236}">
                <a16:creationId xmlns:a16="http://schemas.microsoft.com/office/drawing/2014/main" id="{451507A1-8D6E-3D8A-E339-E1042C7E8311}"/>
              </a:ext>
            </a:extLst>
          </p:cNvPr>
          <p:cNvPicPr>
            <a:picLocks noChangeAspect="1"/>
          </p:cNvPicPr>
          <p:nvPr/>
        </p:nvPicPr>
        <p:blipFill>
          <a:blip r:embed="rId17"/>
          <a:stretch>
            <a:fillRect/>
          </a:stretch>
        </p:blipFill>
        <p:spPr>
          <a:xfrm>
            <a:off x="6172432" y="5835842"/>
            <a:ext cx="1089888" cy="737601"/>
          </a:xfrm>
          <a:prstGeom prst="rect">
            <a:avLst/>
          </a:prstGeom>
        </p:spPr>
      </p:pic>
      <p:pic>
        <p:nvPicPr>
          <p:cNvPr id="23" name="Image 22">
            <a:extLst>
              <a:ext uri="{FF2B5EF4-FFF2-40B4-BE49-F238E27FC236}">
                <a16:creationId xmlns:a16="http://schemas.microsoft.com/office/drawing/2014/main" id="{A28FBC79-2E92-FE6E-9386-0F78747F8401}"/>
              </a:ext>
            </a:extLst>
          </p:cNvPr>
          <p:cNvPicPr>
            <a:picLocks noChangeAspect="1"/>
          </p:cNvPicPr>
          <p:nvPr/>
        </p:nvPicPr>
        <p:blipFill>
          <a:blip r:embed="rId18"/>
          <a:stretch>
            <a:fillRect/>
          </a:stretch>
        </p:blipFill>
        <p:spPr>
          <a:xfrm>
            <a:off x="7943976" y="5835842"/>
            <a:ext cx="1477963" cy="566817"/>
          </a:xfrm>
          <a:prstGeom prst="rect">
            <a:avLst/>
          </a:prstGeom>
        </p:spPr>
      </p:pic>
      <p:pic>
        <p:nvPicPr>
          <p:cNvPr id="1026" name="Picture 2" descr="alzheimer-fribourg">
            <a:extLst>
              <a:ext uri="{FF2B5EF4-FFF2-40B4-BE49-F238E27FC236}">
                <a16:creationId xmlns:a16="http://schemas.microsoft.com/office/drawing/2014/main" id="{124F6A97-9F73-CF61-E731-09ECAD513EB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0023" y="2020243"/>
            <a:ext cx="3330999" cy="71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58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4553527" y="234369"/>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Activités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6" name="Sous-titre 2"/>
          <p:cNvSpPr>
            <a:spLocks noGrp="1"/>
          </p:cNvSpPr>
          <p:nvPr>
            <p:ph type="subTitle" idx="1"/>
          </p:nvPr>
        </p:nvSpPr>
        <p:spPr>
          <a:xfrm>
            <a:off x="0" y="1819871"/>
            <a:ext cx="8163227" cy="4453381"/>
          </a:xfrm>
        </p:spPr>
        <p:txBody>
          <a:bodyPr>
            <a:noAutofit/>
          </a:bodyPr>
          <a:lstStyle/>
          <a:p>
            <a:pPr marL="457200" indent="-457200" algn="l">
              <a:spcAft>
                <a:spcPts val="1200"/>
              </a:spcAft>
              <a:buFont typeface="Arial" panose="020B0604020202020204" pitchFamily="34" charset="0"/>
              <a:buChar char="•"/>
            </a:pPr>
            <a:r>
              <a:rPr lang="fr-CH" sz="3000" dirty="0">
                <a:solidFill>
                  <a:schemeClr val="accent1">
                    <a:lumMod val="50000"/>
                  </a:schemeClr>
                </a:solidFill>
              </a:rPr>
              <a:t>Un </a:t>
            </a:r>
            <a:r>
              <a:rPr lang="fr-CH" sz="3000" b="1" dirty="0">
                <a:solidFill>
                  <a:schemeClr val="accent2">
                    <a:lumMod val="75000"/>
                  </a:schemeClr>
                </a:solidFill>
              </a:rPr>
              <a:t>site internet </a:t>
            </a:r>
          </a:p>
          <a:p>
            <a:pPr marL="457200" indent="-457200" algn="l">
              <a:spcAft>
                <a:spcPts val="1200"/>
              </a:spcAft>
              <a:buFont typeface="Arial" panose="020B0604020202020204" pitchFamily="34" charset="0"/>
              <a:buChar char="•"/>
            </a:pPr>
            <a:r>
              <a:rPr lang="fr-CH" sz="3000" dirty="0">
                <a:solidFill>
                  <a:schemeClr val="accent1">
                    <a:lumMod val="50000"/>
                  </a:schemeClr>
                </a:solidFill>
              </a:rPr>
              <a:t>Un </a:t>
            </a:r>
            <a:r>
              <a:rPr lang="fr-CH" sz="3000" b="1" dirty="0">
                <a:solidFill>
                  <a:schemeClr val="accent2">
                    <a:lumMod val="75000"/>
                  </a:schemeClr>
                </a:solidFill>
              </a:rPr>
              <a:t>répertoire des offres de soutien</a:t>
            </a:r>
            <a:r>
              <a:rPr lang="fr-CH" sz="3000" dirty="0">
                <a:solidFill>
                  <a:schemeClr val="accent1">
                    <a:lumMod val="50000"/>
                  </a:schemeClr>
                </a:solidFill>
              </a:rPr>
              <a:t> : à l’aide de filtres de recherche, permet de trouver le soutien adéquat dans le canton </a:t>
            </a:r>
          </a:p>
          <a:p>
            <a:pPr marL="457200" indent="-457200" algn="l">
              <a:spcAft>
                <a:spcPts val="1200"/>
              </a:spcAft>
              <a:buFont typeface="Arial" panose="020B0604020202020204" pitchFamily="34" charset="0"/>
              <a:buChar char="•"/>
            </a:pPr>
            <a:r>
              <a:rPr lang="fr-CH" sz="3000" dirty="0">
                <a:solidFill>
                  <a:schemeClr val="accent1">
                    <a:lumMod val="50000"/>
                  </a:schemeClr>
                </a:solidFill>
              </a:rPr>
              <a:t>Des </a:t>
            </a:r>
            <a:r>
              <a:rPr lang="fr-CH" sz="3000" b="1" dirty="0">
                <a:solidFill>
                  <a:schemeClr val="accent2">
                    <a:lumMod val="75000"/>
                  </a:schemeClr>
                </a:solidFill>
              </a:rPr>
              <a:t>Cafés des proches aidants </a:t>
            </a:r>
            <a:r>
              <a:rPr lang="fr-CH" sz="3000" dirty="0">
                <a:solidFill>
                  <a:schemeClr val="accent1">
                    <a:lumMod val="50000"/>
                  </a:schemeClr>
                </a:solidFill>
              </a:rPr>
              <a:t>: des moments de rencontres sont organisés à divers endroits du canton afin que les proches aidants puissent échanger et partager un moment convivial</a:t>
            </a:r>
            <a:endParaRPr lang="fr-CH" sz="3000" dirty="0"/>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pic>
        <p:nvPicPr>
          <p:cNvPr id="9" name="Image 8">
            <a:extLst>
              <a:ext uri="{FF2B5EF4-FFF2-40B4-BE49-F238E27FC236}">
                <a16:creationId xmlns:a16="http://schemas.microsoft.com/office/drawing/2014/main" id="{20671D69-59F3-D7DA-45A5-9471B11E0703}"/>
              </a:ext>
            </a:extLst>
          </p:cNvPr>
          <p:cNvPicPr>
            <a:picLocks noChangeAspect="1"/>
          </p:cNvPicPr>
          <p:nvPr/>
        </p:nvPicPr>
        <p:blipFill>
          <a:blip r:embed="rId4"/>
          <a:stretch>
            <a:fillRect/>
          </a:stretch>
        </p:blipFill>
        <p:spPr>
          <a:xfrm>
            <a:off x="8492247" y="1819871"/>
            <a:ext cx="3251396" cy="4254913"/>
          </a:xfrm>
          <a:prstGeom prst="rect">
            <a:avLst/>
          </a:prstGeom>
        </p:spPr>
      </p:pic>
    </p:spTree>
    <p:extLst>
      <p:ext uri="{BB962C8B-B14F-4D97-AF65-F5344CB8AC3E}">
        <p14:creationId xmlns:p14="http://schemas.microsoft.com/office/powerpoint/2010/main" val="23302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4549893" y="193566"/>
            <a:ext cx="7472218" cy="956028"/>
          </a:xfrm>
        </p:spPr>
        <p:txBody>
          <a:bodyPr>
            <a:noAutofit/>
          </a:bodyPr>
          <a:lstStyle/>
          <a:p>
            <a:pPr algn="r"/>
            <a:r>
              <a:rPr lang="fr-CH" sz="4800" b="1" dirty="0">
                <a:solidFill>
                  <a:srgbClr val="F79546"/>
                </a:solidFill>
                <a:latin typeface="Segoe UI" panose="020B0502040204020203" pitchFamily="34" charset="0"/>
              </a:rPr>
              <a:t>Plan de la présentation</a:t>
            </a:r>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
        <p:nvSpPr>
          <p:cNvPr id="7" name="Titre 1"/>
          <p:cNvSpPr txBox="1">
            <a:spLocks/>
          </p:cNvSpPr>
          <p:nvPr/>
        </p:nvSpPr>
        <p:spPr>
          <a:xfrm>
            <a:off x="496958" y="1045002"/>
            <a:ext cx="10781268" cy="10177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latin typeface="Arial Black" panose="020B0A04020102020204" pitchFamily="34" charset="0"/>
            </a:endParaRPr>
          </a:p>
        </p:txBody>
      </p:sp>
      <p:sp>
        <p:nvSpPr>
          <p:cNvPr id="8" name="Espace réservé du contenu 2"/>
          <p:cNvSpPr txBox="1">
            <a:spLocks/>
          </p:cNvSpPr>
          <p:nvPr/>
        </p:nvSpPr>
        <p:spPr>
          <a:xfrm>
            <a:off x="413886" y="1639262"/>
            <a:ext cx="11608225" cy="4971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CH" b="1" dirty="0">
              <a:solidFill>
                <a:srgbClr val="002060"/>
              </a:solidFill>
            </a:endParaRPr>
          </a:p>
          <a:p>
            <a:pPr marL="0" indent="0">
              <a:buNone/>
            </a:pPr>
            <a:endParaRPr lang="fr-CH" b="1" dirty="0">
              <a:solidFill>
                <a:srgbClr val="002060"/>
              </a:solidFill>
            </a:endParaRPr>
          </a:p>
          <a:p>
            <a:pPr marL="0" indent="0">
              <a:buNone/>
            </a:pPr>
            <a:r>
              <a:rPr lang="fr-CH" b="1" dirty="0" err="1">
                <a:solidFill>
                  <a:srgbClr val="002060"/>
                </a:solidFill>
              </a:rPr>
              <a:t>Etre</a:t>
            </a:r>
            <a:r>
              <a:rPr lang="fr-CH" b="1" dirty="0">
                <a:solidFill>
                  <a:srgbClr val="002060"/>
                </a:solidFill>
              </a:rPr>
              <a:t> proche ou proche aidant : quelques notions clefs</a:t>
            </a:r>
          </a:p>
          <a:p>
            <a:pPr marL="457200" lvl="1" indent="0">
              <a:buNone/>
            </a:pPr>
            <a:endParaRPr lang="fr-CH" dirty="0">
              <a:solidFill>
                <a:srgbClr val="002060"/>
              </a:solidFill>
            </a:endParaRPr>
          </a:p>
          <a:p>
            <a:pPr marL="457200" lvl="1" indent="0">
              <a:buNone/>
            </a:pPr>
            <a:endParaRPr lang="fr-FR" sz="1050" dirty="0">
              <a:solidFill>
                <a:srgbClr val="002060"/>
              </a:solidFill>
            </a:endParaRPr>
          </a:p>
          <a:p>
            <a:pPr marL="0" indent="0">
              <a:buNone/>
            </a:pPr>
            <a:endParaRPr lang="fr-CH" b="1" dirty="0">
              <a:solidFill>
                <a:srgbClr val="002060"/>
              </a:solidFill>
            </a:endParaRPr>
          </a:p>
          <a:p>
            <a:pPr marL="0" indent="0">
              <a:buNone/>
            </a:pPr>
            <a:r>
              <a:rPr lang="fr-CH" b="1" dirty="0">
                <a:solidFill>
                  <a:srgbClr val="002060"/>
                </a:solidFill>
              </a:rPr>
              <a:t>Le PA-F comme association de soutien aux proches</a:t>
            </a:r>
          </a:p>
          <a:p>
            <a:pPr marL="457200" lvl="1" indent="0">
              <a:buNone/>
            </a:pPr>
            <a:endParaRPr lang="fr-CH" sz="2000" dirty="0">
              <a:solidFill>
                <a:srgbClr val="002060"/>
              </a:solidFill>
            </a:endParaRPr>
          </a:p>
          <a:p>
            <a:pPr marL="0" indent="0">
              <a:buNone/>
            </a:pPr>
            <a:endParaRPr lang="fr-FR" dirty="0">
              <a:solidFill>
                <a:srgbClr val="002060"/>
              </a:solidFill>
            </a:endParaRPr>
          </a:p>
        </p:txBody>
      </p:sp>
    </p:spTree>
    <p:extLst>
      <p:ext uri="{BB962C8B-B14F-4D97-AF65-F5344CB8AC3E}">
        <p14:creationId xmlns:p14="http://schemas.microsoft.com/office/powerpoint/2010/main" val="9380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 calcmode="lin" valueType="num">
                                      <p:cBhvr additive="base">
                                        <p:cTn id="1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66" y="464079"/>
            <a:ext cx="2520696" cy="1331976"/>
          </a:xfrm>
          <a:prstGeom prst="rect">
            <a:avLst/>
          </a:prstGeom>
        </p:spPr>
      </p:pic>
      <p:sp>
        <p:nvSpPr>
          <p:cNvPr id="5" name="Titre 1"/>
          <p:cNvSpPr>
            <a:spLocks noGrp="1"/>
          </p:cNvSpPr>
          <p:nvPr>
            <p:ph type="ctrTitle"/>
          </p:nvPr>
        </p:nvSpPr>
        <p:spPr>
          <a:xfrm>
            <a:off x="6763691" y="616031"/>
            <a:ext cx="5251234"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Activités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6" name="Sous-titre 2"/>
          <p:cNvSpPr>
            <a:spLocks noGrp="1"/>
          </p:cNvSpPr>
          <p:nvPr>
            <p:ph type="subTitle" idx="1"/>
          </p:nvPr>
        </p:nvSpPr>
        <p:spPr>
          <a:xfrm>
            <a:off x="724894" y="3359275"/>
            <a:ext cx="10742212" cy="2642017"/>
          </a:xfrm>
        </p:spPr>
        <p:txBody>
          <a:bodyPr>
            <a:noAutofit/>
          </a:bodyPr>
          <a:lstStyle/>
          <a:p>
            <a:pPr algn="l"/>
            <a:r>
              <a:rPr lang="fr-CH" sz="3000" dirty="0">
                <a:solidFill>
                  <a:schemeClr val="accent1">
                    <a:lumMod val="50000"/>
                  </a:schemeClr>
                </a:solidFill>
              </a:rPr>
              <a:t>Des </a:t>
            </a:r>
            <a:r>
              <a:rPr lang="fr-CH" sz="3000" b="1" dirty="0">
                <a:solidFill>
                  <a:schemeClr val="accent2">
                    <a:lumMod val="75000"/>
                  </a:schemeClr>
                </a:solidFill>
              </a:rPr>
              <a:t>expositions, des conférences et des spectacles </a:t>
            </a:r>
            <a:r>
              <a:rPr lang="fr-CH" sz="3000" dirty="0">
                <a:solidFill>
                  <a:schemeClr val="accent1">
                    <a:lumMod val="50000"/>
                  </a:schemeClr>
                </a:solidFill>
              </a:rPr>
              <a:t>: les expositions et les conférences en collaboration avec les organisations membre visent à sensibiliser la population aux rôles des proches aidants et à encourager les personnes engagées (soutien à l’organisation d’événements par d’autres partenaires également)</a:t>
            </a:r>
          </a:p>
          <a:p>
            <a:pPr marL="457200" indent="-457200" algn="l">
              <a:buFont typeface="Arial" panose="020B0604020202020204" pitchFamily="34" charset="0"/>
              <a:buChar char="•"/>
            </a:pPr>
            <a:endParaRPr lang="fr-CH" sz="1600" dirty="0">
              <a:solidFill>
                <a:schemeClr val="accent1">
                  <a:lumMod val="50000"/>
                </a:schemeClr>
              </a:solidFill>
            </a:endParaRPr>
          </a:p>
          <a:p>
            <a:pPr marL="449263" algn="l">
              <a:spcBef>
                <a:spcPts val="0"/>
              </a:spcBef>
            </a:pPr>
            <a:br>
              <a:rPr lang="fr-CH" sz="3000" b="1" dirty="0">
                <a:solidFill>
                  <a:schemeClr val="accent1">
                    <a:lumMod val="50000"/>
                  </a:schemeClr>
                </a:solidFill>
              </a:rPr>
            </a:br>
            <a:endParaRPr lang="fr-CH" sz="3000" dirty="0">
              <a:solidFill>
                <a:schemeClr val="accent1">
                  <a:lumMod val="50000"/>
                </a:schemeClr>
              </a:solidFill>
            </a:endParaRPr>
          </a:p>
          <a:p>
            <a:endParaRPr lang="fr-CH" sz="3000" dirty="0"/>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pic>
        <p:nvPicPr>
          <p:cNvPr id="3" name="Image 2"/>
          <p:cNvPicPr>
            <a:picLocks noChangeAspect="1"/>
          </p:cNvPicPr>
          <p:nvPr/>
        </p:nvPicPr>
        <p:blipFill>
          <a:blip r:embed="rId4"/>
          <a:stretch>
            <a:fillRect/>
          </a:stretch>
        </p:blipFill>
        <p:spPr>
          <a:xfrm>
            <a:off x="3514725" y="787711"/>
            <a:ext cx="3059756" cy="1705749"/>
          </a:xfrm>
          <a:prstGeom prst="rect">
            <a:avLst/>
          </a:prstGeom>
        </p:spPr>
      </p:pic>
    </p:spTree>
    <p:extLst>
      <p:ext uri="{BB962C8B-B14F-4D97-AF65-F5344CB8AC3E}">
        <p14:creationId xmlns:p14="http://schemas.microsoft.com/office/powerpoint/2010/main" val="272336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6" name="Sous-titre 2"/>
          <p:cNvSpPr>
            <a:spLocks noGrp="1"/>
          </p:cNvSpPr>
          <p:nvPr>
            <p:ph type="subTitle" idx="1"/>
          </p:nvPr>
        </p:nvSpPr>
        <p:spPr>
          <a:xfrm>
            <a:off x="1" y="1630134"/>
            <a:ext cx="4079018" cy="4799617"/>
          </a:xfrm>
        </p:spPr>
        <p:txBody>
          <a:bodyPr>
            <a:noAutofit/>
          </a:bodyPr>
          <a:lstStyle/>
          <a:p>
            <a:pPr marL="457200" indent="-457200" algn="l">
              <a:buFont typeface="Arial" panose="020B0604020202020204" pitchFamily="34" charset="0"/>
              <a:buChar char="•"/>
            </a:pPr>
            <a:endParaRPr lang="fr-CH" sz="1600" dirty="0">
              <a:solidFill>
                <a:schemeClr val="accent1">
                  <a:lumMod val="50000"/>
                </a:schemeClr>
              </a:solidFill>
            </a:endParaRPr>
          </a:p>
          <a:p>
            <a:pPr algn="l">
              <a:spcBef>
                <a:spcPts val="0"/>
              </a:spcBef>
            </a:pPr>
            <a:r>
              <a:rPr lang="fr-CH" sz="2800" dirty="0">
                <a:solidFill>
                  <a:schemeClr val="accent1">
                    <a:lumMod val="50000"/>
                  </a:schemeClr>
                </a:solidFill>
              </a:rPr>
              <a:t>Organisation de la </a:t>
            </a:r>
          </a:p>
          <a:p>
            <a:pPr algn="l">
              <a:spcBef>
                <a:spcPts val="0"/>
              </a:spcBef>
            </a:pPr>
            <a:r>
              <a:rPr lang="fr-CH" sz="2800" b="1" dirty="0">
                <a:solidFill>
                  <a:schemeClr val="accent2">
                    <a:lumMod val="75000"/>
                  </a:schemeClr>
                </a:solidFill>
              </a:rPr>
              <a:t>Journée intercantonale des proches aidants </a:t>
            </a:r>
          </a:p>
          <a:p>
            <a:pPr algn="l">
              <a:spcBef>
                <a:spcPts val="0"/>
              </a:spcBef>
            </a:pPr>
            <a:r>
              <a:rPr lang="fr-CH" sz="2800" dirty="0">
                <a:solidFill>
                  <a:schemeClr val="accent1">
                    <a:lumMod val="50000"/>
                  </a:schemeClr>
                </a:solidFill>
              </a:rPr>
              <a:t>(30 octobre) : PA-F </a:t>
            </a:r>
          </a:p>
          <a:p>
            <a:pPr algn="l">
              <a:spcBef>
                <a:spcPts val="0"/>
              </a:spcBef>
            </a:pPr>
            <a:r>
              <a:rPr lang="fr-CH" sz="2800" dirty="0">
                <a:solidFill>
                  <a:schemeClr val="accent1">
                    <a:lumMod val="50000"/>
                  </a:schemeClr>
                </a:solidFill>
              </a:rPr>
              <a:t>assume la coordination et l’organisation de cette journée officielle sur mandat du canton. </a:t>
            </a:r>
          </a:p>
          <a:p>
            <a:pPr algn="l">
              <a:spcBef>
                <a:spcPts val="0"/>
              </a:spcBef>
            </a:pPr>
            <a:r>
              <a:rPr lang="fr-CH" sz="2800" dirty="0">
                <a:solidFill>
                  <a:schemeClr val="accent1">
                    <a:lumMod val="50000"/>
                  </a:schemeClr>
                </a:solidFill>
              </a:rPr>
              <a:t>Cette journée a lieu dans tous les cantons romands</a:t>
            </a:r>
            <a:br>
              <a:rPr lang="fr-CH" sz="3000" b="1" dirty="0">
                <a:solidFill>
                  <a:schemeClr val="accent1">
                    <a:lumMod val="50000"/>
                  </a:schemeClr>
                </a:solidFill>
              </a:rPr>
            </a:br>
            <a:endParaRPr lang="fr-CH" sz="3000" dirty="0">
              <a:solidFill>
                <a:schemeClr val="accent1">
                  <a:lumMod val="50000"/>
                </a:schemeClr>
              </a:solidFill>
            </a:endParaRPr>
          </a:p>
          <a:p>
            <a:endParaRPr lang="fr-CH" sz="3000" dirty="0"/>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pic>
        <p:nvPicPr>
          <p:cNvPr id="8" name="Image 7">
            <a:extLst>
              <a:ext uri="{FF2B5EF4-FFF2-40B4-BE49-F238E27FC236}">
                <a16:creationId xmlns:a16="http://schemas.microsoft.com/office/drawing/2014/main" id="{AB14C6EB-B5CC-C91F-7DA9-5FC86396A992}"/>
              </a:ext>
            </a:extLst>
          </p:cNvPr>
          <p:cNvPicPr>
            <a:picLocks noChangeAspect="1"/>
          </p:cNvPicPr>
          <p:nvPr/>
        </p:nvPicPr>
        <p:blipFill>
          <a:blip r:embed="rId4"/>
          <a:stretch>
            <a:fillRect/>
          </a:stretch>
        </p:blipFill>
        <p:spPr>
          <a:xfrm>
            <a:off x="3983603" y="964146"/>
            <a:ext cx="8116697" cy="5637814"/>
          </a:xfrm>
          <a:prstGeom prst="rect">
            <a:avLst/>
          </a:prstGeom>
        </p:spPr>
      </p:pic>
    </p:spTree>
    <p:extLst>
      <p:ext uri="{BB962C8B-B14F-4D97-AF65-F5344CB8AC3E}">
        <p14:creationId xmlns:p14="http://schemas.microsoft.com/office/powerpoint/2010/main" val="27221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srcRect l="3798" t="3911" r="18427" b="5660"/>
          <a:stretch/>
        </p:blipFill>
        <p:spPr>
          <a:xfrm>
            <a:off x="9491622" y="3214548"/>
            <a:ext cx="1734565" cy="1476283"/>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617" y="2945933"/>
            <a:ext cx="5785484" cy="311496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52" y="230552"/>
            <a:ext cx="2520696" cy="1331976"/>
          </a:xfrm>
          <a:prstGeom prst="rect">
            <a:avLst/>
          </a:prstGeom>
        </p:spPr>
      </p:pic>
      <p:sp>
        <p:nvSpPr>
          <p:cNvPr id="10" name="Titre 1"/>
          <p:cNvSpPr>
            <a:spLocks noGrp="1"/>
          </p:cNvSpPr>
          <p:nvPr>
            <p:ph type="ctrTitle"/>
          </p:nvPr>
        </p:nvSpPr>
        <p:spPr>
          <a:xfrm>
            <a:off x="4602512" y="842"/>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Activités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11" name="Sous-titre 2"/>
          <p:cNvSpPr txBox="1">
            <a:spLocks/>
          </p:cNvSpPr>
          <p:nvPr/>
        </p:nvSpPr>
        <p:spPr>
          <a:xfrm>
            <a:off x="366577" y="1623631"/>
            <a:ext cx="11825423" cy="1366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fr-CH" sz="4000" dirty="0">
                <a:solidFill>
                  <a:schemeClr val="accent1">
                    <a:lumMod val="50000"/>
                  </a:schemeClr>
                </a:solidFill>
              </a:rPr>
              <a:t>Prestation de </a:t>
            </a:r>
            <a:r>
              <a:rPr lang="fr-CH" sz="4000" b="1" dirty="0">
                <a:solidFill>
                  <a:schemeClr val="accent2">
                    <a:lumMod val="75000"/>
                  </a:schemeClr>
                </a:solidFill>
              </a:rPr>
              <a:t>conseil</a:t>
            </a:r>
            <a:r>
              <a:rPr lang="fr-CH" sz="4000" dirty="0">
                <a:solidFill>
                  <a:schemeClr val="accent1">
                    <a:lumMod val="50000"/>
                  </a:schemeClr>
                </a:solidFill>
              </a:rPr>
              <a:t> et d’</a:t>
            </a:r>
            <a:r>
              <a:rPr lang="fr-CH" sz="4000" b="1" dirty="0">
                <a:solidFill>
                  <a:schemeClr val="accent2">
                    <a:lumMod val="75000"/>
                  </a:schemeClr>
                </a:solidFill>
              </a:rPr>
              <a:t>écoute</a:t>
            </a:r>
            <a:r>
              <a:rPr lang="fr-CH" sz="4000" dirty="0">
                <a:solidFill>
                  <a:schemeClr val="accent1">
                    <a:lumMod val="50000"/>
                  </a:schemeClr>
                </a:solidFill>
              </a:rPr>
              <a:t> par le biais de </a:t>
            </a:r>
            <a:r>
              <a:rPr lang="fr-CH" sz="4000" b="1" dirty="0" err="1">
                <a:solidFill>
                  <a:schemeClr val="accent2">
                    <a:lumMod val="75000"/>
                  </a:schemeClr>
                </a:solidFill>
              </a:rPr>
              <a:t>Proch</a:t>
            </a:r>
            <a:r>
              <a:rPr lang="fr-CH" sz="6600" b="1" baseline="30000" dirty="0" err="1">
                <a:solidFill>
                  <a:schemeClr val="accent2">
                    <a:lumMod val="75000"/>
                  </a:schemeClr>
                </a:solidFill>
              </a:rPr>
              <a:t>.</a:t>
            </a:r>
            <a:r>
              <a:rPr lang="fr-CH" sz="4000" b="1" dirty="0" err="1">
                <a:solidFill>
                  <a:schemeClr val="accent2">
                    <a:lumMod val="75000"/>
                  </a:schemeClr>
                </a:solidFill>
              </a:rPr>
              <a:t>écoute</a:t>
            </a:r>
            <a:r>
              <a:rPr lang="fr-CH" sz="4000" b="1" dirty="0">
                <a:solidFill>
                  <a:schemeClr val="accent2">
                    <a:lumMod val="75000"/>
                  </a:schemeClr>
                </a:solidFill>
              </a:rPr>
              <a:t> </a:t>
            </a:r>
            <a:r>
              <a:rPr lang="fr-CH" sz="4000" dirty="0">
                <a:solidFill>
                  <a:schemeClr val="accent1">
                    <a:lumMod val="50000"/>
                  </a:schemeClr>
                </a:solidFill>
              </a:rPr>
              <a:t>(dès 2020)</a:t>
            </a:r>
          </a:p>
          <a:p>
            <a:pPr algn="l"/>
            <a:br>
              <a:rPr lang="fr-CH" sz="4000" b="1" dirty="0">
                <a:solidFill>
                  <a:schemeClr val="accent1">
                    <a:lumMod val="50000"/>
                  </a:schemeClr>
                </a:solidFill>
              </a:rPr>
            </a:br>
            <a:endParaRPr lang="fr-CH" sz="4000" dirty="0">
              <a:solidFill>
                <a:schemeClr val="accent1">
                  <a:lumMod val="50000"/>
                </a:schemeClr>
              </a:solidFill>
            </a:endParaRPr>
          </a:p>
          <a:p>
            <a:endParaRPr lang="fr-CH" sz="4000" dirty="0"/>
          </a:p>
        </p:txBody>
      </p:sp>
    </p:spTree>
    <p:extLst>
      <p:ext uri="{BB962C8B-B14F-4D97-AF65-F5344CB8AC3E}">
        <p14:creationId xmlns:p14="http://schemas.microsoft.com/office/powerpoint/2010/main" val="360226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375220" y="1740347"/>
            <a:ext cx="9058738" cy="3560861"/>
          </a:xfrm>
          <a:prstGeom prst="rect">
            <a:avLst/>
          </a:prstGeom>
        </p:spPr>
      </p:pic>
    </p:spTree>
    <p:extLst>
      <p:ext uri="{BB962C8B-B14F-4D97-AF65-F5344CB8AC3E}">
        <p14:creationId xmlns:p14="http://schemas.microsoft.com/office/powerpoint/2010/main" val="3955389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4553527" y="234369"/>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Activités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pic>
        <p:nvPicPr>
          <p:cNvPr id="6" name="Image 5">
            <a:extLst>
              <a:ext uri="{FF2B5EF4-FFF2-40B4-BE49-F238E27FC236}">
                <a16:creationId xmlns:a16="http://schemas.microsoft.com/office/drawing/2014/main" id="{2EDF778A-3B04-6CA4-02A0-103ADC2C8476}"/>
              </a:ext>
            </a:extLst>
          </p:cNvPr>
          <p:cNvPicPr>
            <a:picLocks noChangeAspect="1"/>
          </p:cNvPicPr>
          <p:nvPr/>
        </p:nvPicPr>
        <p:blipFill>
          <a:blip r:embed="rId4"/>
          <a:stretch>
            <a:fillRect/>
          </a:stretch>
        </p:blipFill>
        <p:spPr>
          <a:xfrm>
            <a:off x="1674234" y="2058448"/>
            <a:ext cx="9147091" cy="3426684"/>
          </a:xfrm>
          <a:prstGeom prst="rect">
            <a:avLst/>
          </a:prstGeom>
        </p:spPr>
      </p:pic>
    </p:spTree>
    <p:extLst>
      <p:ext uri="{BB962C8B-B14F-4D97-AF65-F5344CB8AC3E}">
        <p14:creationId xmlns:p14="http://schemas.microsoft.com/office/powerpoint/2010/main" val="280369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4553527" y="234369"/>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Activités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6" name="Sous-titre 2"/>
          <p:cNvSpPr>
            <a:spLocks noGrp="1"/>
          </p:cNvSpPr>
          <p:nvPr>
            <p:ph type="subTitle" idx="1"/>
          </p:nvPr>
        </p:nvSpPr>
        <p:spPr>
          <a:xfrm>
            <a:off x="0" y="1481261"/>
            <a:ext cx="8668818" cy="4453381"/>
          </a:xfrm>
        </p:spPr>
        <p:txBody>
          <a:bodyPr>
            <a:noAutofit/>
          </a:bodyPr>
          <a:lstStyle/>
          <a:p>
            <a:pPr marL="457200" indent="-457200" algn="l">
              <a:buFont typeface="Arial" panose="020B0604020202020204" pitchFamily="34" charset="0"/>
              <a:buChar char="•"/>
            </a:pPr>
            <a:r>
              <a:rPr lang="fr-CH" sz="3000" dirty="0">
                <a:solidFill>
                  <a:schemeClr val="accent1">
                    <a:lumMod val="50000"/>
                  </a:schemeClr>
                </a:solidFill>
              </a:rPr>
              <a:t>Création d’</a:t>
            </a:r>
            <a:r>
              <a:rPr lang="fr-CH" sz="3000" b="1" dirty="0">
                <a:solidFill>
                  <a:schemeClr val="accent2">
                    <a:lumMod val="75000"/>
                  </a:schemeClr>
                </a:solidFill>
              </a:rPr>
              <a:t>outils de sensibilisation</a:t>
            </a:r>
            <a:r>
              <a:rPr lang="fr-CH" sz="3000" dirty="0">
                <a:solidFill>
                  <a:schemeClr val="accent1">
                    <a:lumMod val="50000"/>
                  </a:schemeClr>
                </a:solidFill>
              </a:rPr>
              <a:t>. Par exemple les cartes postales illustrées par le dessinateur «</a:t>
            </a:r>
            <a:r>
              <a:rPr lang="fr-CH" sz="3000" dirty="0" err="1">
                <a:solidFill>
                  <a:schemeClr val="accent1">
                    <a:lumMod val="50000"/>
                  </a:schemeClr>
                </a:solidFill>
              </a:rPr>
              <a:t>Zono</a:t>
            </a:r>
            <a:r>
              <a:rPr lang="fr-CH" sz="3000" dirty="0">
                <a:solidFill>
                  <a:schemeClr val="accent1">
                    <a:lumMod val="50000"/>
                  </a:schemeClr>
                </a:solidFill>
              </a:rPr>
              <a:t> le Berger» invitent l’entourage des proches aidants à offrir son aide et les proches aidants à oser en demander afin de s’accorder une pause</a:t>
            </a:r>
            <a:br>
              <a:rPr lang="fr-CH" sz="3000" b="1" dirty="0">
                <a:solidFill>
                  <a:schemeClr val="accent1">
                    <a:lumMod val="50000"/>
                  </a:schemeClr>
                </a:solidFill>
              </a:rPr>
            </a:br>
            <a:endParaRPr lang="fr-CH" sz="3000" dirty="0">
              <a:solidFill>
                <a:schemeClr val="accent1">
                  <a:lumMod val="50000"/>
                </a:schemeClr>
              </a:solidFill>
            </a:endParaRPr>
          </a:p>
          <a:p>
            <a:endParaRPr lang="fr-CH" sz="3000" dirty="0"/>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pic>
        <p:nvPicPr>
          <p:cNvPr id="3" name="Image 2"/>
          <p:cNvPicPr>
            <a:picLocks noChangeAspect="1"/>
          </p:cNvPicPr>
          <p:nvPr/>
        </p:nvPicPr>
        <p:blipFill>
          <a:blip r:embed="rId4"/>
          <a:stretch>
            <a:fillRect/>
          </a:stretch>
        </p:blipFill>
        <p:spPr>
          <a:xfrm rot="1080756">
            <a:off x="8031678" y="1506214"/>
            <a:ext cx="3356927" cy="4910546"/>
          </a:xfrm>
          <a:prstGeom prst="rect">
            <a:avLst/>
          </a:prstGeom>
        </p:spPr>
      </p:pic>
      <p:pic>
        <p:nvPicPr>
          <p:cNvPr id="7" name="Image 6"/>
          <p:cNvPicPr>
            <a:picLocks noChangeAspect="1"/>
          </p:cNvPicPr>
          <p:nvPr/>
        </p:nvPicPr>
        <p:blipFill>
          <a:blip r:embed="rId5"/>
          <a:stretch>
            <a:fillRect/>
          </a:stretch>
        </p:blipFill>
        <p:spPr>
          <a:xfrm>
            <a:off x="391058" y="3534811"/>
            <a:ext cx="4765557" cy="3280637"/>
          </a:xfrm>
          <a:prstGeom prst="rect">
            <a:avLst/>
          </a:prstGeom>
        </p:spPr>
      </p:pic>
    </p:spTree>
    <p:extLst>
      <p:ext uri="{BB962C8B-B14F-4D97-AF65-F5344CB8AC3E}">
        <p14:creationId xmlns:p14="http://schemas.microsoft.com/office/powerpoint/2010/main" val="2176626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4553527" y="234369"/>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Activités du PA-F </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6" name="Sous-titre 2"/>
          <p:cNvSpPr>
            <a:spLocks noGrp="1"/>
          </p:cNvSpPr>
          <p:nvPr>
            <p:ph type="subTitle" idx="1"/>
          </p:nvPr>
        </p:nvSpPr>
        <p:spPr>
          <a:xfrm>
            <a:off x="0" y="1481261"/>
            <a:ext cx="2934582" cy="4903636"/>
          </a:xfrm>
        </p:spPr>
        <p:txBody>
          <a:bodyPr>
            <a:noAutofit/>
          </a:bodyPr>
          <a:lstStyle/>
          <a:p>
            <a:pPr algn="l"/>
            <a:endParaRPr lang="fr-CH" sz="3000" dirty="0">
              <a:solidFill>
                <a:schemeClr val="accent1">
                  <a:lumMod val="50000"/>
                </a:schemeClr>
              </a:solidFill>
            </a:endParaRPr>
          </a:p>
          <a:p>
            <a:pPr algn="l"/>
            <a:r>
              <a:rPr lang="fr-CH" sz="3000" dirty="0">
                <a:solidFill>
                  <a:schemeClr val="accent1">
                    <a:lumMod val="50000"/>
                  </a:schemeClr>
                </a:solidFill>
              </a:rPr>
              <a:t>Création d’</a:t>
            </a:r>
            <a:r>
              <a:rPr lang="fr-CH" sz="3000" b="1" dirty="0">
                <a:solidFill>
                  <a:schemeClr val="accent2">
                    <a:lumMod val="75000"/>
                  </a:schemeClr>
                </a:solidFill>
              </a:rPr>
              <a:t>outils de sensibilisation</a:t>
            </a:r>
            <a:endParaRPr lang="fr-CH" sz="3000" b="1" dirty="0">
              <a:solidFill>
                <a:schemeClr val="accent1">
                  <a:lumMod val="50000"/>
                </a:schemeClr>
              </a:solidFill>
            </a:endParaRPr>
          </a:p>
          <a:p>
            <a:pPr marL="457200" indent="-457200" algn="l">
              <a:buFont typeface="Arial" panose="020B0604020202020204" pitchFamily="34" charset="0"/>
              <a:buChar char="•"/>
            </a:pPr>
            <a:endParaRPr lang="fr-CH" sz="3000" b="1" dirty="0">
              <a:solidFill>
                <a:schemeClr val="accent1">
                  <a:lumMod val="50000"/>
                </a:schemeClr>
              </a:solidFill>
            </a:endParaRPr>
          </a:p>
          <a:p>
            <a:pPr algn="l"/>
            <a:endParaRPr lang="fr-CH" sz="3000" dirty="0">
              <a:solidFill>
                <a:schemeClr val="accent1">
                  <a:lumMod val="50000"/>
                </a:schemeClr>
              </a:solidFill>
            </a:endParaRPr>
          </a:p>
          <a:p>
            <a:pPr algn="l"/>
            <a:r>
              <a:rPr lang="fr-CH" sz="3000" dirty="0">
                <a:solidFill>
                  <a:schemeClr val="accent1">
                    <a:lumMod val="50000"/>
                  </a:schemeClr>
                </a:solidFill>
              </a:rPr>
              <a:t>Capsules vidéo </a:t>
            </a:r>
            <a:br>
              <a:rPr lang="fr-CH" sz="3000" b="1" dirty="0">
                <a:solidFill>
                  <a:schemeClr val="accent1">
                    <a:lumMod val="50000"/>
                  </a:schemeClr>
                </a:solidFill>
              </a:rPr>
            </a:br>
            <a:endParaRPr lang="fr-CH" sz="3000" dirty="0">
              <a:solidFill>
                <a:schemeClr val="accent1">
                  <a:lumMod val="50000"/>
                </a:schemeClr>
              </a:solidFill>
            </a:endParaRPr>
          </a:p>
          <a:p>
            <a:endParaRPr lang="fr-CH" sz="3000" dirty="0"/>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pic>
        <p:nvPicPr>
          <p:cNvPr id="9" name="Image 8">
            <a:extLst>
              <a:ext uri="{FF2B5EF4-FFF2-40B4-BE49-F238E27FC236}">
                <a16:creationId xmlns:a16="http://schemas.microsoft.com/office/drawing/2014/main" id="{09B66849-0A04-77A0-03CF-936AC4D3A907}"/>
              </a:ext>
            </a:extLst>
          </p:cNvPr>
          <p:cNvPicPr>
            <a:picLocks noChangeAspect="1"/>
          </p:cNvPicPr>
          <p:nvPr/>
        </p:nvPicPr>
        <p:blipFill>
          <a:blip r:embed="rId4"/>
          <a:stretch>
            <a:fillRect/>
          </a:stretch>
        </p:blipFill>
        <p:spPr>
          <a:xfrm>
            <a:off x="3964079" y="1481260"/>
            <a:ext cx="7811826" cy="4601487"/>
          </a:xfrm>
          <a:prstGeom prst="rect">
            <a:avLst/>
          </a:prstGeom>
        </p:spPr>
      </p:pic>
      <p:sp>
        <p:nvSpPr>
          <p:cNvPr id="11" name="ZoneTexte 10">
            <a:extLst>
              <a:ext uri="{FF2B5EF4-FFF2-40B4-BE49-F238E27FC236}">
                <a16:creationId xmlns:a16="http://schemas.microsoft.com/office/drawing/2014/main" id="{5F19F73A-2B35-954A-0A5B-1338ED8923FC}"/>
              </a:ext>
            </a:extLst>
          </p:cNvPr>
          <p:cNvSpPr txBox="1"/>
          <p:nvPr/>
        </p:nvSpPr>
        <p:spPr>
          <a:xfrm>
            <a:off x="196141" y="5192073"/>
            <a:ext cx="3767938" cy="369332"/>
          </a:xfrm>
          <a:prstGeom prst="rect">
            <a:avLst/>
          </a:prstGeom>
          <a:noFill/>
        </p:spPr>
        <p:txBody>
          <a:bodyPr wrap="square">
            <a:spAutoFit/>
          </a:bodyPr>
          <a:lstStyle/>
          <a:p>
            <a:r>
              <a:rPr lang="fr-FR" dirty="0"/>
              <a:t>https://youtu.be/4s9VU8IEcD4</a:t>
            </a:r>
          </a:p>
        </p:txBody>
      </p:sp>
    </p:spTree>
    <p:extLst>
      <p:ext uri="{BB962C8B-B14F-4D97-AF65-F5344CB8AC3E}">
        <p14:creationId xmlns:p14="http://schemas.microsoft.com/office/powerpoint/2010/main" val="576857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5" y="298157"/>
            <a:ext cx="4712929" cy="2490387"/>
          </a:xfrm>
          <a:prstGeom prst="rect">
            <a:avLst/>
          </a:prstGeom>
        </p:spPr>
      </p:pic>
      <p:sp>
        <p:nvSpPr>
          <p:cNvPr id="5" name="Titre 1"/>
          <p:cNvSpPr>
            <a:spLocks noGrp="1"/>
          </p:cNvSpPr>
          <p:nvPr>
            <p:ph type="ctrTitle"/>
          </p:nvPr>
        </p:nvSpPr>
        <p:spPr>
          <a:xfrm>
            <a:off x="4553527" y="234369"/>
            <a:ext cx="7472218" cy="1561686"/>
          </a:xfrm>
        </p:spPr>
        <p:txBody>
          <a:bodyPr>
            <a:noAutofit/>
          </a:bodyPr>
          <a:lstStyle/>
          <a:p>
            <a:pPr algn="r"/>
            <a:br>
              <a:rPr lang="fr-CH" sz="4800" b="1" dirty="0">
                <a:solidFill>
                  <a:srgbClr val="F79546"/>
                </a:solidFill>
                <a:latin typeface="Segoe UI" panose="020B0502040204020203" pitchFamily="34" charset="0"/>
              </a:rPr>
            </a:br>
            <a:r>
              <a:rPr lang="fr-CH" sz="4800" b="1" dirty="0">
                <a:solidFill>
                  <a:srgbClr val="F79546"/>
                </a:solidFill>
                <a:latin typeface="Segoe UI" panose="020B0502040204020203" pitchFamily="34" charset="0"/>
              </a:rPr>
              <a:t>Dès 2024</a:t>
            </a:r>
            <a:br>
              <a:rPr lang="fr-CH" sz="4800" b="1" dirty="0">
                <a:solidFill>
                  <a:srgbClr val="F79546"/>
                </a:solidFill>
                <a:latin typeface="Segoe UI" panose="020B0502040204020203" pitchFamily="34" charset="0"/>
              </a:rPr>
            </a:br>
            <a:endParaRPr lang="fr-CH" sz="4800" b="1" dirty="0">
              <a:solidFill>
                <a:schemeClr val="accent1">
                  <a:lumMod val="50000"/>
                </a:schemeClr>
              </a:solidFill>
            </a:endParaRPr>
          </a:p>
        </p:txBody>
      </p:sp>
      <p:sp>
        <p:nvSpPr>
          <p:cNvPr id="6" name="Sous-titre 2"/>
          <p:cNvSpPr>
            <a:spLocks noGrp="1"/>
          </p:cNvSpPr>
          <p:nvPr>
            <p:ph type="subTitle" idx="1"/>
          </p:nvPr>
        </p:nvSpPr>
        <p:spPr>
          <a:xfrm>
            <a:off x="1486894" y="3337185"/>
            <a:ext cx="8706677" cy="2184290"/>
          </a:xfrm>
        </p:spPr>
        <p:txBody>
          <a:bodyPr>
            <a:noAutofit/>
          </a:bodyPr>
          <a:lstStyle/>
          <a:p>
            <a:pPr algn="l"/>
            <a:endParaRPr lang="fr-CH" sz="3000" dirty="0">
              <a:solidFill>
                <a:schemeClr val="accent1">
                  <a:lumMod val="50000"/>
                </a:schemeClr>
              </a:solidFill>
            </a:endParaRPr>
          </a:p>
          <a:p>
            <a:r>
              <a:rPr lang="fr-CH" sz="3200" dirty="0">
                <a:solidFill>
                  <a:schemeClr val="accent1">
                    <a:lumMod val="50000"/>
                  </a:schemeClr>
                </a:solidFill>
              </a:rPr>
              <a:t>Emménagement dans la maison des Associations</a:t>
            </a:r>
          </a:p>
          <a:p>
            <a:r>
              <a:rPr lang="fr-CH" sz="3200" b="1" dirty="0">
                <a:solidFill>
                  <a:schemeClr val="accent1">
                    <a:lumMod val="50000"/>
                  </a:schemeClr>
                </a:solidFill>
              </a:rPr>
              <a:t>à</a:t>
            </a:r>
            <a:r>
              <a:rPr lang="fr-CH" sz="3200" b="1">
                <a:solidFill>
                  <a:schemeClr val="accent1">
                    <a:lumMod val="50000"/>
                  </a:schemeClr>
                </a:solidFill>
              </a:rPr>
              <a:t> </a:t>
            </a:r>
            <a:r>
              <a:rPr lang="fr-CH" sz="3200" b="1" dirty="0">
                <a:solidFill>
                  <a:schemeClr val="accent1">
                    <a:lumMod val="50000"/>
                  </a:schemeClr>
                </a:solidFill>
              </a:rPr>
              <a:t>Fribourg</a:t>
            </a:r>
            <a:br>
              <a:rPr lang="fr-CH" sz="3000" b="1" dirty="0">
                <a:solidFill>
                  <a:schemeClr val="accent1">
                    <a:lumMod val="50000"/>
                  </a:schemeClr>
                </a:solidFill>
              </a:rPr>
            </a:br>
            <a:endParaRPr lang="fr-CH" sz="3000" dirty="0">
              <a:solidFill>
                <a:schemeClr val="accent1">
                  <a:lumMod val="50000"/>
                </a:schemeClr>
              </a:solidFill>
            </a:endParaRPr>
          </a:p>
          <a:p>
            <a:endParaRPr lang="fr-CH" sz="3000" dirty="0"/>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39326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44677" y="3197111"/>
            <a:ext cx="33813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Espace réservé du contenu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0" y="211023"/>
            <a:ext cx="4470730" cy="2362263"/>
          </a:xfrm>
          <a:prstGeom prst="rect">
            <a:avLst/>
          </a:prstGeom>
        </p:spPr>
      </p:pic>
      <p:sp>
        <p:nvSpPr>
          <p:cNvPr id="4" name="Sous-titre 2"/>
          <p:cNvSpPr txBox="1">
            <a:spLocks/>
          </p:cNvSpPr>
          <p:nvPr/>
        </p:nvSpPr>
        <p:spPr>
          <a:xfrm>
            <a:off x="5815477" y="775844"/>
            <a:ext cx="6002572" cy="44533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fr-CH" b="1" dirty="0">
                <a:solidFill>
                  <a:schemeClr val="accent1">
                    <a:lumMod val="50000"/>
                  </a:schemeClr>
                </a:solidFill>
              </a:rPr>
              <a:t>A votre disposition:</a:t>
            </a:r>
          </a:p>
          <a:p>
            <a:pPr marL="457200" indent="-457200">
              <a:spcAft>
                <a:spcPts val="1800"/>
              </a:spcAft>
            </a:pPr>
            <a:r>
              <a:rPr lang="fr-CH" dirty="0">
                <a:solidFill>
                  <a:schemeClr val="accent1">
                    <a:lumMod val="50000"/>
                  </a:schemeClr>
                </a:solidFill>
              </a:rPr>
              <a:t>Flyer du PA-F</a:t>
            </a:r>
          </a:p>
          <a:p>
            <a:pPr marL="457200" indent="-457200">
              <a:spcAft>
                <a:spcPts val="1800"/>
              </a:spcAft>
            </a:pPr>
            <a:r>
              <a:rPr lang="fr-CH" dirty="0">
                <a:solidFill>
                  <a:schemeClr val="accent1">
                    <a:lumMod val="50000"/>
                  </a:schemeClr>
                </a:solidFill>
              </a:rPr>
              <a:t>Flyer </a:t>
            </a:r>
            <a:r>
              <a:rPr lang="fr-CH" dirty="0" err="1">
                <a:solidFill>
                  <a:schemeClr val="accent1">
                    <a:lumMod val="50000"/>
                  </a:schemeClr>
                </a:solidFill>
              </a:rPr>
              <a:t>Proch</a:t>
            </a:r>
            <a:r>
              <a:rPr lang="fr-CH" sz="4000" baseline="30000" dirty="0" err="1">
                <a:solidFill>
                  <a:schemeClr val="accent1">
                    <a:lumMod val="50000"/>
                  </a:schemeClr>
                </a:solidFill>
              </a:rPr>
              <a:t>.</a:t>
            </a:r>
            <a:r>
              <a:rPr lang="fr-CH" dirty="0" err="1">
                <a:solidFill>
                  <a:schemeClr val="accent1">
                    <a:lumMod val="50000"/>
                  </a:schemeClr>
                </a:solidFill>
              </a:rPr>
              <a:t>écoute</a:t>
            </a:r>
            <a:endParaRPr lang="fr-CH" dirty="0">
              <a:solidFill>
                <a:schemeClr val="accent1">
                  <a:lumMod val="50000"/>
                </a:schemeClr>
              </a:solidFill>
            </a:endParaRPr>
          </a:p>
          <a:p>
            <a:pPr marL="457200" indent="-457200">
              <a:spcAft>
                <a:spcPts val="1800"/>
              </a:spcAft>
            </a:pPr>
            <a:r>
              <a:rPr lang="fr-CH" dirty="0">
                <a:solidFill>
                  <a:schemeClr val="accent1">
                    <a:lumMod val="50000"/>
                  </a:schemeClr>
                </a:solidFill>
              </a:rPr>
              <a:t>Carte postale</a:t>
            </a:r>
          </a:p>
          <a:p>
            <a:pPr marL="628650" indent="-542925">
              <a:spcAft>
                <a:spcPts val="1800"/>
              </a:spcAft>
              <a:buNone/>
            </a:pPr>
            <a:r>
              <a:rPr lang="fr-CH" dirty="0">
                <a:solidFill>
                  <a:schemeClr val="accent1">
                    <a:lumMod val="50000"/>
                  </a:schemeClr>
                </a:solidFill>
                <a:latin typeface="Arial Narrow" panose="020B0606020202030204" pitchFamily="34" charset="0"/>
              </a:rPr>
              <a:t>☺	</a:t>
            </a:r>
            <a:r>
              <a:rPr lang="fr-CH" dirty="0">
                <a:solidFill>
                  <a:schemeClr val="accent1">
                    <a:lumMod val="50000"/>
                  </a:schemeClr>
                </a:solidFill>
              </a:rPr>
              <a:t>Inscrivez-vous à notre journal : </a:t>
            </a:r>
            <a:r>
              <a:rPr lang="fr-CH" dirty="0">
                <a:hlinkClick r:id="rId5"/>
              </a:rPr>
              <a:t>https://www.pa-f.ch/fr/newsletter</a:t>
            </a:r>
            <a:endParaRPr lang="fr-CH" dirty="0"/>
          </a:p>
          <a:p>
            <a:pPr marL="0" indent="0">
              <a:spcAft>
                <a:spcPts val="1800"/>
              </a:spcAft>
              <a:buNone/>
            </a:pPr>
            <a:endParaRPr lang="fr-CH" dirty="0"/>
          </a:p>
        </p:txBody>
      </p:sp>
    </p:spTree>
    <p:extLst>
      <p:ext uri="{BB962C8B-B14F-4D97-AF65-F5344CB8AC3E}">
        <p14:creationId xmlns:p14="http://schemas.microsoft.com/office/powerpoint/2010/main" val="39616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49" y="5100637"/>
            <a:ext cx="10515600" cy="1325563"/>
          </a:xfrm>
        </p:spPr>
        <p:txBody>
          <a:bodyPr/>
          <a:lstStyle/>
          <a:p>
            <a:r>
              <a:rPr lang="fr-CH" b="1" dirty="0">
                <a:solidFill>
                  <a:schemeClr val="accent2">
                    <a:lumMod val="75000"/>
                  </a:schemeClr>
                </a:solidFill>
              </a:rPr>
              <a:t>Merci et au revoir! </a:t>
            </a:r>
            <a:endParaRPr lang="en-US" b="1" dirty="0">
              <a:solidFill>
                <a:schemeClr val="accent2">
                  <a:lumMod val="75000"/>
                </a:schemeClr>
              </a:solidFill>
            </a:endParaRPr>
          </a:p>
        </p:txBody>
      </p:sp>
      <p:pic>
        <p:nvPicPr>
          <p:cNvPr id="1026" name="Picture 2" descr="Image result for aidants naturel et humo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0874" y="982133"/>
            <a:ext cx="8624049" cy="44026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Tree>
    <p:extLst>
      <p:ext uri="{BB962C8B-B14F-4D97-AF65-F5344CB8AC3E}">
        <p14:creationId xmlns:p14="http://schemas.microsoft.com/office/powerpoint/2010/main" val="5790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7443" y="1910443"/>
            <a:ext cx="10515600" cy="2123658"/>
          </a:xfrm>
          <a:prstGeom prst="rect">
            <a:avLst/>
          </a:prstGeom>
          <a:noFill/>
        </p:spPr>
        <p:txBody>
          <a:bodyPr wrap="square" rtlCol="0">
            <a:spAutoFit/>
          </a:bodyPr>
          <a:lstStyle/>
          <a:p>
            <a:pPr algn="ctr"/>
            <a:r>
              <a:rPr lang="fr-CH" sz="4400" b="1" cap="all" dirty="0">
                <a:solidFill>
                  <a:schemeClr val="accent2">
                    <a:lumMod val="75000"/>
                  </a:schemeClr>
                </a:solidFill>
              </a:rPr>
              <a:t>I</a:t>
            </a:r>
          </a:p>
          <a:p>
            <a:pPr algn="ctr"/>
            <a:r>
              <a:rPr lang="fr-CH" sz="4400" b="1" cap="all" dirty="0">
                <a:solidFill>
                  <a:schemeClr val="accent2">
                    <a:lumMod val="75000"/>
                  </a:schemeClr>
                </a:solidFill>
              </a:rPr>
              <a:t>Être proche ou proche </a:t>
            </a:r>
            <a:r>
              <a:rPr lang="fr-CH" sz="4400" b="1" cap="all" dirty="0" err="1">
                <a:solidFill>
                  <a:schemeClr val="accent2">
                    <a:lumMod val="75000"/>
                  </a:schemeClr>
                </a:solidFill>
              </a:rPr>
              <a:t>aidant-e</a:t>
            </a:r>
            <a:r>
              <a:rPr lang="fr-CH" sz="4400" b="1" cap="all" dirty="0">
                <a:solidFill>
                  <a:schemeClr val="accent2">
                    <a:lumMod val="75000"/>
                  </a:schemeClr>
                </a:solidFill>
              </a:rPr>
              <a:t> : quelques notions clefs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Tree>
    <p:extLst>
      <p:ext uri="{BB962C8B-B14F-4D97-AF65-F5344CB8AC3E}">
        <p14:creationId xmlns:p14="http://schemas.microsoft.com/office/powerpoint/2010/main" val="307725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2367643" y="147165"/>
            <a:ext cx="8336106" cy="956028"/>
          </a:xfrm>
        </p:spPr>
        <p:txBody>
          <a:bodyPr>
            <a:noAutofit/>
          </a:bodyPr>
          <a:lstStyle/>
          <a:p>
            <a:pPr algn="r"/>
            <a:r>
              <a:rPr lang="fr-CH" sz="4800" b="1" dirty="0">
                <a:solidFill>
                  <a:srgbClr val="F79546"/>
                </a:solidFill>
                <a:latin typeface="Segoe UI" panose="020B0502040204020203" pitchFamily="34" charset="0"/>
              </a:rPr>
              <a:t>Proches et proches aidants</a:t>
            </a:r>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
        <p:nvSpPr>
          <p:cNvPr id="7" name="Titre 1"/>
          <p:cNvSpPr txBox="1">
            <a:spLocks/>
          </p:cNvSpPr>
          <p:nvPr/>
        </p:nvSpPr>
        <p:spPr>
          <a:xfrm>
            <a:off x="496958" y="1045002"/>
            <a:ext cx="10781268" cy="10177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latin typeface="Arial Black" panose="020B0A04020102020204" pitchFamily="34" charset="0"/>
            </a:endParaRPr>
          </a:p>
        </p:txBody>
      </p:sp>
      <p:sp>
        <p:nvSpPr>
          <p:cNvPr id="8" name="Espace réservé du contenu 2"/>
          <p:cNvSpPr txBox="1">
            <a:spLocks/>
          </p:cNvSpPr>
          <p:nvPr/>
        </p:nvSpPr>
        <p:spPr>
          <a:xfrm>
            <a:off x="413886" y="1639262"/>
            <a:ext cx="10289863" cy="5316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rgbClr val="002060"/>
                </a:solidFill>
              </a:rPr>
              <a:t>Proches et proches aidants </a:t>
            </a:r>
            <a:r>
              <a:rPr lang="mr-IN" dirty="0">
                <a:solidFill>
                  <a:srgbClr val="002060"/>
                </a:solidFill>
              </a:rPr>
              <a:t>–</a:t>
            </a:r>
            <a:r>
              <a:rPr lang="fr-FR" dirty="0">
                <a:solidFill>
                  <a:srgbClr val="002060"/>
                </a:solidFill>
              </a:rPr>
              <a:t> </a:t>
            </a:r>
            <a:r>
              <a:rPr lang="fr-FR" i="1" dirty="0" err="1">
                <a:solidFill>
                  <a:srgbClr val="002060"/>
                </a:solidFill>
              </a:rPr>
              <a:t>carer</a:t>
            </a:r>
            <a:r>
              <a:rPr lang="fr-FR" i="1" dirty="0">
                <a:solidFill>
                  <a:srgbClr val="002060"/>
                </a:solidFill>
              </a:rPr>
              <a:t>, </a:t>
            </a:r>
            <a:r>
              <a:rPr lang="fr-FR" i="1" dirty="0" err="1">
                <a:solidFill>
                  <a:srgbClr val="002060"/>
                </a:solidFill>
              </a:rPr>
              <a:t>caregiver</a:t>
            </a:r>
            <a:r>
              <a:rPr lang="fr-FR" i="1" dirty="0">
                <a:solidFill>
                  <a:srgbClr val="002060"/>
                </a:solidFill>
              </a:rPr>
              <a:t> </a:t>
            </a:r>
            <a:r>
              <a:rPr lang="fr-FR" dirty="0">
                <a:solidFill>
                  <a:srgbClr val="002060"/>
                </a:solidFill>
              </a:rPr>
              <a:t>(« donneur de soins »)</a:t>
            </a:r>
          </a:p>
          <a:p>
            <a:endParaRPr lang="fr-FR" dirty="0">
              <a:solidFill>
                <a:srgbClr val="002060"/>
              </a:solidFill>
            </a:endParaRPr>
          </a:p>
          <a:p>
            <a:pPr lvl="1">
              <a:spcAft>
                <a:spcPts val="1200"/>
              </a:spcAft>
            </a:pPr>
            <a:r>
              <a:rPr lang="fr-CH" dirty="0">
                <a:solidFill>
                  <a:srgbClr val="002060"/>
                </a:solidFill>
              </a:rPr>
              <a:t>Le proche aidant est une personne qui consacre régulièrement de son temps auprès d'une personne atteinte dans sa santé ou son autonomie. Il assure une présence et un soutien pour l'aider dans son quotidien (tâches de la vie quotidienne, soins, transports,...) et assurer sa sécurité. Il peut s'agir d'un membre de la famille, d'un voisin ou d'un ami</a:t>
            </a:r>
          </a:p>
          <a:p>
            <a:pPr lvl="1">
              <a:spcAft>
                <a:spcPts val="1200"/>
              </a:spcAft>
            </a:pPr>
            <a:r>
              <a:rPr lang="fr-CH" dirty="0">
                <a:solidFill>
                  <a:srgbClr val="002060"/>
                </a:solidFill>
              </a:rPr>
              <a:t>Il-elle assume des </a:t>
            </a:r>
            <a:r>
              <a:rPr lang="fr-CH" b="1" dirty="0">
                <a:solidFill>
                  <a:srgbClr val="002060"/>
                </a:solidFill>
              </a:rPr>
              <a:t>responsabilités</a:t>
            </a:r>
            <a:r>
              <a:rPr lang="fr-CH" dirty="0">
                <a:solidFill>
                  <a:srgbClr val="002060"/>
                </a:solidFill>
              </a:rPr>
              <a:t> </a:t>
            </a:r>
          </a:p>
          <a:p>
            <a:pPr lvl="1">
              <a:spcAft>
                <a:spcPts val="1200"/>
              </a:spcAft>
            </a:pPr>
            <a:r>
              <a:rPr lang="fr-CH" dirty="0">
                <a:solidFill>
                  <a:srgbClr val="002060"/>
                </a:solidFill>
              </a:rPr>
              <a:t>Ils-elles fournissent une </a:t>
            </a:r>
            <a:r>
              <a:rPr lang="fr-CH" b="1" dirty="0">
                <a:solidFill>
                  <a:srgbClr val="002060"/>
                </a:solidFill>
              </a:rPr>
              <a:t>aide non-professionnelle</a:t>
            </a:r>
          </a:p>
          <a:p>
            <a:pPr lvl="1">
              <a:spcAft>
                <a:spcPts val="1200"/>
              </a:spcAft>
            </a:pPr>
            <a:r>
              <a:rPr lang="fr-CH" dirty="0">
                <a:solidFill>
                  <a:srgbClr val="002060"/>
                </a:solidFill>
              </a:rPr>
              <a:t>Ils-elles deviennent des ex</a:t>
            </a:r>
            <a:r>
              <a:rPr lang="fr-CH" b="1" dirty="0">
                <a:solidFill>
                  <a:srgbClr val="002060"/>
                </a:solidFill>
              </a:rPr>
              <a:t>perts</a:t>
            </a:r>
          </a:p>
          <a:p>
            <a:pPr lvl="1">
              <a:spcAft>
                <a:spcPts val="1200"/>
              </a:spcAft>
            </a:pPr>
            <a:r>
              <a:rPr lang="fr-CH" dirty="0">
                <a:solidFill>
                  <a:srgbClr val="002060"/>
                </a:solidFill>
              </a:rPr>
              <a:t>Pas toujours le </a:t>
            </a:r>
            <a:r>
              <a:rPr lang="fr-CH" b="1" dirty="0">
                <a:solidFill>
                  <a:srgbClr val="002060"/>
                </a:solidFill>
              </a:rPr>
              <a:t>choix</a:t>
            </a:r>
          </a:p>
        </p:txBody>
      </p:sp>
      <p:pic>
        <p:nvPicPr>
          <p:cNvPr id="9" name="Image 8"/>
          <p:cNvPicPr>
            <a:picLocks noChangeAspect="1"/>
          </p:cNvPicPr>
          <p:nvPr/>
        </p:nvPicPr>
        <p:blipFill>
          <a:blip r:embed="rId4"/>
          <a:stretch>
            <a:fillRect/>
          </a:stretch>
        </p:blipFill>
        <p:spPr>
          <a:xfrm>
            <a:off x="10599815" y="147165"/>
            <a:ext cx="1292324" cy="2146041"/>
          </a:xfrm>
          <a:prstGeom prst="rect">
            <a:avLst/>
          </a:prstGeom>
        </p:spPr>
      </p:pic>
    </p:spTree>
    <p:extLst>
      <p:ext uri="{BB962C8B-B14F-4D97-AF65-F5344CB8AC3E}">
        <p14:creationId xmlns:p14="http://schemas.microsoft.com/office/powerpoint/2010/main" val="41123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CH" dirty="0"/>
              <a:t> </a:t>
            </a:r>
            <a:r>
              <a:rPr lang="fr-CH" sz="4800" b="1" dirty="0">
                <a:solidFill>
                  <a:srgbClr val="F79546"/>
                </a:solidFill>
                <a:latin typeface="Segoe UI" panose="020B0502040204020203" pitchFamily="34" charset="0"/>
              </a:rPr>
              <a:t>Quelques chiffres</a:t>
            </a:r>
            <a:endParaRPr lang="en-US" sz="4800" b="1" dirty="0">
              <a:solidFill>
                <a:srgbClr val="F79546"/>
              </a:solidFill>
              <a:latin typeface="Segoe UI" panose="020B0502040204020203" pitchFamily="34" charset="0"/>
            </a:endParaRPr>
          </a:p>
        </p:txBody>
      </p:sp>
      <p:sp>
        <p:nvSpPr>
          <p:cNvPr id="3" name="Espace réservé du contenu 2"/>
          <p:cNvSpPr>
            <a:spLocks noGrp="1"/>
          </p:cNvSpPr>
          <p:nvPr>
            <p:ph idx="1"/>
          </p:nvPr>
        </p:nvSpPr>
        <p:spPr/>
        <p:txBody>
          <a:bodyPr>
            <a:normAutofit fontScale="92500"/>
          </a:bodyPr>
          <a:lstStyle/>
          <a:p>
            <a:r>
              <a:rPr lang="fr-FR" dirty="0"/>
              <a:t> </a:t>
            </a:r>
            <a:r>
              <a:rPr lang="fr-FR" b="1" dirty="0"/>
              <a:t>13%</a:t>
            </a:r>
            <a:r>
              <a:rPr lang="fr-FR" dirty="0"/>
              <a:t> de la population ont reçu pour des raisons de santé l’aide d’un PA (2017)</a:t>
            </a:r>
          </a:p>
          <a:p>
            <a:r>
              <a:rPr lang="fr-FR" dirty="0"/>
              <a:t> </a:t>
            </a:r>
            <a:r>
              <a:rPr lang="fr-FR" b="1" dirty="0"/>
              <a:t>592 000  PA </a:t>
            </a:r>
            <a:r>
              <a:rPr lang="fr-FR" dirty="0"/>
              <a:t>en CH, = environ </a:t>
            </a:r>
            <a:r>
              <a:rPr lang="fr-FR" b="1" dirty="0"/>
              <a:t>7,6 %</a:t>
            </a:r>
            <a:r>
              <a:rPr lang="fr-FR" dirty="0"/>
              <a:t> de la population. Probablement beaucoup plus (2017)</a:t>
            </a:r>
          </a:p>
          <a:p>
            <a:pPr>
              <a:defRPr/>
            </a:pPr>
            <a:r>
              <a:rPr lang="fr-FR" b="1" dirty="0"/>
              <a:t>54%</a:t>
            </a:r>
            <a:r>
              <a:rPr lang="fr-FR" dirty="0"/>
              <a:t> des femmes / Majorité entre 50 et 60 ans</a:t>
            </a:r>
          </a:p>
          <a:p>
            <a:pPr>
              <a:defRPr/>
            </a:pPr>
            <a:r>
              <a:rPr lang="fr-CH" b="1" dirty="0"/>
              <a:t>Deux tiers  </a:t>
            </a:r>
            <a:r>
              <a:rPr lang="fr-CH" dirty="0"/>
              <a:t>des proches aidants «enfants» ont une activité professionnelle</a:t>
            </a:r>
          </a:p>
          <a:p>
            <a:pPr>
              <a:defRPr/>
            </a:pPr>
            <a:r>
              <a:rPr lang="fr-CH" dirty="0"/>
              <a:t>La durée de la période de soin est de </a:t>
            </a:r>
            <a:r>
              <a:rPr lang="fr-CH" b="1" dirty="0"/>
              <a:t>5 à 6 ans</a:t>
            </a:r>
            <a:r>
              <a:rPr lang="fr-CH" dirty="0"/>
              <a:t> </a:t>
            </a:r>
          </a:p>
          <a:p>
            <a:pPr>
              <a:defRPr/>
            </a:pPr>
            <a:r>
              <a:rPr lang="fr-FR" dirty="0"/>
              <a:t>En 2016, 80 millions d’heures effectuées par des PA soit 3,7 milliard de CHF / </a:t>
            </a:r>
            <a:r>
              <a:rPr lang="fr-CH" dirty="0"/>
              <a:t>En 2012,  le montant du travail fourni par les </a:t>
            </a:r>
            <a:r>
              <a:rPr lang="fr-CH" dirty="0" err="1"/>
              <a:t>Spitex</a:t>
            </a:r>
            <a:r>
              <a:rPr lang="fr-CH" dirty="0"/>
              <a:t> est de </a:t>
            </a:r>
            <a:r>
              <a:rPr lang="fr-CH" b="1" dirty="0"/>
              <a:t>1.83  milliard de CHF</a:t>
            </a:r>
          </a:p>
          <a:p>
            <a:endParaRPr lang="fr-FR" dirty="0"/>
          </a:p>
          <a:p>
            <a:endParaRPr lang="fr-FR" dirty="0"/>
          </a:p>
          <a:p>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Tree>
    <p:extLst>
      <p:ext uri="{BB962C8B-B14F-4D97-AF65-F5344CB8AC3E}">
        <p14:creationId xmlns:p14="http://schemas.microsoft.com/office/powerpoint/2010/main" val="324763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5" name="Titre 1"/>
          <p:cNvSpPr>
            <a:spLocks noGrp="1"/>
          </p:cNvSpPr>
          <p:nvPr>
            <p:ph type="ctrTitle"/>
          </p:nvPr>
        </p:nvSpPr>
        <p:spPr>
          <a:xfrm>
            <a:off x="2694214" y="264158"/>
            <a:ext cx="9178149" cy="956028"/>
          </a:xfrm>
        </p:spPr>
        <p:txBody>
          <a:bodyPr>
            <a:noAutofit/>
          </a:bodyPr>
          <a:lstStyle/>
          <a:p>
            <a:pPr algn="r"/>
            <a:r>
              <a:rPr lang="fr-CH" sz="4800" b="1" dirty="0">
                <a:solidFill>
                  <a:srgbClr val="F79546"/>
                </a:solidFill>
                <a:latin typeface="Segoe UI" panose="020B0502040204020203" pitchFamily="34" charset="0"/>
              </a:rPr>
              <a:t>Questions de proches aidants</a:t>
            </a:r>
          </a:p>
        </p:txBody>
      </p:sp>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
        <p:nvSpPr>
          <p:cNvPr id="7" name="Titre 1"/>
          <p:cNvSpPr txBox="1">
            <a:spLocks/>
          </p:cNvSpPr>
          <p:nvPr/>
        </p:nvSpPr>
        <p:spPr>
          <a:xfrm>
            <a:off x="496958" y="1045002"/>
            <a:ext cx="10781268" cy="10177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latin typeface="Arial Black" panose="020B0A04020102020204" pitchFamily="34" charset="0"/>
            </a:endParaRPr>
          </a:p>
        </p:txBody>
      </p:sp>
      <p:sp>
        <p:nvSpPr>
          <p:cNvPr id="8" name="Espace réservé du contenu 2"/>
          <p:cNvSpPr txBox="1">
            <a:spLocks/>
          </p:cNvSpPr>
          <p:nvPr/>
        </p:nvSpPr>
        <p:spPr>
          <a:xfrm>
            <a:off x="236454" y="1749688"/>
            <a:ext cx="11726094" cy="52112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3600" b="1" dirty="0">
                <a:solidFill>
                  <a:srgbClr val="002060"/>
                </a:solidFill>
              </a:rPr>
              <a:t>Les questions des proches se situent principalement autour de deux aspects</a:t>
            </a:r>
          </a:p>
          <a:p>
            <a:pPr marL="0" indent="0">
              <a:buNone/>
            </a:pPr>
            <a:endParaRPr lang="fr-CH" sz="700" dirty="0">
              <a:solidFill>
                <a:srgbClr val="002060"/>
              </a:solidFill>
            </a:endParaRPr>
          </a:p>
          <a:p>
            <a:r>
              <a:rPr lang="fr-CH" sz="3200" dirty="0">
                <a:solidFill>
                  <a:srgbClr val="002060"/>
                </a:solidFill>
              </a:rPr>
              <a:t>Comment agir dans mon rôle de proche aidant et satisfaire les besoins du proche aidé? </a:t>
            </a:r>
          </a:p>
          <a:p>
            <a:endParaRPr lang="fr-CH" sz="3600" dirty="0">
              <a:solidFill>
                <a:srgbClr val="002060"/>
              </a:solidFill>
            </a:endParaRPr>
          </a:p>
          <a:p>
            <a:r>
              <a:rPr lang="fr-CH" sz="3200" dirty="0">
                <a:solidFill>
                  <a:srgbClr val="002060"/>
                </a:solidFill>
              </a:rPr>
              <a:t>Comment faire face à ce rôle exigeant de proche aidant? </a:t>
            </a:r>
          </a:p>
          <a:p>
            <a:pPr lvl="1"/>
            <a:r>
              <a:rPr lang="fr-CH" sz="2800" dirty="0">
                <a:solidFill>
                  <a:srgbClr val="002060"/>
                </a:solidFill>
              </a:rPr>
              <a:t>charges </a:t>
            </a:r>
            <a:r>
              <a:rPr lang="fr-CH" sz="2800" b="1" dirty="0">
                <a:solidFill>
                  <a:srgbClr val="002060"/>
                </a:solidFill>
              </a:rPr>
              <a:t>objectives</a:t>
            </a:r>
            <a:r>
              <a:rPr lang="fr-CH" sz="2800" dirty="0">
                <a:solidFill>
                  <a:srgbClr val="002060"/>
                </a:solidFill>
              </a:rPr>
              <a:t> (ex. apporter des soins spécifiques, assurer une surveillance, solliciter le réseau d’aide et de soins, enjeux financiers, etc.)</a:t>
            </a:r>
          </a:p>
          <a:p>
            <a:pPr lvl="1"/>
            <a:r>
              <a:rPr lang="fr-CH" sz="2800" dirty="0">
                <a:solidFill>
                  <a:srgbClr val="002060"/>
                </a:solidFill>
              </a:rPr>
              <a:t>charges </a:t>
            </a:r>
            <a:r>
              <a:rPr lang="fr-CH" sz="2800" b="1" dirty="0">
                <a:solidFill>
                  <a:srgbClr val="002060"/>
                </a:solidFill>
              </a:rPr>
              <a:t>subjectives</a:t>
            </a:r>
            <a:r>
              <a:rPr lang="fr-CH" sz="2800" dirty="0">
                <a:solidFill>
                  <a:srgbClr val="002060"/>
                </a:solidFill>
              </a:rPr>
              <a:t> (ex. soucis pour l’avenir, peur pour sa sécurité,…)</a:t>
            </a:r>
          </a:p>
        </p:txBody>
      </p:sp>
    </p:spTree>
    <p:extLst>
      <p:ext uri="{BB962C8B-B14F-4D97-AF65-F5344CB8AC3E}">
        <p14:creationId xmlns:p14="http://schemas.microsoft.com/office/powerpoint/2010/main" val="20357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 calcmode="lin" valueType="num">
                                      <p:cBhvr additive="base">
                                        <p:cTn id="2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
        <p:nvSpPr>
          <p:cNvPr id="7" name="Titre 1"/>
          <p:cNvSpPr txBox="1">
            <a:spLocks/>
          </p:cNvSpPr>
          <p:nvPr/>
        </p:nvSpPr>
        <p:spPr>
          <a:xfrm>
            <a:off x="496958" y="1045002"/>
            <a:ext cx="10781268" cy="10177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latin typeface="Arial Black" panose="020B0A04020102020204" pitchFamily="34" charset="0"/>
            </a:endParaRPr>
          </a:p>
        </p:txBody>
      </p:sp>
      <p:sp>
        <p:nvSpPr>
          <p:cNvPr id="9" name="Espace réservé du contenu 2"/>
          <p:cNvSpPr txBox="1">
            <a:spLocks/>
          </p:cNvSpPr>
          <p:nvPr/>
        </p:nvSpPr>
        <p:spPr>
          <a:xfrm>
            <a:off x="152629" y="1513370"/>
            <a:ext cx="12192000" cy="53446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3600" b="1" dirty="0">
                <a:solidFill>
                  <a:schemeClr val="accent2">
                    <a:lumMod val="75000"/>
                  </a:schemeClr>
                </a:solidFill>
              </a:rPr>
              <a:t>Charges – fardeau – </a:t>
            </a:r>
            <a:r>
              <a:rPr lang="fr-CH" sz="3600" b="1" i="1" dirty="0" err="1">
                <a:solidFill>
                  <a:schemeClr val="accent2">
                    <a:lumMod val="75000"/>
                  </a:schemeClr>
                </a:solidFill>
              </a:rPr>
              <a:t>burden</a:t>
            </a:r>
            <a:r>
              <a:rPr lang="fr-CH" sz="3600" b="1" dirty="0">
                <a:solidFill>
                  <a:schemeClr val="accent2">
                    <a:lumMod val="75000"/>
                  </a:schemeClr>
                </a:solidFill>
              </a:rPr>
              <a:t> des proches</a:t>
            </a:r>
          </a:p>
          <a:p>
            <a:r>
              <a:rPr lang="fr-CH" sz="3200" dirty="0">
                <a:solidFill>
                  <a:srgbClr val="002060"/>
                </a:solidFill>
              </a:rPr>
              <a:t>Stress particulier vécu par les proches au quotidien en lien avec la maladie ou la perte d’autonomie du parent</a:t>
            </a:r>
          </a:p>
          <a:p>
            <a:r>
              <a:rPr lang="fr-CH" sz="3200" dirty="0">
                <a:solidFill>
                  <a:srgbClr val="002060"/>
                </a:solidFill>
              </a:rPr>
              <a:t>Conséquences négatives du rôle d’aidant</a:t>
            </a:r>
          </a:p>
          <a:p>
            <a:pPr marL="1519238" indent="-619125">
              <a:buFont typeface="Wingdings" panose="05000000000000000000" pitchFamily="2" charset="2"/>
              <a:buChar char="q"/>
            </a:pPr>
            <a:r>
              <a:rPr lang="fr-CH" dirty="0">
                <a:solidFill>
                  <a:srgbClr val="002060"/>
                </a:solidFill>
              </a:rPr>
              <a:t>conséquences physiques, psychologiques, émotionnelles, sociales et financières</a:t>
            </a:r>
          </a:p>
          <a:p>
            <a:pPr marL="1519238" indent="-619125">
              <a:buFont typeface="Wingdings" panose="05000000000000000000" pitchFamily="2" charset="2"/>
              <a:buChar char="q"/>
            </a:pPr>
            <a:r>
              <a:rPr lang="fr-CH" dirty="0">
                <a:solidFill>
                  <a:srgbClr val="002060"/>
                </a:solidFill>
              </a:rPr>
              <a:t>interférence avec les autres activités professionnelles, familiales, sociales et de loisir</a:t>
            </a:r>
          </a:p>
          <a:p>
            <a:r>
              <a:rPr lang="fr-CH" sz="3200" dirty="0">
                <a:solidFill>
                  <a:srgbClr val="002060"/>
                </a:solidFill>
              </a:rPr>
              <a:t>Conséquences positives?</a:t>
            </a:r>
          </a:p>
          <a:p>
            <a:pPr marL="1519238" indent="-620713">
              <a:buFont typeface="Wingdings" panose="05000000000000000000" pitchFamily="2" charset="2"/>
              <a:buChar char="q"/>
              <a:tabLst>
                <a:tab pos="7624763" algn="l"/>
              </a:tabLst>
            </a:pPr>
            <a:r>
              <a:rPr lang="fr-CH" dirty="0">
                <a:solidFill>
                  <a:srgbClr val="002060"/>
                </a:solidFill>
              </a:rPr>
              <a:t>estime de soi, satisfaction personnelle de pouvoir aider, authenticité dans la relation	</a:t>
            </a:r>
            <a:r>
              <a:rPr lang="fr-CH" sz="2400" i="1" dirty="0" err="1">
                <a:solidFill>
                  <a:srgbClr val="002060"/>
                </a:solidFill>
              </a:rPr>
              <a:t>e.g</a:t>
            </a:r>
            <a:r>
              <a:rPr lang="fr-CH" sz="2400" i="1" dirty="0">
                <a:solidFill>
                  <a:srgbClr val="002060"/>
                </a:solidFill>
              </a:rPr>
              <a:t>. </a:t>
            </a:r>
            <a:r>
              <a:rPr lang="fr-CH" sz="2400" i="1" dirty="0" err="1">
                <a:solidFill>
                  <a:srgbClr val="002060"/>
                </a:solidFill>
              </a:rPr>
              <a:t>Möller-Leimkühler</a:t>
            </a:r>
            <a:r>
              <a:rPr lang="fr-CH" sz="2400" i="1" dirty="0">
                <a:solidFill>
                  <a:srgbClr val="002060"/>
                </a:solidFill>
              </a:rPr>
              <a:t> et al. 2021</a:t>
            </a:r>
          </a:p>
        </p:txBody>
      </p:sp>
      <p:sp>
        <p:nvSpPr>
          <p:cNvPr id="8" name="Titre 1"/>
          <p:cNvSpPr>
            <a:spLocks noGrp="1"/>
          </p:cNvSpPr>
          <p:nvPr>
            <p:ph type="ctrTitle"/>
          </p:nvPr>
        </p:nvSpPr>
        <p:spPr>
          <a:xfrm>
            <a:off x="2694214" y="264158"/>
            <a:ext cx="9178149" cy="956028"/>
          </a:xfrm>
        </p:spPr>
        <p:txBody>
          <a:bodyPr>
            <a:noAutofit/>
          </a:bodyPr>
          <a:lstStyle/>
          <a:p>
            <a:pPr algn="r"/>
            <a:r>
              <a:rPr lang="fr-CH" sz="4800" b="1" dirty="0">
                <a:solidFill>
                  <a:srgbClr val="F79546"/>
                </a:solidFill>
                <a:latin typeface="Segoe UI" panose="020B0502040204020203" pitchFamily="34" charset="0"/>
              </a:rPr>
              <a:t>Les risques d’épuisement</a:t>
            </a:r>
          </a:p>
        </p:txBody>
      </p:sp>
    </p:spTree>
    <p:extLst>
      <p:ext uri="{BB962C8B-B14F-4D97-AF65-F5344CB8AC3E}">
        <p14:creationId xmlns:p14="http://schemas.microsoft.com/office/powerpoint/2010/main" val="306526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additive="base">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 calcmode="lin" valueType="num">
                                      <p:cBhvr additive="base">
                                        <p:cTn id="38"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183858"/>
            <a:ext cx="2520696" cy="1331976"/>
          </a:xfrm>
          <a:prstGeom prst="rect">
            <a:avLst/>
          </a:prstGeom>
        </p:spPr>
      </p:pic>
      <p:sp>
        <p:nvSpPr>
          <p:cNvPr id="3" name="Titre 2"/>
          <p:cNvSpPr>
            <a:spLocks noGrp="1"/>
          </p:cNvSpPr>
          <p:nvPr>
            <p:ph type="title"/>
          </p:nvPr>
        </p:nvSpPr>
        <p:spPr>
          <a:xfrm>
            <a:off x="4800600" y="365125"/>
            <a:ext cx="6553200" cy="1325563"/>
          </a:xfrm>
        </p:spPr>
        <p:txBody>
          <a:bodyPr vert="horz" lIns="91440" tIns="45720" rIns="91440" bIns="45720" rtlCol="0" anchor="ctr">
            <a:normAutofit/>
          </a:bodyPr>
          <a:lstStyle/>
          <a:p>
            <a:pPr algn="r"/>
            <a:r>
              <a:rPr lang="fr-CH" sz="4800" b="1" dirty="0">
                <a:solidFill>
                  <a:srgbClr val="F79546"/>
                </a:solidFill>
                <a:latin typeface="Segoe UI" panose="020B0502040204020203" pitchFamily="34" charset="0"/>
              </a:rPr>
              <a:t>Les émotions</a:t>
            </a:r>
            <a:endParaRPr lang="en-US" sz="4800" b="1" dirty="0">
              <a:solidFill>
                <a:srgbClr val="F79546"/>
              </a:solidFill>
              <a:latin typeface="Segoe UI" panose="020B0502040204020203" pitchFamily="34" charset="0"/>
            </a:endParaRPr>
          </a:p>
        </p:txBody>
      </p:sp>
      <p:sp>
        <p:nvSpPr>
          <p:cNvPr id="4" name="Espace réservé du contenu 3"/>
          <p:cNvSpPr>
            <a:spLocks noGrp="1"/>
          </p:cNvSpPr>
          <p:nvPr>
            <p:ph idx="1"/>
          </p:nvPr>
        </p:nvSpPr>
        <p:spPr/>
        <p:txBody>
          <a:bodyPr>
            <a:normAutofit lnSpcReduction="10000"/>
          </a:bodyPr>
          <a:lstStyle/>
          <a:p>
            <a:r>
              <a:rPr lang="fr-CH" sz="3200" dirty="0"/>
              <a:t> </a:t>
            </a:r>
            <a:r>
              <a:rPr lang="fr-CH" sz="3200" dirty="0">
                <a:solidFill>
                  <a:schemeClr val="accent2">
                    <a:lumMod val="75000"/>
                  </a:schemeClr>
                </a:solidFill>
              </a:rPr>
              <a:t>Culpabilité</a:t>
            </a:r>
          </a:p>
          <a:p>
            <a:pPr algn="ctr"/>
            <a:r>
              <a:rPr lang="fr-CH" sz="3200" dirty="0">
                <a:solidFill>
                  <a:srgbClr val="002060"/>
                </a:solidFill>
              </a:rPr>
              <a:t>Loyauté</a:t>
            </a:r>
          </a:p>
          <a:p>
            <a:pPr algn="r"/>
            <a:r>
              <a:rPr lang="fr-CH" sz="3200" dirty="0">
                <a:solidFill>
                  <a:schemeClr val="accent2">
                    <a:lumMod val="75000"/>
                  </a:schemeClr>
                </a:solidFill>
              </a:rPr>
              <a:t>Ambivalence</a:t>
            </a:r>
          </a:p>
          <a:p>
            <a:pPr algn="ctr"/>
            <a:r>
              <a:rPr lang="fr-CH" sz="3200" dirty="0">
                <a:solidFill>
                  <a:srgbClr val="002060"/>
                </a:solidFill>
              </a:rPr>
              <a:t>Manque de reconnaissance </a:t>
            </a:r>
          </a:p>
          <a:p>
            <a:r>
              <a:rPr lang="fr-CH" sz="3200" dirty="0">
                <a:solidFill>
                  <a:schemeClr val="accent2">
                    <a:lumMod val="75000"/>
                  </a:schemeClr>
                </a:solidFill>
              </a:rPr>
              <a:t>Compassion–colère</a:t>
            </a:r>
          </a:p>
          <a:p>
            <a:pPr algn="ctr"/>
            <a:r>
              <a:rPr lang="fr-CH" sz="3200" dirty="0">
                <a:solidFill>
                  <a:srgbClr val="002060"/>
                </a:solidFill>
              </a:rPr>
              <a:t>Angoisse–espoir</a:t>
            </a:r>
            <a:r>
              <a:rPr lang="fr-CH" dirty="0"/>
              <a:t>, </a:t>
            </a:r>
          </a:p>
          <a:p>
            <a:pPr algn="r"/>
            <a:r>
              <a:rPr lang="fr-CH" sz="3200" dirty="0">
                <a:solidFill>
                  <a:schemeClr val="accent2">
                    <a:lumMod val="75000"/>
                  </a:schemeClr>
                </a:solidFill>
              </a:rPr>
              <a:t>Empathie–distance</a:t>
            </a:r>
          </a:p>
          <a:p>
            <a:pPr algn="r"/>
            <a:r>
              <a:rPr lang="fr-CH" sz="3200" dirty="0">
                <a:solidFill>
                  <a:srgbClr val="002060"/>
                </a:solidFill>
              </a:rPr>
              <a:t>Solitude</a:t>
            </a:r>
          </a:p>
          <a:p>
            <a:pPr marL="0" indent="0">
              <a:buNone/>
            </a:pPr>
            <a:endParaRPr lang="en-US" dirty="0"/>
          </a:p>
        </p:txBody>
      </p:sp>
    </p:spTree>
    <p:extLst>
      <p:ext uri="{BB962C8B-B14F-4D97-AF65-F5344CB8AC3E}">
        <p14:creationId xmlns:p14="http://schemas.microsoft.com/office/powerpoint/2010/main" val="110968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86" y="298158"/>
            <a:ext cx="2520696" cy="1331976"/>
          </a:xfrm>
          <a:prstGeom prst="rect">
            <a:avLst/>
          </a:prstGeom>
        </p:spPr>
      </p:pic>
      <p:sp>
        <p:nvSpPr>
          <p:cNvPr id="2" name="Rectangle 1"/>
          <p:cNvSpPr/>
          <p:nvPr/>
        </p:nvSpPr>
        <p:spPr>
          <a:xfrm>
            <a:off x="0" y="1220186"/>
            <a:ext cx="11611859" cy="646331"/>
          </a:xfrm>
          <a:prstGeom prst="rect">
            <a:avLst/>
          </a:prstGeom>
        </p:spPr>
        <p:txBody>
          <a:bodyPr wrap="square">
            <a:spAutoFit/>
          </a:bodyPr>
          <a:lstStyle/>
          <a:p>
            <a:endParaRPr lang="fr-CH" sz="3600" dirty="0">
              <a:solidFill>
                <a:srgbClr val="000000"/>
              </a:solidFill>
              <a:latin typeface="Segoe UI" panose="020B0502040204020203" pitchFamily="34" charset="0"/>
            </a:endParaRPr>
          </a:p>
        </p:txBody>
      </p:sp>
      <p:sp>
        <p:nvSpPr>
          <p:cNvPr id="7" name="Titre 1"/>
          <p:cNvSpPr txBox="1">
            <a:spLocks/>
          </p:cNvSpPr>
          <p:nvPr/>
        </p:nvSpPr>
        <p:spPr>
          <a:xfrm>
            <a:off x="496958" y="1045002"/>
            <a:ext cx="10781268" cy="10177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latin typeface="Arial Black" panose="020B0A04020102020204" pitchFamily="34" charset="0"/>
            </a:endParaRPr>
          </a:p>
        </p:txBody>
      </p:sp>
      <p:sp>
        <p:nvSpPr>
          <p:cNvPr id="9" name="Espace réservé du contenu 2"/>
          <p:cNvSpPr txBox="1">
            <a:spLocks/>
          </p:cNvSpPr>
          <p:nvPr/>
        </p:nvSpPr>
        <p:spPr>
          <a:xfrm>
            <a:off x="413886" y="1558951"/>
            <a:ext cx="10989252" cy="46182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3200" b="1" dirty="0">
                <a:solidFill>
                  <a:schemeClr val="accent2">
                    <a:lumMod val="75000"/>
                  </a:schemeClr>
                </a:solidFill>
              </a:rPr>
              <a:t>Conséquences psychiques et somatiques sur les proches aidants</a:t>
            </a:r>
            <a:endParaRPr lang="fr-FR" sz="3200" dirty="0">
              <a:solidFill>
                <a:srgbClr val="002060"/>
              </a:solidFill>
            </a:endParaRPr>
          </a:p>
          <a:p>
            <a:r>
              <a:rPr lang="fr-FR" sz="3200" dirty="0">
                <a:solidFill>
                  <a:srgbClr val="002060"/>
                </a:solidFill>
              </a:rPr>
              <a:t>Syndrome dépressif, dépression</a:t>
            </a:r>
          </a:p>
          <a:p>
            <a:r>
              <a:rPr lang="fr-FR" sz="3200" dirty="0">
                <a:solidFill>
                  <a:srgbClr val="002060"/>
                </a:solidFill>
              </a:rPr>
              <a:t>Anxiété, Stress</a:t>
            </a:r>
          </a:p>
          <a:p>
            <a:r>
              <a:rPr lang="fr-FR" sz="3200" dirty="0">
                <a:solidFill>
                  <a:srgbClr val="002060"/>
                </a:solidFill>
              </a:rPr>
              <a:t>Épuisement, insomnies,</a:t>
            </a:r>
            <a:r>
              <a:rPr lang="mr-IN" sz="3200" dirty="0">
                <a:solidFill>
                  <a:srgbClr val="002060"/>
                </a:solidFill>
              </a:rPr>
              <a:t>…</a:t>
            </a:r>
            <a:endParaRPr lang="fr-FR" sz="3200" dirty="0">
              <a:solidFill>
                <a:srgbClr val="002060"/>
              </a:solidFill>
            </a:endParaRPr>
          </a:p>
          <a:p>
            <a:r>
              <a:rPr lang="fr-FR" sz="3200" dirty="0">
                <a:solidFill>
                  <a:srgbClr val="002060"/>
                </a:solidFill>
              </a:rPr>
              <a:t>R</a:t>
            </a:r>
            <a:r>
              <a:rPr lang="fr-CH" sz="3200" dirty="0" err="1">
                <a:solidFill>
                  <a:srgbClr val="002060"/>
                </a:solidFill>
              </a:rPr>
              <a:t>isques</a:t>
            </a:r>
            <a:r>
              <a:rPr lang="fr-CH" sz="3200" dirty="0">
                <a:solidFill>
                  <a:srgbClr val="002060"/>
                </a:solidFill>
              </a:rPr>
              <a:t> immunitaires et cardio-vasculaires accrus</a:t>
            </a:r>
          </a:p>
          <a:p>
            <a:endParaRPr lang="fr-CH" sz="2000" dirty="0">
              <a:solidFill>
                <a:srgbClr val="002060"/>
              </a:solidFill>
              <a:sym typeface="Wingdings"/>
            </a:endParaRPr>
          </a:p>
          <a:p>
            <a:pPr marL="539750" indent="-539750">
              <a:buFont typeface="Wingdings" panose="05000000000000000000" pitchFamily="2" charset="2"/>
              <a:buChar char="à"/>
            </a:pPr>
            <a:r>
              <a:rPr lang="fr-CH" sz="3200" b="1" dirty="0">
                <a:solidFill>
                  <a:schemeClr val="accent2">
                    <a:lumMod val="75000"/>
                  </a:schemeClr>
                </a:solidFill>
                <a:sym typeface="Wingdings"/>
              </a:rPr>
              <a:t>Etre proche aidant, c’est à la fois une aide inestimable pour la personne en souffrance (et les professionnels) mais aussi très souvent un f</a:t>
            </a:r>
            <a:r>
              <a:rPr lang="fr-CH" sz="3200" b="1" dirty="0">
                <a:solidFill>
                  <a:schemeClr val="accent2">
                    <a:lumMod val="75000"/>
                  </a:schemeClr>
                </a:solidFill>
              </a:rPr>
              <a:t>acteur de vulnérabilité personnelle</a:t>
            </a:r>
            <a:endParaRPr lang="fr-FR" sz="3200" b="1" dirty="0">
              <a:solidFill>
                <a:schemeClr val="accent2">
                  <a:lumMod val="75000"/>
                </a:schemeClr>
              </a:solidFill>
            </a:endParaRPr>
          </a:p>
        </p:txBody>
      </p:sp>
      <p:sp>
        <p:nvSpPr>
          <p:cNvPr id="8" name="Titre 1"/>
          <p:cNvSpPr txBox="1">
            <a:spLocks/>
          </p:cNvSpPr>
          <p:nvPr/>
        </p:nvSpPr>
        <p:spPr>
          <a:xfrm>
            <a:off x="2694214" y="264158"/>
            <a:ext cx="9178149" cy="9560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CH" sz="4800" b="1" dirty="0">
                <a:solidFill>
                  <a:srgbClr val="F79546"/>
                </a:solidFill>
                <a:latin typeface="Segoe UI" panose="020B0502040204020203" pitchFamily="34" charset="0"/>
              </a:rPr>
              <a:t>Les risques d’épuisement</a:t>
            </a:r>
          </a:p>
        </p:txBody>
      </p:sp>
    </p:spTree>
    <p:extLst>
      <p:ext uri="{BB962C8B-B14F-4D97-AF65-F5344CB8AC3E}">
        <p14:creationId xmlns:p14="http://schemas.microsoft.com/office/powerpoint/2010/main" val="33608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9002CBF9FD464B8373071B56DCF27F" ma:contentTypeVersion="2" ma:contentTypeDescription="Ein neues Dokument erstellen." ma:contentTypeScope="" ma:versionID="ebe93a9e5451ee9901bb2d7be8dac892">
  <xsd:schema xmlns:xsd="http://www.w3.org/2001/XMLSchema" xmlns:xs="http://www.w3.org/2001/XMLSchema" xmlns:p="http://schemas.microsoft.com/office/2006/metadata/properties" xmlns:ns3="355dfdfa-2a07-4310-b14e-40f0b0a81ba5" targetNamespace="http://schemas.microsoft.com/office/2006/metadata/properties" ma:root="true" ma:fieldsID="3946fef401248a46405d9c682743da3a" ns3:_="">
    <xsd:import namespace="355dfdfa-2a07-4310-b14e-40f0b0a81ba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dfdfa-2a07-4310-b14e-40f0b0a81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C39ABC-578F-4A68-BD6E-4B41760ED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5dfdfa-2a07-4310-b14e-40f0b0a81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51042A-CD9A-40B0-AF40-7DACBA37EBA9}">
  <ds:schemaRefs>
    <ds:schemaRef ds:uri="http://schemas.microsoft.com/office/2006/documentManagement/types"/>
    <ds:schemaRef ds:uri="http://purl.org/dc/elements/1.1/"/>
    <ds:schemaRef ds:uri="355dfdfa-2a07-4310-b14e-40f0b0a81ba5"/>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B6D5A8B-26A3-4C55-A432-A2EDFF42FD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649</TotalTime>
  <Words>3555</Words>
  <Application>Microsoft Office PowerPoint</Application>
  <PresentationFormat>Grand écran</PresentationFormat>
  <Paragraphs>263</Paragraphs>
  <Slides>29</Slides>
  <Notes>26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Arial</vt:lpstr>
      <vt:lpstr>Arial Black</vt:lpstr>
      <vt:lpstr>Arial Narrow</vt:lpstr>
      <vt:lpstr>Calibri</vt:lpstr>
      <vt:lpstr>Calibri Light</vt:lpstr>
      <vt:lpstr>Century Gothic</vt:lpstr>
      <vt:lpstr>Segoe UI</vt:lpstr>
      <vt:lpstr>Wingdings</vt:lpstr>
      <vt:lpstr>Thème Office</vt:lpstr>
      <vt:lpstr>Présentation PowerPoint</vt:lpstr>
      <vt:lpstr>Plan de la présentation</vt:lpstr>
      <vt:lpstr>Présentation PowerPoint</vt:lpstr>
      <vt:lpstr>Proches et proches aidants</vt:lpstr>
      <vt:lpstr> Quelques chiffres</vt:lpstr>
      <vt:lpstr>Questions de proches aidants</vt:lpstr>
      <vt:lpstr>Les risques d’épuisement</vt:lpstr>
      <vt:lpstr>Les émotions</vt:lpstr>
      <vt:lpstr>Présentation PowerPoint</vt:lpstr>
      <vt:lpstr>Besoins des proches</vt:lpstr>
      <vt:lpstr>Présentation PowerPoint</vt:lpstr>
      <vt:lpstr>Présentation PowerPoint</vt:lpstr>
      <vt:lpstr>Présentation PowerPoint</vt:lpstr>
      <vt:lpstr> Historique du PA-F  </vt:lpstr>
      <vt:lpstr> Historique du PA-F  </vt:lpstr>
      <vt:lpstr> Buts du PA-F  </vt:lpstr>
      <vt:lpstr>Présentation PowerPoint</vt:lpstr>
      <vt:lpstr>Présentation PowerPoint</vt:lpstr>
      <vt:lpstr> Activités du PA-F  </vt:lpstr>
      <vt:lpstr> Activités du PA-F  </vt:lpstr>
      <vt:lpstr>Présentation PowerPoint</vt:lpstr>
      <vt:lpstr> Activités du PA-F  </vt:lpstr>
      <vt:lpstr>Présentation PowerPoint</vt:lpstr>
      <vt:lpstr> Activités du PA-F  </vt:lpstr>
      <vt:lpstr> Activités du PA-F  </vt:lpstr>
      <vt:lpstr> Activités du PA-F  </vt:lpstr>
      <vt:lpstr> Dès 2024 </vt:lpstr>
      <vt:lpstr>Présentation PowerPoint</vt:lpstr>
      <vt:lpstr>Merci et au revoir! </vt:lpstr>
    </vt:vector>
  </TitlesOfParts>
  <Company>HEFR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Corzani Sabine</dc:creator>
  <cp:lastModifiedBy>Ugolini Valérie</cp:lastModifiedBy>
  <cp:revision>68</cp:revision>
  <cp:lastPrinted>2021-11-12T10:19:56Z</cp:lastPrinted>
  <dcterms:created xsi:type="dcterms:W3CDTF">2020-03-11T15:35:31Z</dcterms:created>
  <dcterms:modified xsi:type="dcterms:W3CDTF">2023-09-22T11:28:23Z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0x010100799002CBF9FD464B8373071B56DCF27F</vt:lpwstr>
  </property>
</Properties>
</file>